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81" r:id="rId11"/>
    <p:sldId id="266" r:id="rId12"/>
    <p:sldId id="282" r:id="rId13"/>
    <p:sldId id="285" r:id="rId14"/>
    <p:sldId id="284" r:id="rId15"/>
    <p:sldId id="269" r:id="rId16"/>
    <p:sldId id="270" r:id="rId17"/>
    <p:sldId id="267" r:id="rId18"/>
    <p:sldId id="276" r:id="rId19"/>
    <p:sldId id="274" r:id="rId20"/>
    <p:sldId id="278" r:id="rId21"/>
    <p:sldId id="273" r:id="rId22"/>
    <p:sldId id="272" r:id="rId23"/>
    <p:sldId id="271" r:id="rId24"/>
    <p:sldId id="286" r:id="rId25"/>
    <p:sldId id="279" r:id="rId26"/>
    <p:sldId id="26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671" autoAdjust="0"/>
  </p:normalViewPr>
  <p:slideViewPr>
    <p:cSldViewPr>
      <p:cViewPr varScale="1">
        <p:scale>
          <a:sx n="67" d="100"/>
          <a:sy n="67" d="100"/>
        </p:scale>
        <p:origin x="140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8283BBF-B550-41B4-9D71-128C769455AF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A287FD4-9185-4C04-A381-B8712D2B1F7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83BBF-B550-41B4-9D71-128C769455AF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87FD4-9185-4C04-A381-B8712D2B1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83BBF-B550-41B4-9D71-128C769455AF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87FD4-9185-4C04-A381-B8712D2B1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8283BBF-B550-41B4-9D71-128C769455AF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A287FD4-9185-4C04-A381-B8712D2B1F7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8283BBF-B550-41B4-9D71-128C769455AF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A287FD4-9185-4C04-A381-B8712D2B1F71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83BBF-B550-41B4-9D71-128C769455AF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87FD4-9185-4C04-A381-B8712D2B1F7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83BBF-B550-41B4-9D71-128C769455AF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87FD4-9185-4C04-A381-B8712D2B1F7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8283BBF-B550-41B4-9D71-128C769455AF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A287FD4-9185-4C04-A381-B8712D2B1F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83BBF-B550-41B4-9D71-128C769455AF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287FD4-9185-4C04-A381-B8712D2B1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8283BBF-B550-41B4-9D71-128C769455AF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A287FD4-9185-4C04-A381-B8712D2B1F71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8283BBF-B550-41B4-9D71-128C769455AF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A287FD4-9185-4C04-A381-B8712D2B1F71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8283BBF-B550-41B4-9D71-128C769455AF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A287FD4-9185-4C04-A381-B8712D2B1F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81866" y="4005064"/>
            <a:ext cx="7128792" cy="266539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СОПРОВОЖДЕНИЕ ДЕТЕЙ С ОГРАНИЧЕННЫМИ ВОЗМОЖНОСТЯМИ ЗДОРОВЬЯ В УСЛОВИЯХ ДОШКОЛЬНОГО ОБРАЗОВАТЕЛЬНОГО УЧРЕЖДЕНИЯ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pic>
        <p:nvPicPr>
          <p:cNvPr id="1026" name="Picture 2" descr="C:\Users\Елена\Desktop\ОВЗ\child_r-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-27384"/>
            <a:ext cx="7365148" cy="3789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39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0364" y="332656"/>
            <a:ext cx="7931224" cy="2880320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600" b="1" dirty="0">
                <a:latin typeface="Segoe Print" pitchFamily="2" charset="0"/>
              </a:rPr>
              <a:t> </a:t>
            </a:r>
            <a:r>
              <a:rPr lang="ru-RU" sz="3100" b="1" dirty="0">
                <a:latin typeface="Segoe Print" pitchFamily="2" charset="0"/>
              </a:rPr>
              <a:t>В целях обеспечения освоения детьми с ОВЗ в полном объеме образовательных программ, а также коррекции недостатков их психического и физического развития, целесообразно вводить в штатное расписание образовательных учреждений дополнительные ставки </a:t>
            </a:r>
            <a:r>
              <a:rPr lang="ru-RU" sz="3100" b="1" dirty="0" smtClean="0">
                <a:latin typeface="Segoe Print" pitchFamily="2" charset="0"/>
              </a:rPr>
              <a:t>педагогических: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5" y="2996952"/>
            <a:ext cx="4320479" cy="3828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3136954"/>
            <a:ext cx="4572000" cy="263149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200" b="1" dirty="0">
                <a:latin typeface="Segoe Print" pitchFamily="2" charset="0"/>
              </a:rPr>
              <a:t>учителей-дефектологов, </a:t>
            </a: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200" b="1" dirty="0">
                <a:latin typeface="Segoe Print" pitchFamily="2" charset="0"/>
              </a:rPr>
              <a:t>учителей-логопедов, </a:t>
            </a: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200" b="1" dirty="0">
                <a:latin typeface="Segoe Print" pitchFamily="2" charset="0"/>
              </a:rPr>
              <a:t>педагогов-психологов, </a:t>
            </a: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200" b="1" dirty="0">
                <a:latin typeface="Segoe Print" pitchFamily="2" charset="0"/>
              </a:rPr>
              <a:t>социальных </a:t>
            </a:r>
            <a:r>
              <a:rPr lang="ru-RU" sz="2200" b="1" dirty="0" smtClean="0">
                <a:latin typeface="Segoe Print" pitchFamily="2" charset="0"/>
              </a:rPr>
              <a:t>педагогов</a:t>
            </a:r>
            <a:r>
              <a:rPr lang="ru-RU" sz="2200" b="1" dirty="0">
                <a:latin typeface="Segoe Print" pitchFamily="2" charset="0"/>
              </a:rPr>
              <a:t>,</a:t>
            </a:r>
            <a:r>
              <a:rPr lang="ru-RU" sz="2200" b="1" dirty="0" smtClean="0">
                <a:latin typeface="Segoe Print" pitchFamily="2" charset="0"/>
              </a:rPr>
              <a:t> </a:t>
            </a:r>
            <a:endParaRPr lang="ru-RU" sz="2200" b="1" dirty="0">
              <a:latin typeface="Segoe Print" pitchFamily="2" charset="0"/>
            </a:endParaRPr>
          </a:p>
          <a:p>
            <a:pPr marL="342900" indent="-342900" algn="just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2200" b="1" dirty="0">
                <a:latin typeface="Segoe Print" pitchFamily="2" charset="0"/>
              </a:rPr>
              <a:t>медицинских работников.</a:t>
            </a:r>
          </a:p>
        </p:txBody>
      </p:sp>
    </p:spTree>
    <p:extLst>
      <p:ext uri="{BB962C8B-B14F-4D97-AF65-F5344CB8AC3E}">
        <p14:creationId xmlns:p14="http://schemas.microsoft.com/office/powerpoint/2010/main" val="631466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35721" y="0"/>
            <a:ext cx="2508279" cy="1584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5496" y="0"/>
            <a:ext cx="7456784" cy="2232248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1200" dirty="0"/>
              <a:t> </a:t>
            </a:r>
            <a:r>
              <a:rPr lang="ru-RU" sz="2200" dirty="0" smtClean="0"/>
              <a:t> </a:t>
            </a: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Музыкальный 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руководитель: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700" dirty="0">
                <a:latin typeface="Segoe Print" pitchFamily="2" charset="0"/>
              </a:rPr>
              <a:t>о</a:t>
            </a:r>
            <a:r>
              <a:rPr lang="ru-RU" sz="1700" dirty="0" smtClean="0">
                <a:latin typeface="Segoe Print" pitchFamily="2" charset="0"/>
              </a:rPr>
              <a:t>существляет </a:t>
            </a:r>
            <a:r>
              <a:rPr lang="ru-RU" sz="1700" dirty="0">
                <a:latin typeface="Segoe Print" pitchFamily="2" charset="0"/>
              </a:rPr>
              <a:t>музыкальное и эстетическое воспитание </a:t>
            </a:r>
            <a:r>
              <a:rPr lang="ru-RU" sz="1700" dirty="0" smtClean="0">
                <a:latin typeface="Segoe Print" pitchFamily="2" charset="0"/>
              </a:rPr>
              <a:t>детей;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700" dirty="0" smtClean="0">
                <a:latin typeface="Segoe Print" pitchFamily="2" charset="0"/>
              </a:rPr>
              <a:t>учитывает </a:t>
            </a:r>
            <a:r>
              <a:rPr lang="ru-RU" sz="1700" dirty="0">
                <a:latin typeface="Segoe Print" pitchFamily="2" charset="0"/>
              </a:rPr>
              <a:t>психологическое, речевое и физическое развитие детей при подбор материала для </a:t>
            </a:r>
            <a:r>
              <a:rPr lang="ru-RU" sz="1700" dirty="0" smtClean="0">
                <a:latin typeface="Segoe Print" pitchFamily="2" charset="0"/>
              </a:rPr>
              <a:t>занятий;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700" dirty="0" smtClean="0">
                <a:latin typeface="Segoe Print" pitchFamily="2" charset="0"/>
              </a:rPr>
              <a:t>использует </a:t>
            </a:r>
            <a:r>
              <a:rPr lang="ru-RU" sz="1700" dirty="0">
                <a:latin typeface="Segoe Print" pitchFamily="2" charset="0"/>
              </a:rPr>
              <a:t>на занятиях элементы музыкотерапии и др</a:t>
            </a:r>
            <a:r>
              <a:rPr lang="ru-RU" sz="1800" dirty="0">
                <a:latin typeface="Segoe Print" pitchFamily="2" charset="0"/>
              </a:rPr>
              <a:t>. 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ru-RU" sz="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-58394" y="4318336"/>
            <a:ext cx="7798746" cy="25622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Медицинский 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персонал:</a:t>
            </a:r>
          </a:p>
          <a:p>
            <a:pPr marL="285750" indent="-285750" algn="ctr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1700" dirty="0" smtClean="0">
                <a:latin typeface="Segoe Print" pitchFamily="2" charset="0"/>
              </a:rPr>
              <a:t>проводит </a:t>
            </a:r>
            <a:r>
              <a:rPr lang="ru-RU" sz="1700" dirty="0">
                <a:latin typeface="Segoe Print" pitchFamily="2" charset="0"/>
              </a:rPr>
              <a:t>лечебно-профилактические и оздоровительные мероприятия;</a:t>
            </a:r>
          </a:p>
          <a:p>
            <a:pPr marL="285750" indent="-285750" algn="ctr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1700" dirty="0">
                <a:latin typeface="Segoe Print" pitchFamily="2" charset="0"/>
              </a:rPr>
              <a:t>осуществляет контроль за состоянием здоровья детей посредством регулярных осмотров, за соблюдением требований санитарно-эпидемиологических норм. </a:t>
            </a: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636" y="2609684"/>
            <a:ext cx="3018939" cy="168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76265" y="2609684"/>
            <a:ext cx="7308303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Инструктор по физической культуре:</a:t>
            </a:r>
          </a:p>
          <a:p>
            <a:pPr marL="285750" indent="-285750" algn="ctr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1700" dirty="0" smtClean="0">
                <a:latin typeface="Segoe Print" pitchFamily="2" charset="0"/>
              </a:rPr>
              <a:t>осуществляет </a:t>
            </a:r>
            <a:r>
              <a:rPr lang="ru-RU" sz="1700" dirty="0">
                <a:latin typeface="Segoe Print" pitchFamily="2" charset="0"/>
              </a:rPr>
              <a:t>укрепление здоровья детей;</a:t>
            </a:r>
          </a:p>
          <a:p>
            <a:pPr marL="285750" indent="-285750" algn="ctr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1700" dirty="0" smtClean="0">
                <a:latin typeface="Segoe Print" pitchFamily="2" charset="0"/>
              </a:rPr>
              <a:t>совершенствует </a:t>
            </a:r>
            <a:r>
              <a:rPr lang="ru-RU" sz="1700" dirty="0">
                <a:latin typeface="Segoe Print" pitchFamily="2" charset="0"/>
              </a:rPr>
              <a:t>психомоторные способности дошкольников. </a:t>
            </a:r>
          </a:p>
          <a:p>
            <a:pPr algn="just">
              <a:lnSpc>
                <a:spcPct val="150000"/>
              </a:lnSpc>
            </a:pPr>
            <a:r>
              <a:rPr lang="ru-RU" sz="1200" dirty="0"/>
              <a:t> 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24244" y="4515221"/>
            <a:ext cx="1800200" cy="23152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27745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908720"/>
            <a:ext cx="8352928" cy="4032448"/>
          </a:xfrm>
        </p:spPr>
        <p:txBody>
          <a:bodyPr>
            <a:noAutofit/>
          </a:bodyPr>
          <a:lstStyle/>
          <a:p>
            <a:pPr algn="ctr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800" dirty="0" smtClean="0">
                <a:latin typeface="Segoe Print" pitchFamily="2" charset="0"/>
              </a:rPr>
              <a:t>диагностирует </a:t>
            </a:r>
            <a:r>
              <a:rPr lang="ru-RU" sz="1800" dirty="0">
                <a:latin typeface="Segoe Print" pitchFamily="2" charset="0"/>
              </a:rPr>
              <a:t>уровень </a:t>
            </a:r>
            <a:r>
              <a:rPr lang="ru-RU" sz="1800" dirty="0" err="1">
                <a:latin typeface="Segoe Print" pitchFamily="2" charset="0"/>
              </a:rPr>
              <a:t>импрессивной</a:t>
            </a:r>
            <a:r>
              <a:rPr lang="ru-RU" sz="1800" dirty="0">
                <a:latin typeface="Segoe Print" pitchFamily="2" charset="0"/>
              </a:rPr>
              <a:t> и экспрессивной </a:t>
            </a:r>
            <a:r>
              <a:rPr lang="ru-RU" sz="1800" dirty="0" smtClean="0">
                <a:latin typeface="Segoe Print" pitchFamily="2" charset="0"/>
              </a:rPr>
              <a:t>речи;</a:t>
            </a:r>
          </a:p>
          <a:p>
            <a:pPr algn="ctr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800" dirty="0" smtClean="0">
                <a:latin typeface="Segoe Print" pitchFamily="2" charset="0"/>
              </a:rPr>
              <a:t>составляет </a:t>
            </a:r>
            <a:r>
              <a:rPr lang="ru-RU" sz="1800" dirty="0">
                <a:latin typeface="Segoe Print" pitchFamily="2" charset="0"/>
              </a:rPr>
              <a:t>индивидуальные планы </a:t>
            </a:r>
            <a:r>
              <a:rPr lang="ru-RU" sz="1800" dirty="0" smtClean="0">
                <a:latin typeface="Segoe Print" pitchFamily="2" charset="0"/>
              </a:rPr>
              <a:t>развития;</a:t>
            </a:r>
          </a:p>
          <a:p>
            <a:pPr algn="ctr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800" dirty="0" smtClean="0">
                <a:latin typeface="Segoe Print" pitchFamily="2" charset="0"/>
              </a:rPr>
              <a:t>проводит </a:t>
            </a:r>
            <a:r>
              <a:rPr lang="ru-RU" sz="1800" dirty="0">
                <a:latin typeface="Segoe Print" pitchFamily="2" charset="0"/>
              </a:rPr>
              <a:t>индивидуальные занятия (постановка правильного речевого дыхания, коррекция звуков, их автоматизация, дифференциация и введение в самостоятельную речь, подгрупповые занятия (формирование фонематических процессов</a:t>
            </a:r>
            <a:r>
              <a:rPr lang="ru-RU" sz="1800" dirty="0" smtClean="0">
                <a:latin typeface="Segoe Print" pitchFamily="2" charset="0"/>
              </a:rPr>
              <a:t>);</a:t>
            </a:r>
            <a:endParaRPr lang="ru-RU" sz="1800" dirty="0">
              <a:latin typeface="Segoe Print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260648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Учитель-логопед: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755" y="4126442"/>
            <a:ext cx="3238149" cy="2288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419872" y="4305137"/>
            <a:ext cx="5040560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dirty="0">
                <a:latin typeface="Segoe Print" pitchFamily="2" charset="0"/>
              </a:rPr>
              <a:t>консультирует педагогических работников и родителей о применении логопедических методов и технологий коррекционно-развивающей </a:t>
            </a:r>
            <a:r>
              <a:rPr lang="ru-RU" dirty="0" smtClean="0">
                <a:latin typeface="Segoe Print" pitchFamily="2" charset="0"/>
              </a:rPr>
              <a:t>работы.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10654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83767" y="332656"/>
            <a:ext cx="62789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Педагог-психолог: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781" y="116632"/>
            <a:ext cx="2767762" cy="2928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655137" y="1430998"/>
            <a:ext cx="6134890" cy="1656184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>
                <a:latin typeface="Segoe Print" pitchFamily="2" charset="0"/>
              </a:rPr>
              <a:t>организует </a:t>
            </a:r>
            <a:r>
              <a:rPr lang="ru-RU" dirty="0">
                <a:latin typeface="Segoe Print" pitchFamily="2" charset="0"/>
              </a:rPr>
              <a:t>взаимодействие </a:t>
            </a:r>
            <a:r>
              <a:rPr lang="ru-RU" dirty="0" smtClean="0">
                <a:latin typeface="Segoe Print" pitchFamily="2" charset="0"/>
              </a:rPr>
              <a:t>педагогов;</a:t>
            </a:r>
          </a:p>
          <a:p>
            <a:pPr algn="ctr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>
                <a:latin typeface="Segoe Print" pitchFamily="2" charset="0"/>
              </a:rPr>
              <a:t>разрабатывает </a:t>
            </a:r>
            <a:r>
              <a:rPr lang="ru-RU" dirty="0">
                <a:latin typeface="Segoe Print" pitchFamily="2" charset="0"/>
              </a:rPr>
              <a:t>коррекционные программы индивидуального развития </a:t>
            </a:r>
            <a:r>
              <a:rPr lang="ru-RU" dirty="0" smtClean="0">
                <a:latin typeface="Segoe Print" pitchFamily="2" charset="0"/>
              </a:rPr>
              <a:t>ребенка;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2924944"/>
            <a:ext cx="8064896" cy="33843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273600" algn="ctr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dirty="0">
                <a:latin typeface="Segoe Print" pitchFamily="2" charset="0"/>
              </a:rPr>
              <a:t>проводит психопрофилактическую и психодиагностическую работу с детьми;</a:t>
            </a:r>
          </a:p>
          <a:p>
            <a:pPr indent="273600" algn="ctr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dirty="0">
                <a:latin typeface="Segoe Print" pitchFamily="2" charset="0"/>
              </a:rPr>
              <a:t>организует специальную коррекционную работу с детьми, входящими в группу риска;</a:t>
            </a:r>
          </a:p>
          <a:p>
            <a:pPr indent="273600" algn="ctr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dirty="0">
                <a:latin typeface="Segoe Print" pitchFamily="2" charset="0"/>
              </a:rPr>
              <a:t>повышает уровень психологической компетентности педагогов детского сада;</a:t>
            </a:r>
          </a:p>
          <a:p>
            <a:pPr indent="273600" algn="ctr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dirty="0">
                <a:latin typeface="Segoe Print" pitchFamily="2" charset="0"/>
              </a:rPr>
              <a:t>проводит консультативную работу с родителями.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10782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 build="p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-108520" y="471427"/>
            <a:ext cx="6430274" cy="2359597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700" dirty="0" smtClean="0">
                <a:latin typeface="Segoe Print" pitchFamily="2" charset="0"/>
              </a:rPr>
              <a:t>проводит </a:t>
            </a:r>
            <a:r>
              <a:rPr lang="ru-RU" sz="1700" dirty="0">
                <a:latin typeface="Segoe Print" pitchFamily="2" charset="0"/>
              </a:rPr>
              <a:t>занятия по продуктивным видам деятельности (рисование, лепка, конструирование) по подгруппам и индивидуально. Организует совместную и самостоятельную деятельность детей</a:t>
            </a:r>
            <a:r>
              <a:rPr lang="ru-RU" sz="1700" dirty="0" smtClean="0">
                <a:latin typeface="Segoe Print" pitchFamily="2" charset="0"/>
              </a:rPr>
              <a:t>;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700" dirty="0">
                <a:latin typeface="Segoe Print" pitchFamily="2" charset="0"/>
              </a:rPr>
              <a:t>воспитывает культурно-гигиенические навыки, развивает тонкую и общую моторику</a:t>
            </a:r>
            <a:r>
              <a:rPr lang="ru-RU" sz="1700" dirty="0" smtClean="0">
                <a:latin typeface="Segoe Print" pitchFamily="2" charset="0"/>
              </a:rPr>
              <a:t>;</a:t>
            </a:r>
            <a:endParaRPr lang="ru-RU" sz="1700" dirty="0">
              <a:latin typeface="Segoe Print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058" y="0"/>
            <a:ext cx="6264696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 Воспитатель:</a:t>
            </a:r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28184" y="116632"/>
            <a:ext cx="2431326" cy="3069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84411" y="3284984"/>
            <a:ext cx="8616175" cy="365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1700" dirty="0" smtClean="0">
                <a:latin typeface="Segoe Print" pitchFamily="2" charset="0"/>
              </a:rPr>
              <a:t>организует </a:t>
            </a:r>
            <a:r>
              <a:rPr lang="ru-RU" sz="1700" dirty="0">
                <a:latin typeface="Segoe Print" pitchFamily="2" charset="0"/>
              </a:rPr>
              <a:t>индивидуальную работу с детьми по заданиям и с учетом рекомендаций специалистов (педагога-психолога, учителя-логопеда) ;</a:t>
            </a:r>
          </a:p>
          <a:p>
            <a:pPr marL="285750" indent="-285750" algn="ctr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1700" dirty="0">
                <a:latin typeface="Segoe Print" pitchFamily="2" charset="0"/>
              </a:rPr>
              <a:t>применяет </a:t>
            </a:r>
            <a:r>
              <a:rPr lang="ru-RU" sz="1700" dirty="0" err="1">
                <a:latin typeface="Segoe Print" pitchFamily="2" charset="0"/>
              </a:rPr>
              <a:t>здоровьесберегающих</a:t>
            </a:r>
            <a:r>
              <a:rPr lang="ru-RU" sz="1700" dirty="0">
                <a:latin typeface="Segoe Print" pitchFamily="2" charset="0"/>
              </a:rPr>
              <a:t> технологии, создает благоприятный микроклимат в группе;</a:t>
            </a:r>
          </a:p>
          <a:p>
            <a:pPr marL="285750" indent="-285750" algn="ctr">
              <a:lnSpc>
                <a:spcPct val="170000"/>
              </a:lnSpc>
              <a:spcBef>
                <a:spcPts val="0"/>
              </a:spcBef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sz="1700" dirty="0">
                <a:latin typeface="Segoe Print" pitchFamily="2" charset="0"/>
              </a:rPr>
              <a:t>консультирует родителей о формировании культурно-гигиенических навыков, об индивидуальных особенностях ребенка, об уровне развития мелкой моторики. 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27810828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55175" y="3102212"/>
            <a:ext cx="8496944" cy="3721865"/>
          </a:xfrm>
        </p:spPr>
        <p:txBody>
          <a:bodyPr>
            <a:normAutofit fontScale="92500" lnSpcReduction="10000"/>
          </a:bodyPr>
          <a:lstStyle/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9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Дни </a:t>
            </a:r>
            <a:r>
              <a:rPr lang="ru-RU" sz="19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открытых дверей </a:t>
            </a:r>
            <a:r>
              <a:rPr lang="ru-RU" sz="1900" dirty="0">
                <a:latin typeface="Segoe Print" pitchFamily="2" charset="0"/>
              </a:rPr>
              <a:t>– родители (законные представители) посещают группу, вместе с ребенком, наблюдают за работой специалистов.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9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Семинары-практикумы, </a:t>
            </a:r>
            <a:r>
              <a:rPr lang="ru-RU" sz="1900" dirty="0" smtClean="0">
                <a:latin typeface="Segoe Print" pitchFamily="2" charset="0"/>
              </a:rPr>
              <a:t>где </a:t>
            </a:r>
            <a:r>
              <a:rPr lang="ru-RU" sz="1900" dirty="0">
                <a:latin typeface="Segoe Print" pitchFamily="2" charset="0"/>
              </a:rPr>
              <a:t>родители (законные представители) знакомятся с литературой, играми, учатся применять полученные знания на практике. </a:t>
            </a:r>
          </a:p>
          <a:p>
            <a:pPr algn="ctr">
              <a:lnSpc>
                <a:spcPct val="15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900" dirty="0" smtClean="0">
                <a:latin typeface="Segoe Print" pitchFamily="2" charset="0"/>
              </a:rPr>
              <a:t>Проведение </a:t>
            </a:r>
            <a:r>
              <a:rPr lang="ru-RU" sz="19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совместных праздников</a:t>
            </a:r>
            <a:r>
              <a:rPr lang="ru-RU" sz="1900" dirty="0">
                <a:latin typeface="Segoe Print" pitchFamily="2" charset="0"/>
              </a:rPr>
              <a:t>, где родители могут видеть достижения своего ребенка, участвовать совместно с ребенком в конкурсах, соревнованиях и т. п. </a:t>
            </a:r>
            <a:endParaRPr lang="ru-RU" sz="1900" dirty="0" smtClean="0">
              <a:latin typeface="Segoe Print" pitchFamily="2" charset="0"/>
            </a:endParaRP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91" r="8772"/>
          <a:stretch/>
        </p:blipFill>
        <p:spPr bwMode="auto">
          <a:xfrm>
            <a:off x="370383" y="360040"/>
            <a:ext cx="3158837" cy="270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63888" y="363669"/>
            <a:ext cx="51121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Работа с родителями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899135"/>
            <a:ext cx="5760208" cy="21698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lnSpc>
                <a:spcPct val="150000"/>
              </a:lnSpc>
              <a:buClr>
                <a:schemeClr val="accent1"/>
              </a:buClr>
              <a:buFont typeface="Wingdings" pitchFamily="2" charset="2"/>
              <a:buChar char="Ø"/>
            </a:pPr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Консультирование</a:t>
            </a:r>
            <a:r>
              <a:rPr lang="ru-RU" dirty="0">
                <a:latin typeface="Segoe Print" pitchFamily="2" charset="0"/>
              </a:rPr>
              <a:t> – дифференцированный подход к каждой семье, имеющей «особого» ребенка. Главное, чтобы родители верили в своих детей и были помощниками для педагогов. </a:t>
            </a:r>
          </a:p>
        </p:txBody>
      </p:sp>
    </p:spTree>
    <p:extLst>
      <p:ext uri="{BB962C8B-B14F-4D97-AF65-F5344CB8AC3E}">
        <p14:creationId xmlns:p14="http://schemas.microsoft.com/office/powerpoint/2010/main" val="17975778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5915" y="1224628"/>
            <a:ext cx="9036496" cy="5424407"/>
          </a:xfrm>
        </p:spPr>
        <p:txBody>
          <a:bodyPr>
            <a:noAutofit/>
          </a:bodyPr>
          <a:lstStyle/>
          <a:p>
            <a:pPr algn="ctr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600" b="1" dirty="0" smtClean="0">
                <a:latin typeface="Segoe Print" pitchFamily="2" charset="0"/>
              </a:rPr>
              <a:t>первичная </a:t>
            </a:r>
            <a:r>
              <a:rPr lang="ru-RU" sz="1600" b="1" dirty="0">
                <a:latin typeface="Segoe Print" pitchFamily="2" charset="0"/>
              </a:rPr>
              <a:t>встреча с семьей, сбор информации о развитии ребенка, выявление образовательного </a:t>
            </a:r>
            <a:r>
              <a:rPr lang="ru-RU" sz="1600" b="1" dirty="0" smtClean="0">
                <a:latin typeface="Segoe Print" pitchFamily="2" charset="0"/>
              </a:rPr>
              <a:t>запроса;</a:t>
            </a:r>
            <a:endParaRPr lang="ru-RU" sz="1600" b="1" dirty="0">
              <a:latin typeface="Segoe Print" pitchFamily="2" charset="0"/>
            </a:endParaRPr>
          </a:p>
          <a:p>
            <a:pPr algn="ctr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600" b="1" dirty="0" smtClean="0">
                <a:latin typeface="Segoe Print" pitchFamily="2" charset="0"/>
              </a:rPr>
              <a:t>заключение </a:t>
            </a:r>
            <a:r>
              <a:rPr lang="ru-RU" sz="1600" b="1" dirty="0">
                <a:latin typeface="Segoe Print" pitchFamily="2" charset="0"/>
              </a:rPr>
              <a:t>договора между ДОУ и родителями (законными представителями</a:t>
            </a:r>
            <a:r>
              <a:rPr lang="ru-RU" sz="1600" b="1" dirty="0" smtClean="0">
                <a:latin typeface="Segoe Print" pitchFamily="2" charset="0"/>
              </a:rPr>
              <a:t>);</a:t>
            </a:r>
            <a:endParaRPr lang="ru-RU" sz="1600" b="1" dirty="0">
              <a:latin typeface="Segoe Print" pitchFamily="2" charset="0"/>
            </a:endParaRPr>
          </a:p>
          <a:p>
            <a:pPr algn="ctr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600" b="1" dirty="0">
                <a:latin typeface="Segoe Print" pitchFamily="2" charset="0"/>
              </a:rPr>
              <a:t>р</a:t>
            </a:r>
            <a:r>
              <a:rPr lang="ru-RU" sz="1600" b="1" dirty="0" smtClean="0">
                <a:latin typeface="Segoe Print" pitchFamily="2" charset="0"/>
              </a:rPr>
              <a:t>азработка </a:t>
            </a:r>
            <a:r>
              <a:rPr lang="ru-RU" sz="1600" b="1" dirty="0">
                <a:latin typeface="Segoe Print" pitchFamily="2" charset="0"/>
              </a:rPr>
              <a:t>индивидуального маршрута на основе заключения ПМПК консилиумом ДОУ, в который входят методист и специалисты </a:t>
            </a:r>
            <a:r>
              <a:rPr lang="ru-RU" sz="1600" b="1" dirty="0" smtClean="0">
                <a:latin typeface="Segoe Print" pitchFamily="2" charset="0"/>
              </a:rPr>
              <a:t>ДОУ;</a:t>
            </a:r>
            <a:endParaRPr lang="ru-RU" sz="1600" b="1" dirty="0">
              <a:latin typeface="Segoe Print" pitchFamily="2" charset="0"/>
            </a:endParaRPr>
          </a:p>
          <a:p>
            <a:pPr algn="ctr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600" b="1" dirty="0" smtClean="0">
                <a:latin typeface="Segoe Print" pitchFamily="2" charset="0"/>
              </a:rPr>
              <a:t>составление </a:t>
            </a:r>
            <a:r>
              <a:rPr lang="ru-RU" sz="1600" b="1" dirty="0">
                <a:latin typeface="Segoe Print" pitchFamily="2" charset="0"/>
              </a:rPr>
              <a:t>сетки занятий и перспективного плана для детей обучающихся по коррекционной </a:t>
            </a:r>
            <a:r>
              <a:rPr lang="ru-RU" sz="1600" b="1" dirty="0" smtClean="0">
                <a:latin typeface="Segoe Print" pitchFamily="2" charset="0"/>
              </a:rPr>
              <a:t>программе;</a:t>
            </a:r>
            <a:endParaRPr lang="ru-RU" sz="1600" b="1" dirty="0">
              <a:latin typeface="Segoe Print" pitchFamily="2" charset="0"/>
            </a:endParaRPr>
          </a:p>
          <a:p>
            <a:pPr algn="ctr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600" b="1" dirty="0">
                <a:latin typeface="Segoe Print" pitchFamily="2" charset="0"/>
              </a:rPr>
              <a:t>с</a:t>
            </a:r>
            <a:r>
              <a:rPr lang="ru-RU" sz="1600" b="1" dirty="0" smtClean="0">
                <a:latin typeface="Segoe Print" pitchFamily="2" charset="0"/>
              </a:rPr>
              <a:t>оздание </a:t>
            </a:r>
            <a:r>
              <a:rPr lang="ru-RU" sz="1600" b="1" dirty="0">
                <a:latin typeface="Segoe Print" pitchFamily="2" charset="0"/>
              </a:rPr>
              <a:t>условий в развивающей среде для ребенка с ОВЗ во время его пребывания в </a:t>
            </a:r>
            <a:r>
              <a:rPr lang="ru-RU" sz="1600" b="1" dirty="0" smtClean="0">
                <a:latin typeface="Segoe Print" pitchFamily="2" charset="0"/>
              </a:rPr>
              <a:t>ДОУ;</a:t>
            </a:r>
            <a:endParaRPr lang="ru-RU" sz="1600" b="1" dirty="0">
              <a:latin typeface="Segoe Print" pitchFamily="2" charset="0"/>
            </a:endParaRPr>
          </a:p>
          <a:p>
            <a:pPr algn="ctr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600" b="1" dirty="0">
                <a:latin typeface="Segoe Print" pitchFamily="2" charset="0"/>
              </a:rPr>
              <a:t>р</a:t>
            </a:r>
            <a:r>
              <a:rPr lang="ru-RU" sz="1600" b="1" dirty="0" smtClean="0">
                <a:latin typeface="Segoe Print" pitchFamily="2" charset="0"/>
              </a:rPr>
              <a:t>еализация </a:t>
            </a:r>
            <a:r>
              <a:rPr lang="ru-RU" sz="1600" b="1" dirty="0">
                <a:latin typeface="Segoe Print" pitchFamily="2" charset="0"/>
              </a:rPr>
              <a:t>индивидуальной программы или </a:t>
            </a:r>
            <a:r>
              <a:rPr lang="ru-RU" sz="1600" b="1" dirty="0" smtClean="0">
                <a:latin typeface="Segoe Print" pitchFamily="2" charset="0"/>
              </a:rPr>
              <a:t>маршрута;</a:t>
            </a:r>
            <a:endParaRPr lang="ru-RU" sz="1600" b="1" dirty="0">
              <a:latin typeface="Segoe Print" pitchFamily="2" charset="0"/>
            </a:endParaRPr>
          </a:p>
          <a:p>
            <a:pPr algn="ctr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600" b="1" dirty="0">
                <a:latin typeface="Segoe Print" pitchFamily="2" charset="0"/>
              </a:rPr>
              <a:t>п</a:t>
            </a:r>
            <a:r>
              <a:rPr lang="ru-RU" sz="1600" b="1" dirty="0" smtClean="0">
                <a:latin typeface="Segoe Print" pitchFamily="2" charset="0"/>
              </a:rPr>
              <a:t>роведение </a:t>
            </a:r>
            <a:r>
              <a:rPr lang="ru-RU" sz="1600" b="1" dirty="0">
                <a:latin typeface="Segoe Print" pitchFamily="2" charset="0"/>
              </a:rPr>
              <a:t>промежуточной диагностики и </a:t>
            </a:r>
            <a:r>
              <a:rPr lang="ru-RU" sz="1600" b="1" dirty="0" smtClean="0">
                <a:latin typeface="Segoe Print" pitchFamily="2" charset="0"/>
              </a:rPr>
              <a:t>анализ;</a:t>
            </a:r>
            <a:endParaRPr lang="ru-RU" sz="1600" b="1" dirty="0">
              <a:latin typeface="Segoe Print" pitchFamily="2" charset="0"/>
            </a:endParaRPr>
          </a:p>
          <a:p>
            <a:pPr algn="ctr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1600" b="1" dirty="0">
                <a:latin typeface="Segoe Print" pitchFamily="2" charset="0"/>
              </a:rPr>
              <a:t>к</a:t>
            </a:r>
            <a:r>
              <a:rPr lang="ru-RU" sz="1600" b="1" dirty="0" smtClean="0">
                <a:latin typeface="Segoe Print" pitchFamily="2" charset="0"/>
              </a:rPr>
              <a:t>онсультирование родителей.</a:t>
            </a:r>
            <a:endParaRPr lang="ru-RU" sz="1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116632"/>
            <a:ext cx="86409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Алгоритм действий с детьми с ОВЗ </a:t>
            </a:r>
            <a:endParaRPr lang="ru-RU" sz="2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и детьми-инвалидами</a:t>
            </a: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, посещающих </a:t>
            </a:r>
            <a:endParaRPr lang="ru-RU" sz="22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  <a:p>
            <a:pPr algn="ctr"/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дошкольное </a:t>
            </a:r>
            <a:r>
              <a:rPr lang="ru-RU" sz="2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образовательное </a:t>
            </a:r>
            <a:r>
              <a:rPr lang="ru-RU" sz="2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учреждение</a:t>
            </a:r>
            <a:endParaRPr lang="ru-RU" sz="2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9862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8424936" cy="655272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latin typeface="Segoe Print" pitchFamily="2" charset="0"/>
              </a:rPr>
              <a:t> В соответствии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с возможностями </a:t>
            </a:r>
            <a:r>
              <a:rPr lang="ru-RU" dirty="0">
                <a:latin typeface="Segoe Print" pitchFamily="2" charset="0"/>
              </a:rPr>
              <a:t>детей с ОВЗ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определяются методы обучения и технологии. </a:t>
            </a:r>
            <a:r>
              <a:rPr lang="ru-RU" dirty="0">
                <a:latin typeface="Segoe Print" pitchFamily="2" charset="0"/>
              </a:rPr>
              <a:t>При планировании работы важно использовать наиболее доступные методы: 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наглядные, практические, словесные.  </a:t>
            </a:r>
          </a:p>
          <a:p>
            <a:pPr marL="0" indent="0" algn="ctr"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dirty="0">
                <a:latin typeface="Segoe Print" pitchFamily="2" charset="0"/>
              </a:rPr>
              <a:t> В тех случаях, когда программа не может быть освоена из-за тяжести физических, психических нарушений, проектируются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индивидуальные коррекционные программы</a:t>
            </a:r>
            <a:r>
              <a:rPr lang="ru-RU" dirty="0">
                <a:latin typeface="Segoe Print" pitchFamily="2" charset="0"/>
              </a:rPr>
              <a:t>, направленные на социализацию воспитанников и способствующие нормализации эмоционального поведения, формированию навыков самообслуживания, игровых действий, предметной деятельности.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08352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075240" cy="6192688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500" b="1" dirty="0">
                <a:latin typeface="Segoe Print" pitchFamily="2" charset="0"/>
              </a:rPr>
              <a:t>Вопросы деятельности образовательного учреждения общего типа, касающиеся организации обучения и воспитания </a:t>
            </a:r>
            <a:r>
              <a:rPr lang="ru-RU" sz="2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детей с ОВЗ,</a:t>
            </a:r>
            <a:r>
              <a:rPr lang="ru-RU" sz="2500" b="1" dirty="0">
                <a:latin typeface="Segoe Print" pitchFamily="2" charset="0"/>
              </a:rPr>
              <a:t> должны быть регламентированы уставом и локальными актами образовательного учреждения. В том числе, </a:t>
            </a:r>
            <a:r>
              <a:rPr lang="ru-RU" sz="2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образовательные учреждения </a:t>
            </a:r>
            <a:r>
              <a:rPr lang="ru-RU" sz="2500" b="1" dirty="0">
                <a:latin typeface="Segoe Print" pitchFamily="2" charset="0"/>
              </a:rPr>
              <a:t>должны быть 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лицензированы на осуществление в ДОУ </a:t>
            </a:r>
            <a:r>
              <a:rPr lang="ru-RU" sz="2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конкретных  специальных  (коррекционных) программ. </a:t>
            </a:r>
          </a:p>
          <a:p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24582643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404664"/>
            <a:ext cx="8280920" cy="6048672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>
                <a:latin typeface="Segoe Print" pitchFamily="2" charset="0"/>
              </a:rPr>
              <a:t>Ребенок, воспитание и обучение которого, вследствие </a:t>
            </a:r>
            <a:r>
              <a:rPr lang="ru-RU" b="1" dirty="0">
                <a:solidFill>
                  <a:srgbClr val="FF0000"/>
                </a:solidFill>
                <a:latin typeface="Segoe Print" pitchFamily="2" charset="0"/>
              </a:rPr>
              <a:t>дефектов в развитии</a:t>
            </a:r>
            <a:r>
              <a:rPr lang="ru-RU" b="1" dirty="0">
                <a:latin typeface="Segoe Print" pitchFamily="2" charset="0"/>
              </a:rPr>
              <a:t>, происходит медленнее, лучше освоит необходимые умения, если формировать их организованно, наиболее эффективными </a:t>
            </a:r>
            <a:r>
              <a:rPr lang="ru-RU" b="1" dirty="0">
                <a:solidFill>
                  <a:srgbClr val="FF0000"/>
                </a:solidFill>
                <a:latin typeface="Segoe Print" pitchFamily="2" charset="0"/>
              </a:rPr>
              <a:t>методами и приемами</a:t>
            </a:r>
            <a:r>
              <a:rPr lang="ru-RU" b="1" dirty="0">
                <a:latin typeface="Segoe Print" pitchFamily="2" charset="0"/>
              </a:rPr>
              <a:t>, закрепляя полученные умения и навыки в повседневной жизни. </a:t>
            </a:r>
            <a:endParaRPr lang="ru-RU" b="1" dirty="0" smtClean="0">
              <a:latin typeface="Segoe Print" pitchFamily="2" charset="0"/>
            </a:endParaRPr>
          </a:p>
          <a:p>
            <a:pPr marL="0" indent="0" algn="ctr"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b="1" dirty="0" smtClean="0">
                <a:latin typeface="Segoe Print" pitchFamily="2" charset="0"/>
              </a:rPr>
              <a:t>Для </a:t>
            </a:r>
            <a:r>
              <a:rPr lang="ru-RU" b="1" dirty="0">
                <a:latin typeface="Segoe Print" pitchFamily="2" charset="0"/>
              </a:rPr>
              <a:t>этого </a:t>
            </a:r>
            <a:r>
              <a:rPr lang="ru-RU" b="1" dirty="0">
                <a:solidFill>
                  <a:srgbClr val="FF0000"/>
                </a:solidFill>
                <a:latin typeface="Segoe Print" pitchFamily="2" charset="0"/>
              </a:rPr>
              <a:t>дефектологу, психологу, логопеду, социальному педагогу, воспитателю</a:t>
            </a:r>
            <a:r>
              <a:rPr lang="ru-RU" b="1" dirty="0">
                <a:latin typeface="Segoe Print" pitchFamily="2" charset="0"/>
              </a:rPr>
              <a:t> необходимо уметь составлять </a:t>
            </a:r>
            <a:r>
              <a:rPr lang="ru-RU" b="1" dirty="0">
                <a:solidFill>
                  <a:srgbClr val="FF0000"/>
                </a:solidFill>
                <a:latin typeface="Segoe Print" pitchFamily="2" charset="0"/>
              </a:rPr>
              <a:t>индивидуальную программу </a:t>
            </a:r>
            <a:r>
              <a:rPr lang="ru-RU" b="1" dirty="0">
                <a:latin typeface="Segoe Print" pitchFamily="2" charset="0"/>
              </a:rPr>
              <a:t>развития конкретного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82499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568952" cy="1656184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</a:pPr>
            <a:r>
              <a:rPr lang="ru-RU" sz="2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«Каждый  ребёнок  </a:t>
            </a:r>
            <a:r>
              <a:rPr lang="ru-RU" sz="2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/>
            </a:r>
            <a:br>
              <a:rPr lang="ru-RU" sz="2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</a:br>
            <a:r>
              <a:rPr lang="ru-RU" sz="2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имеет  </a:t>
            </a:r>
            <a:r>
              <a:rPr lang="ru-RU" sz="2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возможность </a:t>
            </a:r>
            <a:r>
              <a:rPr lang="ru-RU" sz="2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</a:t>
            </a:r>
            <a:r>
              <a:rPr lang="ru-RU" sz="2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быть  психологически  готовым  </a:t>
            </a:r>
            <a:r>
              <a:rPr lang="ru-RU" sz="2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к школьному  </a:t>
            </a:r>
            <a:r>
              <a:rPr lang="ru-RU" sz="2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обучению  на  своём  уровне</a:t>
            </a:r>
            <a:r>
              <a:rPr lang="ru-RU" sz="2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,  </a:t>
            </a:r>
            <a:r>
              <a:rPr lang="ru-RU" sz="2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соответственно  своим  личностным особенностям» </a:t>
            </a:r>
            <a:endParaRPr lang="ru-RU" sz="24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</p:txBody>
      </p:sp>
      <p:pic>
        <p:nvPicPr>
          <p:cNvPr id="2050" name="Picture 2" descr="C:\Users\Елена\Desktop\ОВЗ\girl_top4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063844"/>
            <a:ext cx="6681722" cy="4776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1331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003232" cy="5997280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>
                <a:latin typeface="Segoe Print" pitchFamily="2" charset="0"/>
              </a:rPr>
              <a:t>Составление </a:t>
            </a:r>
            <a:r>
              <a:rPr lang="ru-RU" b="1" dirty="0">
                <a:solidFill>
                  <a:srgbClr val="FF0000"/>
                </a:solidFill>
                <a:latin typeface="Segoe Print" pitchFamily="2" charset="0"/>
              </a:rPr>
              <a:t>индивидуальной программы развития ребенка </a:t>
            </a:r>
            <a:r>
              <a:rPr lang="ru-RU" b="1" dirty="0">
                <a:latin typeface="Segoe Print" pitchFamily="2" charset="0"/>
              </a:rPr>
              <a:t>– процесс всегда творческий, довольно сложный, но, уже начиная разрабатывать программу, мы открываем перед ребенком новые возможности его развития. </a:t>
            </a:r>
            <a:endParaRPr lang="ru-RU" b="1" dirty="0" smtClean="0">
              <a:latin typeface="Segoe Print" pitchFamily="2" charset="0"/>
            </a:endParaRPr>
          </a:p>
          <a:p>
            <a:pPr marL="0" indent="0" algn="ctr"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b="1" dirty="0" smtClean="0">
                <a:latin typeface="Segoe Print" pitchFamily="2" charset="0"/>
              </a:rPr>
              <a:t>Следует </a:t>
            </a:r>
            <a:r>
              <a:rPr lang="ru-RU" b="1" dirty="0">
                <a:latin typeface="Segoe Print" pitchFamily="2" charset="0"/>
              </a:rPr>
              <a:t>помнить, что хорошо построенная и тщательно выполненная программа поможет ребёнку с  отставанием в развитии продвинуться гораздо дальше, чем это было бы возможно без коррекционной помощи.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79855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260648"/>
            <a:ext cx="8352928" cy="640871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>
                <a:latin typeface="Segoe Print" pitchFamily="2" charset="0"/>
              </a:rPr>
              <a:t>Программа </a:t>
            </a:r>
            <a:r>
              <a:rPr lang="ru-RU" b="1" dirty="0">
                <a:solidFill>
                  <a:srgbClr val="FF0000"/>
                </a:solidFill>
                <a:latin typeface="Segoe Print" pitchFamily="2" charset="0"/>
              </a:rPr>
              <a:t>индивидуального развития </a:t>
            </a:r>
            <a:r>
              <a:rPr lang="ru-RU" b="1" dirty="0">
                <a:latin typeface="Segoe Print" pitchFamily="2" charset="0"/>
              </a:rPr>
              <a:t>для воспитанника </a:t>
            </a:r>
            <a:r>
              <a:rPr lang="ru-RU" b="1" dirty="0">
                <a:solidFill>
                  <a:srgbClr val="FF0000"/>
                </a:solidFill>
                <a:latin typeface="Segoe Print" pitchFamily="2" charset="0"/>
              </a:rPr>
              <a:t>утверждается на педсовете </a:t>
            </a:r>
            <a:r>
              <a:rPr lang="ru-RU" b="1" dirty="0">
                <a:latin typeface="Segoe Print" pitchFamily="2" charset="0"/>
              </a:rPr>
              <a:t>образовательного учреждения </a:t>
            </a:r>
            <a:endParaRPr lang="ru-RU" b="1" dirty="0" smtClean="0">
              <a:latin typeface="Segoe Print" pitchFamily="2" charset="0"/>
            </a:endParaRPr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Segoe Print" pitchFamily="2" charset="0"/>
              </a:rPr>
              <a:t>(</a:t>
            </a:r>
            <a:r>
              <a:rPr lang="ru-RU" b="1" dirty="0">
                <a:latin typeface="Segoe Print" pitchFamily="2" charset="0"/>
              </a:rPr>
              <a:t>так же, на заседании  </a:t>
            </a:r>
            <a:r>
              <a:rPr lang="ru-RU" b="1" dirty="0" err="1">
                <a:latin typeface="Segoe Print" pitchFamily="2" charset="0"/>
              </a:rPr>
              <a:t>ПМПк</a:t>
            </a:r>
            <a:r>
              <a:rPr lang="ru-RU" b="1" dirty="0">
                <a:latin typeface="Segoe Print" pitchFamily="2" charset="0"/>
              </a:rPr>
              <a:t>). </a:t>
            </a:r>
            <a:endParaRPr lang="ru-RU" b="1" dirty="0" smtClean="0">
              <a:latin typeface="Segoe Print" pitchFamily="2" charset="0"/>
            </a:endParaRPr>
          </a:p>
          <a:p>
            <a:pPr marL="0" indent="0" algn="ctr"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b="1" dirty="0" smtClean="0">
                <a:latin typeface="Segoe Print" pitchFamily="2" charset="0"/>
              </a:rPr>
              <a:t>Составление </a:t>
            </a:r>
            <a:r>
              <a:rPr lang="ru-RU" b="1" dirty="0">
                <a:solidFill>
                  <a:srgbClr val="7030A0"/>
                </a:solidFill>
                <a:latin typeface="Segoe Print" pitchFamily="2" charset="0"/>
              </a:rPr>
              <a:t>индивидуальной программы развития</a:t>
            </a:r>
            <a:r>
              <a:rPr lang="ru-RU" b="1" dirty="0">
                <a:latin typeface="Segoe Print" pitchFamily="2" charset="0"/>
              </a:rPr>
              <a:t> (психолого-педагогического и медико-социального сопровождения, адаптационной, профилактической или коррекционно-развивающей) поможет </a:t>
            </a:r>
            <a:r>
              <a:rPr lang="ru-RU" b="1" dirty="0">
                <a:solidFill>
                  <a:srgbClr val="7030A0"/>
                </a:solidFill>
                <a:latin typeface="Segoe Print" pitchFamily="2" charset="0"/>
              </a:rPr>
              <a:t>логопеду, педагогу-психологу, социальному педагогу и воспитателю </a:t>
            </a:r>
            <a:r>
              <a:rPr lang="ru-RU" b="1" dirty="0">
                <a:solidFill>
                  <a:srgbClr val="FF0000"/>
                </a:solidFill>
                <a:latin typeface="Segoe Print" pitchFamily="2" charset="0"/>
              </a:rPr>
              <a:t>эффективно реализовать программное содержание. </a:t>
            </a:r>
            <a:endParaRPr lang="ru-RU" b="1" dirty="0" smtClean="0">
              <a:solidFill>
                <a:srgbClr val="FF0000"/>
              </a:solidFill>
              <a:latin typeface="Segoe Print" pitchFamily="2" charset="0"/>
            </a:endParaRPr>
          </a:p>
          <a:p>
            <a:pPr marL="0" indent="0" algn="ctr"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b="1" dirty="0">
                <a:solidFill>
                  <a:srgbClr val="FF0000"/>
                </a:solidFill>
                <a:latin typeface="Segoe Print" pitchFamily="2" charset="0"/>
              </a:rPr>
              <a:t>Индивидуальная программа ребенка</a:t>
            </a:r>
            <a:r>
              <a:rPr lang="ru-RU" b="1" dirty="0">
                <a:latin typeface="Segoe Print" pitchFamily="2" charset="0"/>
              </a:rPr>
              <a:t> составляется сроком на </a:t>
            </a:r>
            <a:r>
              <a:rPr lang="ru-RU" b="1" dirty="0">
                <a:solidFill>
                  <a:srgbClr val="FF0000"/>
                </a:solidFill>
                <a:latin typeface="Segoe Print" pitchFamily="2" charset="0"/>
              </a:rPr>
              <a:t>1-3  месяца</a:t>
            </a:r>
            <a:r>
              <a:rPr lang="ru-RU" b="1" dirty="0">
                <a:latin typeface="Segoe Print" pitchFamily="2" charset="0"/>
              </a:rPr>
              <a:t>. Далее ее содержание дополняется или изменяется.</a:t>
            </a:r>
            <a:br>
              <a:rPr lang="ru-RU" b="1" dirty="0">
                <a:latin typeface="Segoe Print" pitchFamily="2" charset="0"/>
              </a:rPr>
            </a:br>
            <a:r>
              <a:rPr lang="ru-RU" b="1" dirty="0">
                <a:latin typeface="Segoe Print" pitchFamily="2" charset="0"/>
              </a:rPr>
              <a:t>   </a:t>
            </a:r>
            <a:r>
              <a:rPr lang="ru-RU" b="1" dirty="0">
                <a:solidFill>
                  <a:srgbClr val="FF0000"/>
                </a:solidFill>
                <a:latin typeface="Segoe Print" pitchFamily="2" charset="0"/>
              </a:rPr>
              <a:t>Индивидуальная программа</a:t>
            </a:r>
            <a:r>
              <a:rPr lang="ru-RU" b="1" dirty="0">
                <a:latin typeface="Segoe Print" pitchFamily="2" charset="0"/>
              </a:rPr>
              <a:t> должна быть записана в истории развития </a:t>
            </a:r>
            <a:r>
              <a:rPr lang="ru-RU" b="1" dirty="0" smtClean="0">
                <a:latin typeface="Segoe Print" pitchFamily="2" charset="0"/>
              </a:rPr>
              <a:t>ребенка </a:t>
            </a:r>
            <a:r>
              <a:rPr lang="ru-RU" b="1" dirty="0">
                <a:latin typeface="Segoe Print" pitchFamily="2" charset="0"/>
              </a:rPr>
              <a:t>после записи результатов его обследования и заключения дефектолога</a:t>
            </a:r>
            <a:r>
              <a:rPr lang="ru-RU" b="1" dirty="0"/>
              <a:t>. </a:t>
            </a:r>
          </a:p>
          <a:p>
            <a:pPr marL="0" indent="0" algn="ctr">
              <a:lnSpc>
                <a:spcPct val="150000"/>
              </a:lnSpc>
              <a:spcBef>
                <a:spcPts val="1200"/>
              </a:spcBef>
              <a:buNone/>
            </a:pPr>
            <a:endParaRPr lang="ru-RU" b="1" dirty="0">
              <a:solidFill>
                <a:srgbClr val="FF0000"/>
              </a:solidFill>
              <a:latin typeface="Segoe Print" pitchFamily="2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77241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332656"/>
            <a:ext cx="8208912" cy="6264696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rgbClr val="FF0000"/>
                </a:solidFill>
                <a:latin typeface="Segoe Print" pitchFamily="2" charset="0"/>
              </a:rPr>
              <a:t>Индивидуальная адаптационная программа </a:t>
            </a:r>
            <a:r>
              <a:rPr lang="ru-RU" b="1" dirty="0">
                <a:latin typeface="Segoe Print" pitchFamily="2" charset="0"/>
              </a:rPr>
              <a:t>необходима вновь прибывшим в образовательное учреждение детям. Поэтому в течение первых </a:t>
            </a:r>
            <a:r>
              <a:rPr lang="ru-RU" b="1" dirty="0">
                <a:solidFill>
                  <a:srgbClr val="7030A0"/>
                </a:solidFill>
                <a:latin typeface="Segoe Print" pitchFamily="2" charset="0"/>
              </a:rPr>
              <a:t>полутора-двух месяцев </a:t>
            </a:r>
            <a:r>
              <a:rPr lang="ru-RU" b="1" dirty="0">
                <a:latin typeface="Segoe Print" pitchFamily="2" charset="0"/>
              </a:rPr>
              <a:t>с этими детьми должны проводиться занятия, направленные в первую очередь на установление </a:t>
            </a:r>
            <a:r>
              <a:rPr lang="ru-RU" b="1" dirty="0">
                <a:solidFill>
                  <a:srgbClr val="7030A0"/>
                </a:solidFill>
                <a:latin typeface="Segoe Print" pitchFamily="2" charset="0"/>
              </a:rPr>
              <a:t>эмоционального контакта со взрослым.</a:t>
            </a:r>
          </a:p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rgbClr val="FF0000"/>
                </a:solidFill>
                <a:latin typeface="Segoe Print" pitchFamily="2" charset="0"/>
              </a:rPr>
              <a:t>Индивидуальная адаптационная программа </a:t>
            </a:r>
            <a:r>
              <a:rPr lang="ru-RU" b="1" dirty="0">
                <a:latin typeface="Segoe Print" pitchFamily="2" charset="0"/>
              </a:rPr>
              <a:t>необходима также детям, поступающим в детский сад. Детям трудно переносить разлуку, они могут отказываться от контактов со взрослыми и детьми.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27438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16632"/>
            <a:ext cx="8568952" cy="6741368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Выделяют </a:t>
            </a: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формы интегрированного обучения детей с ОВЗ:</a:t>
            </a:r>
          </a:p>
          <a:p>
            <a:pPr marL="0" indent="0" algn="ctr">
              <a:lnSpc>
                <a:spcPct val="170000"/>
              </a:lnSpc>
              <a:spcBef>
                <a:spcPts val="1200"/>
              </a:spcBef>
              <a:buNone/>
            </a:pPr>
            <a:r>
              <a:rPr lang="ru-RU" sz="3800" dirty="0">
                <a:latin typeface="Segoe Print" pitchFamily="2" charset="0"/>
              </a:rPr>
              <a:t>1) </a:t>
            </a:r>
            <a:r>
              <a:rPr lang="ru-RU" sz="3800" b="1" dirty="0">
                <a:solidFill>
                  <a:srgbClr val="0070C0"/>
                </a:solidFill>
                <a:latin typeface="Segoe Print" pitchFamily="2" charset="0"/>
              </a:rPr>
              <a:t>комбинированное</a:t>
            </a:r>
            <a:r>
              <a:rPr lang="ru-RU" sz="3800" dirty="0">
                <a:latin typeface="Segoe Print" pitchFamily="2" charset="0"/>
              </a:rPr>
              <a:t>, когда ребенок с отклонениями в развитии способен находиться в группе здоровых детей, получая при этом систематическую помощь со стороны учителя-дефектолога, логопеда, психолога;</a:t>
            </a:r>
          </a:p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800" dirty="0">
                <a:latin typeface="Segoe Print" pitchFamily="2" charset="0"/>
              </a:rPr>
              <a:t>2) </a:t>
            </a:r>
            <a:r>
              <a:rPr lang="ru-RU" sz="3800" b="1" dirty="0">
                <a:solidFill>
                  <a:srgbClr val="0070C0"/>
                </a:solidFill>
                <a:latin typeface="Segoe Print" pitchFamily="2" charset="0"/>
              </a:rPr>
              <a:t>частичное</a:t>
            </a:r>
            <a:r>
              <a:rPr lang="ru-RU" sz="3800" dirty="0">
                <a:latin typeface="Segoe Print" pitchFamily="2" charset="0"/>
              </a:rPr>
              <a:t>, когда дети с отклонениями в развитии не способны на равных условиях со здоровыми сверстниками овладевать образовательной программой; в этом случае первую половину дня они проводят в специальной группе, а вторую часть дня – в массовой группе, присутствуя на мероприятиях воспитательного характера</a:t>
            </a:r>
            <a:r>
              <a:rPr lang="ru-RU" sz="3800" dirty="0" smtClean="0">
                <a:latin typeface="Segoe Print" pitchFamily="2" charset="0"/>
              </a:rPr>
              <a:t>;</a:t>
            </a:r>
            <a:endParaRPr lang="ru-RU" sz="3800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558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16632"/>
            <a:ext cx="8568952" cy="6741368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5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Выделяют </a:t>
            </a:r>
            <a:r>
              <a:rPr lang="ru-RU" sz="51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формы интегрированного обучения детей с ОВЗ</a:t>
            </a:r>
            <a:r>
              <a:rPr lang="ru-RU" sz="51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:</a:t>
            </a:r>
          </a:p>
          <a:p>
            <a:pPr marL="0" indent="0" algn="ctr">
              <a:lnSpc>
                <a:spcPct val="170000"/>
              </a:lnSpc>
              <a:spcBef>
                <a:spcPts val="1200"/>
              </a:spcBef>
              <a:buNone/>
            </a:pPr>
            <a:r>
              <a:rPr lang="ru-RU" sz="3800" dirty="0" smtClean="0">
                <a:latin typeface="Segoe Print" pitchFamily="2" charset="0"/>
              </a:rPr>
              <a:t>3</a:t>
            </a:r>
            <a:r>
              <a:rPr lang="ru-RU" sz="3800" dirty="0">
                <a:latin typeface="Segoe Print" pitchFamily="2" charset="0"/>
              </a:rPr>
              <a:t>) </a:t>
            </a:r>
            <a:r>
              <a:rPr lang="ru-RU" sz="3800" b="1" dirty="0">
                <a:solidFill>
                  <a:srgbClr val="0070C0"/>
                </a:solidFill>
                <a:latin typeface="Segoe Print" pitchFamily="2" charset="0"/>
              </a:rPr>
              <a:t>временное</a:t>
            </a:r>
            <a:r>
              <a:rPr lang="ru-RU" sz="3800" dirty="0">
                <a:latin typeface="Segoe Print" pitchFamily="2" charset="0"/>
              </a:rPr>
              <a:t>, когда дети, воспитывающиеся в специализированной группе ДОУ и дети массовых групп объединяются не реже двух раз в месяц для совместных прогулок, праздников, соревнований, отдельных мероприятий воспитательного значения;</a:t>
            </a:r>
          </a:p>
          <a:p>
            <a:pPr marL="0" indent="0" algn="ctr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3800" dirty="0">
                <a:latin typeface="Segoe Print" pitchFamily="2" charset="0"/>
              </a:rPr>
              <a:t>4) </a:t>
            </a:r>
            <a:r>
              <a:rPr lang="ru-RU" sz="3800" b="1" dirty="0">
                <a:solidFill>
                  <a:srgbClr val="0070C0"/>
                </a:solidFill>
                <a:latin typeface="Segoe Print" pitchFamily="2" charset="0"/>
              </a:rPr>
              <a:t>полное,</a:t>
            </a:r>
            <a:r>
              <a:rPr lang="ru-RU" sz="3800" dirty="0">
                <a:latin typeface="Segoe Print" pitchFamily="2" charset="0"/>
              </a:rPr>
              <a:t> когда 1–2 ребенка с отклонениями в развитии вливаются в обычные группы детского сада (дети с </a:t>
            </a:r>
            <a:r>
              <a:rPr lang="ru-RU" sz="3800" dirty="0" err="1">
                <a:latin typeface="Segoe Print" pitchFamily="2" charset="0"/>
              </a:rPr>
              <a:t>ринолалией</a:t>
            </a:r>
            <a:r>
              <a:rPr lang="ru-RU" sz="3800" dirty="0">
                <a:latin typeface="Segoe Print" pitchFamily="2" charset="0"/>
              </a:rPr>
              <a:t>, слабовидящие, слабослышащие); эти дети по уровню психофизического, речевого развития соответствуют возрастной норме и психологически готовы к совместному обучению со здоровыми сверстниками; коррекционную помощь они получают по месту обучения или ее оказывают родители под контролем специалистов.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7826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04664"/>
            <a:ext cx="8075240" cy="6192688"/>
          </a:xfrm>
        </p:spPr>
        <p:txBody>
          <a:bodyPr>
            <a:normAutofit fontScale="92500"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sz="2000" b="1" dirty="0">
                <a:latin typeface="Segoe Print" pitchFamily="2" charset="0"/>
              </a:rPr>
              <a:t>Можно сделать вывод о том что, </a:t>
            </a:r>
            <a:r>
              <a:rPr lang="ru-RU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организация интегрированного воспитания и обучения детей с ОВЗ</a:t>
            </a:r>
            <a:r>
              <a:rPr lang="ru-RU" sz="2000" b="1" dirty="0">
                <a:latin typeface="Segoe Print" pitchFamily="2" charset="0"/>
              </a:rPr>
              <a:t> в дошкольных образовательных учреждениях, на современном этапе развития общего и специального образования, является </a:t>
            </a:r>
            <a:r>
              <a:rPr lang="ru-RU" sz="2000" b="1" dirty="0">
                <a:solidFill>
                  <a:srgbClr val="7030A0"/>
                </a:solidFill>
                <a:latin typeface="Segoe Print" pitchFamily="2" charset="0"/>
              </a:rPr>
              <a:t>новым</a:t>
            </a:r>
            <a:r>
              <a:rPr lang="ru-RU" sz="2000" b="1" dirty="0">
                <a:latin typeface="Segoe Print" pitchFamily="2" charset="0"/>
              </a:rPr>
              <a:t> и, как показывает практика, </a:t>
            </a:r>
            <a:r>
              <a:rPr lang="ru-RU" sz="2000" b="1" dirty="0">
                <a:solidFill>
                  <a:srgbClr val="7030A0"/>
                </a:solidFill>
                <a:latin typeface="Segoe Print" pitchFamily="2" charset="0"/>
              </a:rPr>
              <a:t>сложным  направлением</a:t>
            </a:r>
            <a:r>
              <a:rPr lang="ru-RU" sz="2000" b="1" dirty="0">
                <a:latin typeface="Segoe Print" pitchFamily="2" charset="0"/>
              </a:rPr>
              <a:t>. Дошкольные образовательные учреждения нуждаются в информационной, кадровой, финансовой поддержке и помощи. Ее могут оказать органы местного самоуправления (администрация района, </a:t>
            </a:r>
            <a:r>
              <a:rPr lang="ru-RU" sz="2000" b="1" dirty="0" smtClean="0">
                <a:latin typeface="Segoe Print" pitchFamily="2" charset="0"/>
              </a:rPr>
              <a:t>отдел </a:t>
            </a:r>
            <a:r>
              <a:rPr lang="ru-RU" sz="2000" b="1" dirty="0">
                <a:latin typeface="Segoe Print" pitchFamily="2" charset="0"/>
              </a:rPr>
              <a:t>образования, службы социальной защиты населения), а также психолого-медико-педагогические комиссии, оказывающие консультативную помощь педагогам, родителям по вопросам определения форм, методов  путей обучения и воспитания </a:t>
            </a:r>
            <a:r>
              <a:rPr lang="ru-RU" sz="2000" b="1" dirty="0">
                <a:solidFill>
                  <a:srgbClr val="7030A0"/>
                </a:solidFill>
                <a:latin typeface="Segoe Print" pitchFamily="2" charset="0"/>
              </a:rPr>
              <a:t>детей с ОВЗ.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35240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8640"/>
            <a:ext cx="3333803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Вертикальный свиток 5"/>
          <p:cNvSpPr/>
          <p:nvPr/>
        </p:nvSpPr>
        <p:spPr>
          <a:xfrm>
            <a:off x="3347864" y="485058"/>
            <a:ext cx="5472608" cy="6237312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2000" dirty="0" smtClean="0">
              <a:latin typeface="Segoe Print" pitchFamily="2" charset="0"/>
            </a:endParaRPr>
          </a:p>
          <a:p>
            <a:pPr algn="ctr">
              <a:lnSpc>
                <a:spcPct val="150000"/>
              </a:lnSpc>
            </a:pPr>
            <a:endParaRPr lang="ru-RU" sz="2000" dirty="0">
              <a:latin typeface="Segoe Print" pitchFamily="2" charset="0"/>
            </a:endParaRPr>
          </a:p>
          <a:p>
            <a:pPr algn="ctr">
              <a:lnSpc>
                <a:spcPct val="150000"/>
              </a:lnSpc>
            </a:pPr>
            <a:r>
              <a:rPr lang="ru-RU" sz="2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 </a:t>
            </a:r>
            <a:r>
              <a:rPr lang="ru-RU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«Я не боюсь еще и еще раз повторить: забота о здоровье – это важнейший труд воспитателя. От жизнерадостности, бодрости детей зависит их духовная жизнь, мировоззрение, умственное развитие, прочность знаний, вера в свои силы».</a:t>
            </a:r>
          </a:p>
          <a:p>
            <a:pPr algn="ctr">
              <a:lnSpc>
                <a:spcPct val="150000"/>
              </a:lnSpc>
            </a:pPr>
            <a:r>
              <a:rPr lang="ru-RU" sz="2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 </a:t>
            </a:r>
          </a:p>
          <a:p>
            <a:pPr algn="ctr">
              <a:lnSpc>
                <a:spcPct val="150000"/>
              </a:lnSpc>
            </a:pPr>
            <a:endParaRPr lang="ru-RU" sz="2000" dirty="0">
              <a:latin typeface="Segoe Print" pitchFamily="2" charset="0"/>
            </a:endParaRPr>
          </a:p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19" y="4941168"/>
            <a:ext cx="354982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Segoe Script" pitchFamily="34" charset="0"/>
              </a:rPr>
              <a:t>Сухомлинского </a:t>
            </a:r>
            <a:r>
              <a:rPr lang="ru-RU" sz="2000" b="1" dirty="0" smtClean="0">
                <a:solidFill>
                  <a:srgbClr val="FF0000"/>
                </a:solidFill>
                <a:latin typeface="Segoe Script" pitchFamily="34" charset="0"/>
              </a:rPr>
              <a:t>Василий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Segoe Script" pitchFamily="34" charset="0"/>
              </a:rPr>
              <a:t>Александрович 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Segoe Script" pitchFamily="34" charset="0"/>
              </a:rPr>
              <a:t>о </a:t>
            </a:r>
            <a:r>
              <a:rPr lang="ru-RU" sz="2000" b="1" dirty="0">
                <a:solidFill>
                  <a:srgbClr val="FF0000"/>
                </a:solidFill>
                <a:latin typeface="Segoe Script" pitchFamily="34" charset="0"/>
              </a:rPr>
              <a:t>здоровье человека:</a:t>
            </a:r>
          </a:p>
        </p:txBody>
      </p:sp>
    </p:spTree>
    <p:extLst>
      <p:ext uri="{BB962C8B-B14F-4D97-AF65-F5344CB8AC3E}">
        <p14:creationId xmlns:p14="http://schemas.microsoft.com/office/powerpoint/2010/main" val="179513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36685" y="1844824"/>
            <a:ext cx="8219256" cy="792088"/>
          </a:xfrm>
        </p:spPr>
        <p:txBody>
          <a:bodyPr>
            <a:normAutofit lnSpcReduction="10000"/>
          </a:bodyPr>
          <a:lstStyle/>
          <a:p>
            <a:pPr marL="0" indent="0" algn="ctr">
              <a:buFont typeface="Arial" charset="0"/>
              <a:buNone/>
              <a:defRPr/>
            </a:pPr>
            <a:r>
              <a:rPr lang="ru-RU" b="1" u="sng" dirty="0">
                <a:solidFill>
                  <a:srgbClr val="FF0000"/>
                </a:solidFill>
                <a:latin typeface="Segoe Print" pitchFamily="2" charset="0"/>
              </a:rPr>
              <a:t>Федеральные государственные </a:t>
            </a:r>
            <a:r>
              <a:rPr lang="ru-RU" b="1" u="sng" dirty="0" smtClean="0">
                <a:solidFill>
                  <a:srgbClr val="FF0000"/>
                </a:solidFill>
                <a:latin typeface="Segoe Print" pitchFamily="2" charset="0"/>
              </a:rPr>
              <a:t>образовательные  </a:t>
            </a:r>
            <a:r>
              <a:rPr lang="ru-RU" b="1" u="sng" dirty="0">
                <a:solidFill>
                  <a:srgbClr val="FF0000"/>
                </a:solidFill>
                <a:latin typeface="Segoe Print" pitchFamily="2" charset="0"/>
              </a:rPr>
              <a:t>стандарты </a:t>
            </a:r>
            <a:endParaRPr lang="ru-RU" b="1" u="sng" dirty="0" smtClean="0">
              <a:solidFill>
                <a:srgbClr val="FF0000"/>
              </a:solidFill>
              <a:latin typeface="Segoe Print" pitchFamily="2" charset="0"/>
            </a:endParaRPr>
          </a:p>
          <a:p>
            <a:pPr algn="just"/>
            <a:endParaRPr lang="ru-RU" dirty="0">
              <a:latin typeface="Segoe Print" pitchFamily="2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83319" y="3376376"/>
            <a:ext cx="2621129" cy="2116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9037" y="252233"/>
            <a:ext cx="5094553" cy="1411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2618954"/>
            <a:ext cx="82089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000" dirty="0">
                <a:solidFill>
                  <a:srgbClr val="002060"/>
                </a:solidFill>
                <a:latin typeface="Segoe Print" pitchFamily="2" charset="0"/>
              </a:rPr>
              <a:t>для детей с </a:t>
            </a:r>
            <a:r>
              <a:rPr lang="ru-RU" sz="2000" b="1" dirty="0">
                <a:solidFill>
                  <a:srgbClr val="002060"/>
                </a:solidFill>
                <a:latin typeface="Segoe Print" pitchFamily="2" charset="0"/>
              </a:rPr>
              <a:t>ОВЗ </a:t>
            </a:r>
            <a:r>
              <a:rPr lang="ru-RU" sz="2000" dirty="0">
                <a:solidFill>
                  <a:srgbClr val="002060"/>
                </a:solidFill>
                <a:latin typeface="Segoe Print" pitchFamily="2" charset="0"/>
              </a:rPr>
              <a:t>рассматриваются как неотъемлемая часть федеральных государственных стандартов общего образования. </a:t>
            </a:r>
            <a:endParaRPr lang="ru-RU" sz="2000" dirty="0" smtClean="0">
              <a:solidFill>
                <a:srgbClr val="002060"/>
              </a:solidFill>
              <a:latin typeface="Segoe Print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10994" y="3789040"/>
            <a:ext cx="538514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ru-RU" sz="2000" dirty="0">
                <a:solidFill>
                  <a:srgbClr val="002060"/>
                </a:solidFill>
                <a:latin typeface="Segoe Print" pitchFamily="2" charset="0"/>
              </a:rPr>
              <a:t>Такой подход согласуется с Декларацией ООН о правах ребенка и </a:t>
            </a:r>
            <a:r>
              <a:rPr lang="ru-RU" sz="2000" dirty="0" smtClean="0">
                <a:solidFill>
                  <a:srgbClr val="002060"/>
                </a:solidFill>
                <a:latin typeface="Segoe Print" pitchFamily="2" charset="0"/>
              </a:rPr>
              <a:t>Конституцией РФ</a:t>
            </a:r>
            <a:r>
              <a:rPr lang="ru-RU" sz="2000" dirty="0">
                <a:solidFill>
                  <a:srgbClr val="002060"/>
                </a:solidFill>
                <a:latin typeface="Segoe Print" pitchFamily="2" charset="0"/>
              </a:rPr>
              <a:t>, гарантирующей всем детям право на обязательное  и бесплатное среднее образование</a:t>
            </a:r>
            <a:r>
              <a:rPr lang="ru-RU" sz="2000" dirty="0" smtClean="0">
                <a:solidFill>
                  <a:srgbClr val="002060"/>
                </a:solidFill>
                <a:latin typeface="Segoe Print" pitchFamily="2" charset="0"/>
              </a:rPr>
              <a:t>.</a:t>
            </a:r>
            <a:endParaRPr lang="ru-RU" sz="2000" dirty="0">
              <a:solidFill>
                <a:srgbClr val="002060"/>
              </a:solidFill>
              <a:latin typeface="Segoe Print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0994" y="5585882"/>
            <a:ext cx="7833414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charset="0"/>
              <a:buNone/>
              <a:defRPr/>
            </a:pPr>
            <a:r>
              <a:rPr lang="ru-RU" sz="2000" dirty="0">
                <a:solidFill>
                  <a:srgbClr val="002060"/>
                </a:solidFill>
                <a:latin typeface="Segoe Print" pitchFamily="2" charset="0"/>
              </a:rPr>
              <a:t>Специальный образовательный </a:t>
            </a:r>
            <a:r>
              <a:rPr lang="ru-RU" sz="2000" dirty="0" smtClean="0">
                <a:solidFill>
                  <a:srgbClr val="002060"/>
                </a:solidFill>
                <a:latin typeface="Segoe Print" pitchFamily="2" charset="0"/>
              </a:rPr>
              <a:t>стандарт </a:t>
            </a:r>
            <a:r>
              <a:rPr lang="ru-RU" sz="2000" dirty="0">
                <a:solidFill>
                  <a:srgbClr val="002060"/>
                </a:solidFill>
                <a:latin typeface="Segoe Print" pitchFamily="2" charset="0"/>
              </a:rPr>
              <a:t>должен стать </a:t>
            </a:r>
            <a:r>
              <a:rPr lang="ru-RU" sz="2000" dirty="0" smtClean="0">
                <a:solidFill>
                  <a:srgbClr val="002060"/>
                </a:solidFill>
                <a:latin typeface="Segoe Print" pitchFamily="2" charset="0"/>
              </a:rPr>
              <a:t>базовым инструментом </a:t>
            </a:r>
            <a:r>
              <a:rPr lang="ru-RU" sz="2000" dirty="0">
                <a:solidFill>
                  <a:srgbClr val="002060"/>
                </a:solidFill>
                <a:latin typeface="Segoe Print" pitchFamily="2" charset="0"/>
              </a:rPr>
              <a:t>реализации </a:t>
            </a:r>
            <a:r>
              <a:rPr lang="ru-RU" sz="2000" dirty="0" smtClean="0">
                <a:solidFill>
                  <a:srgbClr val="002060"/>
                </a:solidFill>
                <a:latin typeface="Segoe Print" pitchFamily="2" charset="0"/>
              </a:rPr>
              <a:t>конституционных </a:t>
            </a:r>
            <a:r>
              <a:rPr lang="ru-RU" sz="2000" dirty="0">
                <a:solidFill>
                  <a:srgbClr val="002060"/>
                </a:solidFill>
                <a:latin typeface="Segoe Print" pitchFamily="2" charset="0"/>
              </a:rPr>
              <a:t>прав на </a:t>
            </a:r>
            <a:r>
              <a:rPr lang="ru-RU" sz="2000" dirty="0" smtClean="0">
                <a:solidFill>
                  <a:srgbClr val="002060"/>
                </a:solidFill>
                <a:latin typeface="Segoe Print" pitchFamily="2" charset="0"/>
              </a:rPr>
              <a:t>образование </a:t>
            </a:r>
            <a:r>
              <a:rPr lang="ru-RU" sz="2000" dirty="0">
                <a:solidFill>
                  <a:srgbClr val="002060"/>
                </a:solidFill>
                <a:latin typeface="Segoe Print" pitchFamily="2" charset="0"/>
              </a:rPr>
              <a:t>граждан с </a:t>
            </a:r>
            <a:r>
              <a:rPr lang="ru-RU" sz="2000" b="1" dirty="0">
                <a:solidFill>
                  <a:srgbClr val="002060"/>
                </a:solidFill>
                <a:latin typeface="Segoe Print" pitchFamily="2" charset="0"/>
              </a:rPr>
              <a:t>ОВЗ.</a:t>
            </a:r>
            <a:r>
              <a:rPr lang="ru-RU" b="1" dirty="0">
                <a:solidFill>
                  <a:srgbClr val="002060"/>
                </a:solidFill>
                <a:latin typeface="Segoe Print" pitchFamily="2" charset="0"/>
              </a:rPr>
              <a:t> </a:t>
            </a:r>
            <a:r>
              <a:rPr lang="ru-RU" dirty="0">
                <a:solidFill>
                  <a:srgbClr val="002060"/>
                </a:solidFill>
                <a:latin typeface="Segoe Print" pitchFamily="2" charset="0"/>
              </a:rPr>
              <a:t> </a:t>
            </a:r>
            <a:br>
              <a:rPr lang="ru-RU" dirty="0">
                <a:solidFill>
                  <a:srgbClr val="002060"/>
                </a:solidFill>
                <a:latin typeface="Segoe Print" pitchFamily="2" charset="0"/>
              </a:rPr>
            </a:br>
            <a:endParaRPr lang="ru-RU" dirty="0">
              <a:solidFill>
                <a:srgbClr val="002060"/>
              </a:solidFill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7630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Script" pitchFamily="34" charset="0"/>
              </a:rPr>
              <a:t>Кто же на самом деле ребенок с ОВЗ?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Script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628800"/>
            <a:ext cx="8003232" cy="302433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atin typeface="Segoe Print" pitchFamily="2" charset="0"/>
              </a:rPr>
              <a:t>Это ребенок, имеющий физические и (или) психические недостатки, которые препятствуют освоению образовательных </a:t>
            </a:r>
            <a:r>
              <a:rPr lang="ru-RU" dirty="0" smtClean="0">
                <a:latin typeface="Segoe Print" pitchFamily="2" charset="0"/>
              </a:rPr>
              <a:t>программ. Дети с нарушениями </a:t>
            </a:r>
            <a:r>
              <a:rPr lang="ru-RU" dirty="0">
                <a:latin typeface="Segoe Print" pitchFamily="2" charset="0"/>
              </a:rPr>
              <a:t>слуха, зрения, </a:t>
            </a:r>
            <a:r>
              <a:rPr lang="ru-RU" dirty="0" smtClean="0">
                <a:latin typeface="Segoe Print" pitchFamily="2" charset="0"/>
              </a:rPr>
              <a:t>опорно-двигательного </a:t>
            </a:r>
            <a:r>
              <a:rPr lang="ru-RU" dirty="0">
                <a:latin typeface="Segoe Print" pitchFamily="2" charset="0"/>
              </a:rPr>
              <a:t>аппарата, интеллекта</a:t>
            </a:r>
            <a:r>
              <a:rPr lang="ru-RU" dirty="0" smtClean="0">
                <a:latin typeface="Segoe Print" pitchFamily="2" charset="0"/>
              </a:rPr>
              <a:t>, дети </a:t>
            </a:r>
            <a:r>
              <a:rPr lang="ru-RU" dirty="0">
                <a:latin typeface="Segoe Print" pitchFamily="2" charset="0"/>
              </a:rPr>
              <a:t>с задержкой и комплексными </a:t>
            </a:r>
            <a:r>
              <a:rPr lang="ru-RU" dirty="0" smtClean="0">
                <a:latin typeface="Segoe Print" pitchFamily="2" charset="0"/>
              </a:rPr>
              <a:t>нарушениями </a:t>
            </a:r>
            <a:r>
              <a:rPr lang="ru-RU" dirty="0">
                <a:latin typeface="Segoe Print" pitchFamily="2" charset="0"/>
              </a:rPr>
              <a:t>развития,  а также речи (заикание, ЗРР).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87624" y="4792279"/>
            <a:ext cx="6262256" cy="2030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23209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260648"/>
            <a:ext cx="8424936" cy="3024336"/>
          </a:xfrm>
        </p:spPr>
        <p:txBody>
          <a:bodyPr>
            <a:noAutofit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Segoe Print" pitchFamily="2" charset="0"/>
              </a:rPr>
              <a:t>Если </a:t>
            </a:r>
            <a:r>
              <a:rPr lang="ru-RU" b="1" dirty="0">
                <a:latin typeface="Segoe Print" pitchFamily="2" charset="0"/>
              </a:rPr>
              <a:t>в дошкольное образовательное учреждение поступают дети с ОВЗ, обследованием занимаются специалисты (педагог-психолог, учитель-логопед, а воспитатель знакомится с полученными ими данными</a:t>
            </a:r>
            <a:r>
              <a:rPr lang="ru-RU" b="1" dirty="0" smtClean="0">
                <a:latin typeface="Segoe Print" pitchFamily="2" charset="0"/>
              </a:rPr>
              <a:t>. </a:t>
            </a:r>
            <a:r>
              <a:rPr lang="ru-RU" b="1" dirty="0">
                <a:latin typeface="Segoe Print" pitchFamily="2" charset="0"/>
              </a:rPr>
              <a:t>Если отклонения не ярко выражены, главной фигурой в процессе обследования является воспитатель</a:t>
            </a:r>
            <a:r>
              <a:rPr lang="ru-RU" b="1" dirty="0" smtClean="0">
                <a:latin typeface="Segoe Print" pitchFamily="2" charset="0"/>
              </a:rPr>
              <a:t>.</a:t>
            </a:r>
            <a:endParaRPr lang="ru-RU" dirty="0">
              <a:latin typeface="Segoe Print" pitchFamily="2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4043777"/>
            <a:ext cx="3681494" cy="2787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98752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548680"/>
            <a:ext cx="8280920" cy="6048672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ДЦП</a:t>
            </a:r>
            <a:r>
              <a:rPr lang="ru-RU" sz="2900" dirty="0" smtClean="0">
                <a:latin typeface="Segoe Print" pitchFamily="2" charset="0"/>
              </a:rPr>
              <a:t> может иметь </a:t>
            </a:r>
            <a:r>
              <a:rPr lang="ru-RU" sz="2900" dirty="0">
                <a:latin typeface="Segoe Print" pitchFamily="2" charset="0"/>
              </a:rPr>
              <a:t>стертый характер. </a:t>
            </a:r>
            <a:r>
              <a:rPr lang="ru-RU" sz="2900" dirty="0" smtClean="0">
                <a:latin typeface="Segoe Print" pitchFamily="2" charset="0"/>
              </a:rPr>
              <a:t>Наблюдая за малышом можно отметить:</a:t>
            </a:r>
          </a:p>
          <a:p>
            <a:pPr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900" dirty="0" smtClean="0">
                <a:latin typeface="Segoe Print" pitchFamily="2" charset="0"/>
              </a:rPr>
              <a:t>нет </a:t>
            </a:r>
            <a:r>
              <a:rPr lang="ru-RU" sz="2900" dirty="0">
                <a:latin typeface="Segoe Print" pitchFamily="2" charset="0"/>
              </a:rPr>
              <a:t>навыков самообслуживания, </a:t>
            </a:r>
            <a:endParaRPr lang="ru-RU" sz="2900" dirty="0" smtClean="0">
              <a:latin typeface="Segoe Print" pitchFamily="2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900" dirty="0" smtClean="0">
                <a:latin typeface="Segoe Print" pitchFamily="2" charset="0"/>
              </a:rPr>
              <a:t>он </a:t>
            </a:r>
            <a:r>
              <a:rPr lang="ru-RU" sz="2900" dirty="0">
                <a:latin typeface="Segoe Print" pitchFamily="2" charset="0"/>
              </a:rPr>
              <a:t>неаккуратно ест, </a:t>
            </a:r>
            <a:endParaRPr lang="ru-RU" sz="2900" dirty="0" smtClean="0">
              <a:latin typeface="Segoe Print" pitchFamily="2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900" dirty="0" smtClean="0">
                <a:latin typeface="Segoe Print" pitchFamily="2" charset="0"/>
              </a:rPr>
              <a:t>не </a:t>
            </a:r>
            <a:r>
              <a:rPr lang="ru-RU" sz="2900" dirty="0">
                <a:latin typeface="Segoe Print" pitchFamily="2" charset="0"/>
              </a:rPr>
              <a:t>может застегнуть пуговицы. </a:t>
            </a:r>
            <a:endParaRPr lang="ru-RU" sz="2900" dirty="0" smtClean="0">
              <a:latin typeface="Segoe Print" pitchFamily="2" charset="0"/>
            </a:endParaRPr>
          </a:p>
          <a:p>
            <a:pPr algn="just">
              <a:lnSpc>
                <a:spcPct val="170000"/>
              </a:lnSpc>
              <a:spcBef>
                <a:spcPts val="0"/>
              </a:spcBef>
              <a:buFont typeface="Wingdings" pitchFamily="2" charset="2"/>
              <a:buChar char="Ø"/>
            </a:pPr>
            <a:r>
              <a:rPr lang="ru-RU" sz="2900" dirty="0" smtClean="0">
                <a:latin typeface="Segoe Print" pitchFamily="2" charset="0"/>
              </a:rPr>
              <a:t>не скоординированы движения </a:t>
            </a:r>
            <a:r>
              <a:rPr lang="ru-RU" sz="2900" dirty="0">
                <a:latin typeface="Segoe Print" pitchFamily="2" charset="0"/>
              </a:rPr>
              <a:t>во время маршировки, ритмичность действий под </a:t>
            </a:r>
            <a:r>
              <a:rPr lang="ru-RU" sz="2900" dirty="0" smtClean="0">
                <a:latin typeface="Segoe Print" pitchFamily="2" charset="0"/>
              </a:rPr>
              <a:t>музыку.</a:t>
            </a:r>
          </a:p>
          <a:p>
            <a:pPr marL="0" indent="0" algn="just">
              <a:lnSpc>
                <a:spcPct val="170000"/>
              </a:lnSpc>
              <a:spcBef>
                <a:spcPts val="0"/>
              </a:spcBef>
              <a:buNone/>
            </a:pPr>
            <a:r>
              <a:rPr lang="ru-RU" sz="2900" dirty="0" smtClean="0">
                <a:latin typeface="Segoe Print" pitchFamily="2" charset="0"/>
              </a:rPr>
              <a:t>При </a:t>
            </a:r>
            <a:r>
              <a:rPr lang="ru-RU" sz="2900" dirty="0">
                <a:latin typeface="Segoe Print" pitchFamily="2" charset="0"/>
              </a:rPr>
              <a:t>стертых формах детского церебрального паралича определенные трудности у ребенка вызывает предметная </a:t>
            </a:r>
            <a:r>
              <a:rPr lang="ru-RU" sz="2900" dirty="0" smtClean="0">
                <a:latin typeface="Segoe Print" pitchFamily="2" charset="0"/>
              </a:rPr>
              <a:t>деятельность и мелкая моторика.</a:t>
            </a:r>
            <a:endParaRPr lang="ru-RU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56835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332656"/>
            <a:ext cx="7992888" cy="628531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2500" dirty="0">
                <a:latin typeface="Segoe Print" pitchFamily="2" charset="0"/>
              </a:rPr>
              <a:t>При </a:t>
            </a:r>
            <a:r>
              <a:rPr lang="ru-RU" sz="2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психофизическом инфантилизме </a:t>
            </a:r>
            <a:r>
              <a:rPr lang="ru-RU" sz="2500" dirty="0">
                <a:latin typeface="Segoe Print" pitchFamily="2" charset="0"/>
              </a:rPr>
              <a:t>ребенок может быть развит гармонично: выглядит как трехлетний, деятельность как у трехлетнего при календарном возрасте пять лет.</a:t>
            </a:r>
          </a:p>
          <a:p>
            <a:pPr marL="0" indent="0" algn="ctr">
              <a:lnSpc>
                <a:spcPct val="160000"/>
              </a:lnSpc>
              <a:spcBef>
                <a:spcPts val="1800"/>
              </a:spcBef>
              <a:buNone/>
            </a:pPr>
            <a:r>
              <a:rPr lang="ru-RU" sz="25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Дети с задержкой психического развития </a:t>
            </a:r>
            <a:endParaRPr lang="ru-RU" sz="25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Print" pitchFamily="2" charset="0"/>
            </a:endParaRPr>
          </a:p>
          <a:p>
            <a:pPr marL="0" indent="0" algn="ctr">
              <a:lnSpc>
                <a:spcPct val="160000"/>
              </a:lnSpc>
              <a:spcBef>
                <a:spcPts val="0"/>
              </a:spcBef>
              <a:buNone/>
            </a:pPr>
            <a:r>
              <a:rPr lang="ru-RU" sz="2500" dirty="0" smtClean="0">
                <a:latin typeface="Segoe Print" pitchFamily="2" charset="0"/>
              </a:rPr>
              <a:t>в </a:t>
            </a:r>
            <a:r>
              <a:rPr lang="ru-RU" sz="2500" dirty="0">
                <a:latin typeface="Segoe Print" pitchFamily="2" charset="0"/>
              </a:rPr>
              <a:t>дошкольном возрасте могут действовать с предметами </a:t>
            </a:r>
            <a:r>
              <a:rPr lang="ru-RU" sz="2500" dirty="0" smtClean="0">
                <a:latin typeface="Segoe Print" pitchFamily="2" charset="0"/>
              </a:rPr>
              <a:t>неспецифично (например</a:t>
            </a:r>
            <a:r>
              <a:rPr lang="ru-RU" sz="2500" dirty="0">
                <a:latin typeface="Segoe Print" pitchFamily="2" charset="0"/>
              </a:rPr>
              <a:t>, пирамидкой стучать, подбрасывать кольца или разметывать их по </a:t>
            </a:r>
            <a:r>
              <a:rPr lang="ru-RU" sz="2500" dirty="0" smtClean="0">
                <a:latin typeface="Segoe Print" pitchFamily="2" charset="0"/>
              </a:rPr>
              <a:t>столу). </a:t>
            </a:r>
            <a:r>
              <a:rPr lang="ru-RU" sz="2500" dirty="0">
                <a:latin typeface="Segoe Print" pitchFamily="2" charset="0"/>
              </a:rPr>
              <a:t>При побуждении к началу деятельности могут наблюдаться соскальзывания (то есть, начав действовать адекватно, ребенок прекращает действия или переходит к неспецифичным действиям).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40023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476672"/>
            <a:ext cx="8003232" cy="5997280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Аутичные  дети</a:t>
            </a:r>
            <a:r>
              <a:rPr lang="ru-RU" dirty="0">
                <a:latin typeface="Segoe Print" pitchFamily="2" charset="0"/>
              </a:rPr>
              <a:t> пугаются незнакомых предметов, в том числе игрушек, и могут отказываться действовать. У таких детей уже в раннем возрасте отмечается повышенная чувствительность (</a:t>
            </a:r>
            <a:r>
              <a:rPr lang="ru-RU" dirty="0" err="1">
                <a:latin typeface="Segoe Print" pitchFamily="2" charset="0"/>
              </a:rPr>
              <a:t>сензитивность</a:t>
            </a:r>
            <a:r>
              <a:rPr lang="ru-RU" dirty="0">
                <a:latin typeface="Segoe Print" pitchFamily="2" charset="0"/>
              </a:rPr>
              <a:t>) к сенсорным стимулам. Это может проявляться как непереносимость бытовых шумов обычной интенсивности (звука кофемолки, пылесоса, телефонного звонка и т.д.), не любовь к тактильному контакту, неприятие ярких игрушек.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56595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8424936" cy="6552728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50000"/>
              </a:lnSpc>
              <a:spcBef>
                <a:spcPts val="0"/>
              </a:spcBef>
              <a:buNone/>
            </a:pPr>
            <a:r>
              <a:rPr lang="ru-RU" dirty="0">
                <a:latin typeface="Segoe Print" pitchFamily="2" charset="0"/>
              </a:rPr>
              <a:t>Действия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детей с нарушенным зрением, слухом, общим недоразвитием речи</a:t>
            </a:r>
            <a:r>
              <a:rPr lang="ru-RU" dirty="0">
                <a:latin typeface="Segoe Print" pitchFamily="2" charset="0"/>
              </a:rPr>
              <a:t> будут похожи на действия детей </a:t>
            </a:r>
            <a:r>
              <a:rPr lang="ru-RU" dirty="0">
                <a:solidFill>
                  <a:srgbClr val="FF0000"/>
                </a:solidFill>
                <a:latin typeface="Segoe Print" pitchFamily="2" charset="0"/>
              </a:rPr>
              <a:t>с задержкой психического развития</a:t>
            </a:r>
            <a:r>
              <a:rPr lang="ru-RU" dirty="0">
                <a:latin typeface="Segoe Print" pitchFamily="2" charset="0"/>
              </a:rPr>
              <a:t> в младшем дошкольном возрасте, однако к пяти-шести годам, предметная деятельность этих детей в целом не отличается от деятельности нормальных, если степень дефекта небольшая. </a:t>
            </a:r>
            <a:endParaRPr lang="ru-RU" dirty="0" smtClean="0">
              <a:latin typeface="Segoe Print" pitchFamily="2" charset="0"/>
            </a:endParaRPr>
          </a:p>
          <a:p>
            <a:pPr marL="0" indent="0" algn="ctr">
              <a:lnSpc>
                <a:spcPct val="150000"/>
              </a:lnSpc>
              <a:spcBef>
                <a:spcPts val="1200"/>
              </a:spcBef>
              <a:buNone/>
            </a:pPr>
            <a:r>
              <a:rPr lang="ru-RU" dirty="0" smtClean="0">
                <a:latin typeface="Segoe Print" pitchFamily="2" charset="0"/>
              </a:rPr>
              <a:t>Если </a:t>
            </a:r>
            <a:r>
              <a:rPr lang="ru-RU" dirty="0">
                <a:latin typeface="Segoe Print" pitchFamily="2" charset="0"/>
              </a:rPr>
              <a:t>же нарушение имеет выраженный характер, своеобразные черты сохраняются в предметной деятельности до старшего дошкольного возраста. Однако, в отличие от детей с задержкой психического развития, у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Print" pitchFamily="2" charset="0"/>
              </a:rPr>
              <a:t>детей с сенсорными и речевыми нарушениями</a:t>
            </a:r>
            <a:r>
              <a:rPr lang="ru-RU" dirty="0">
                <a:latin typeface="Segoe Print" pitchFamily="2" charset="0"/>
              </a:rPr>
              <a:t> не будет соскальзывания и неспецифических действий, хотя и не исключены неправильные (неправильный набор колец пирамидки по цвету, размеру </a:t>
            </a:r>
            <a:r>
              <a:rPr lang="ru-RU" dirty="0" smtClean="0">
                <a:latin typeface="Segoe Print" pitchFamily="2" charset="0"/>
              </a:rPr>
              <a:t>и т.п</a:t>
            </a:r>
            <a:r>
              <a:rPr lang="ru-RU" dirty="0">
                <a:latin typeface="Segoe Print" pitchFamily="2" charset="0"/>
              </a:rPr>
              <a:t>.).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endParaRPr lang="ru-RU" dirty="0">
              <a:latin typeface="Segoe Prin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89860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371</TotalTime>
  <Words>1392</Words>
  <Application>Microsoft Office PowerPoint</Application>
  <PresentationFormat>Экран (4:3)</PresentationFormat>
  <Paragraphs>99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Century Schoolbook</vt:lpstr>
      <vt:lpstr>Segoe Print</vt:lpstr>
      <vt:lpstr>Segoe Script</vt:lpstr>
      <vt:lpstr>Wingdings</vt:lpstr>
      <vt:lpstr>Wingdings 2</vt:lpstr>
      <vt:lpstr>Эркер</vt:lpstr>
      <vt:lpstr>СОПРОВОЖДЕНИЕ ДЕТЕЙ С ОГРАНИЧЕННЫМИ ВОЗМОЖНОСТЯМИ ЗДОРОВЬЯ В УСЛОВИЯХ ДОШКОЛЬНОГО ОБРАЗОВАТЕЛЬНОГО УЧРЕЖДЕНИЯ</vt:lpstr>
      <vt:lpstr> «Каждый  ребёнок   имеет  возможность  быть  психологически  готовым  к школьному  обучению  на  своём  уровне,  соответственно  своим  личностным особенностям» </vt:lpstr>
      <vt:lpstr>Презентация PowerPoint</vt:lpstr>
      <vt:lpstr>Кто же на самом деле ребенок с ОВЗ?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СОПРОВОЖДЕНИЕ ДЕТЕЙ С ОГРАНИЧЕННЫМИ ВОЗМОЖНОСТЯМИ ЗДОРОВЬЯ В УСЛОВИЯХ ДОШКОЛЬНОГО ОБРАЗОВАТЕЛЬНОГО УЧРЕЖДЕНИЯ</dc:title>
  <dc:creator>Елена</dc:creator>
  <cp:lastModifiedBy>RePack by Diakov</cp:lastModifiedBy>
  <cp:revision>24</cp:revision>
  <dcterms:created xsi:type="dcterms:W3CDTF">2016-04-19T07:09:50Z</dcterms:created>
  <dcterms:modified xsi:type="dcterms:W3CDTF">2020-01-08T06:47:21Z</dcterms:modified>
</cp:coreProperties>
</file>