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7" r:id="rId1"/>
  </p:sldMasterIdLst>
  <p:notesMasterIdLst>
    <p:notesMasterId r:id="rId28"/>
  </p:notesMasterIdLst>
  <p:sldIdLst>
    <p:sldId id="257" r:id="rId2"/>
    <p:sldId id="359" r:id="rId3"/>
    <p:sldId id="350" r:id="rId4"/>
    <p:sldId id="349" r:id="rId5"/>
    <p:sldId id="353" r:id="rId6"/>
    <p:sldId id="357" r:id="rId7"/>
    <p:sldId id="351" r:id="rId8"/>
    <p:sldId id="335" r:id="rId9"/>
    <p:sldId id="329" r:id="rId10"/>
    <p:sldId id="334" r:id="rId11"/>
    <p:sldId id="330" r:id="rId12"/>
    <p:sldId id="361" r:id="rId13"/>
    <p:sldId id="331" r:id="rId14"/>
    <p:sldId id="356" r:id="rId15"/>
    <p:sldId id="341" r:id="rId16"/>
    <p:sldId id="358" r:id="rId17"/>
    <p:sldId id="327" r:id="rId18"/>
    <p:sldId id="362" r:id="rId19"/>
    <p:sldId id="354" r:id="rId20"/>
    <p:sldId id="363" r:id="rId21"/>
    <p:sldId id="364" r:id="rId22"/>
    <p:sldId id="360" r:id="rId23"/>
    <p:sldId id="343" r:id="rId24"/>
    <p:sldId id="345" r:id="rId25"/>
    <p:sldId id="355" r:id="rId26"/>
    <p:sldId id="326" r:id="rId2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E2FF"/>
    <a:srgbClr val="FF6600"/>
    <a:srgbClr val="009900"/>
    <a:srgbClr val="FF0000"/>
    <a:srgbClr val="00007E"/>
    <a:srgbClr val="0066FF"/>
    <a:srgbClr val="00C000"/>
    <a:srgbClr val="0000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84" autoAdjust="0"/>
    <p:restoredTop sz="74347" autoAdjust="0"/>
  </p:normalViewPr>
  <p:slideViewPr>
    <p:cSldViewPr>
      <p:cViewPr>
        <p:scale>
          <a:sx n="100" d="100"/>
          <a:sy n="100" d="100"/>
        </p:scale>
        <p:origin x="-1062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36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36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2575433-B397-4296-9A10-C2CAF92429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0435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</a:rPr>
              <a:t>Департамент образования города Москвы</a:t>
            </a:r>
          </a:p>
          <a:p>
            <a:r>
              <a:rPr lang="ru-RU" dirty="0" smtClean="0">
                <a:latin typeface="Arial" panose="020B0604020202020204" pitchFamily="34" charset="0"/>
              </a:rPr>
              <a:t>Северо-Западное окружное Управление Образования</a:t>
            </a:r>
          </a:p>
          <a:p>
            <a:r>
              <a:rPr lang="ru-RU" dirty="0" smtClean="0">
                <a:latin typeface="Arial" panose="020B0604020202020204" pitchFamily="34" charset="0"/>
              </a:rPr>
              <a:t>Государственное образовательное Учреждение</a:t>
            </a:r>
          </a:p>
          <a:p>
            <a:r>
              <a:rPr lang="ru-RU" dirty="0" smtClean="0">
                <a:latin typeface="Arial" panose="020B0604020202020204" pitchFamily="34" charset="0"/>
              </a:rPr>
              <a:t>Детский сад № 2245 компенсирующего вида «Солнышко»</a:t>
            </a:r>
          </a:p>
          <a:p>
            <a:r>
              <a:rPr lang="ru-RU" dirty="0" smtClean="0">
                <a:latin typeface="Arial" panose="020B0604020202020204" pitchFamily="34" charset="0"/>
              </a:rPr>
              <a:t>(для детей с нарушением зрения)</a:t>
            </a:r>
          </a:p>
        </p:txBody>
      </p:sp>
    </p:spTree>
    <p:extLst>
      <p:ext uri="{BB962C8B-B14F-4D97-AF65-F5344CB8AC3E}">
        <p14:creationId xmlns:p14="http://schemas.microsoft.com/office/powerpoint/2010/main" val="103388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>
              <a:latin typeface="Arial" panose="020B0604020202020204" pitchFamily="34" charset="0"/>
            </a:endParaRPr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3CB65DF-7593-4D9C-AB34-BCBBDEF0738D}" type="slidenum">
              <a:rPr lang="ru-RU" smtClean="0"/>
              <a:pPr>
                <a:spcBef>
                  <a:spcPct val="0"/>
                </a:spcBef>
              </a:pPr>
              <a:t>26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52337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2FADD-8764-487A-930F-F5F85C210E9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4F3390-1D01-4ECA-8325-3184B862537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5F54A0-759A-4265-9664-5EBE5C37199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377807-F670-41E0-824F-C3E8EC29F80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E526E7-112F-4006-9D00-3BD161D9EA9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742007-BE6F-4A37-B1CB-70DE38C5C8D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72335B-7903-4F81-9C4B-1705DEC7179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B783C-7552-423B-B5AA-B8EE2FEEFB2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6F24CF-CDBC-4165-959A-876428E537F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42B720-20D7-4A9E-99DD-E07579548BA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483D0-1566-47B6-AA29-CF1E1A337F2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4221E618-B45C-414A-8834-55D4AD76A7C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wnsideup.org/ru/catalog/author/groznaya-natalya-samuilovna" TargetMode="External"/><Relationship Id="rId2" Type="http://schemas.openxmlformats.org/officeDocument/2006/relationships/hyperlink" Target="https://downsideup.org/ru/catalog/doc/zhurnal-sindrom-dauna-xxi-vek-no-217-2017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downsideup.org/ru/catalog/author/blagotvoritelnyy-fond-daunsayd-ap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Рисунок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5289">
            <a:off x="7585871" y="-99313"/>
            <a:ext cx="1627187" cy="1544637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1E189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3175" cap="rnd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1643063" y="3071813"/>
            <a:ext cx="6429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ru-RU" sz="2800" b="1" dirty="0">
              <a:solidFill>
                <a:srgbClr val="FFFFFF"/>
              </a:solidFill>
            </a:endParaRPr>
          </a:p>
        </p:txBody>
      </p:sp>
      <p:sp>
        <p:nvSpPr>
          <p:cNvPr id="3076" name="Прямоугольник 15"/>
          <p:cNvSpPr>
            <a:spLocks noChangeArrowheads="1"/>
          </p:cNvSpPr>
          <p:nvPr/>
        </p:nvSpPr>
        <p:spPr bwMode="auto">
          <a:xfrm>
            <a:off x="656855" y="1340768"/>
            <a:ext cx="7788275" cy="2154436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ru-RU" sz="1800" dirty="0" smtClean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1800" dirty="0" smtClean="0"/>
              <a:t>Департамент </a:t>
            </a:r>
            <a:r>
              <a:rPr lang="ru-RU" sz="1800" dirty="0"/>
              <a:t>социальной защиты населения города Москвы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1800" dirty="0" smtClean="0"/>
              <a:t>Управление социальной защиты населения ТиНАО</a:t>
            </a:r>
            <a:endParaRPr lang="ru-RU" sz="1800" dirty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ru-RU" sz="2000" dirty="0" smtClean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2000" dirty="0" smtClean="0"/>
              <a:t>Государственное </a:t>
            </a:r>
            <a:r>
              <a:rPr lang="ru-RU" sz="2000" dirty="0"/>
              <a:t>Бюджетное </a:t>
            </a:r>
            <a:r>
              <a:rPr lang="ru-RU" sz="2000" dirty="0" smtClean="0"/>
              <a:t> Общеобразовательное учреждение </a:t>
            </a:r>
            <a:r>
              <a:rPr lang="ru-RU" sz="2000" dirty="0"/>
              <a:t>города Москвы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2000" dirty="0"/>
              <a:t>о</a:t>
            </a:r>
            <a:r>
              <a:rPr lang="ru-RU" sz="2000" dirty="0" smtClean="0"/>
              <a:t>бразовательно-реабилитационный Центр «</a:t>
            </a:r>
            <a:r>
              <a:rPr lang="ru-RU" sz="2000" dirty="0"/>
              <a:t>Солнышко»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02521" y="3789040"/>
            <a:ext cx="7742609" cy="266429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«Особенности общения с людьми, имеющими  Синдром </a:t>
            </a:r>
            <a:r>
              <a:rPr lang="ru-RU" sz="2800" dirty="0" smtClean="0">
                <a:solidFill>
                  <a:schemeClr val="tx1"/>
                </a:solidFill>
              </a:rPr>
              <a:t>Дауна»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Педагог психолог Панфилова Ольга Ивановна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9416" y="457605"/>
            <a:ext cx="7632848" cy="864096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Чаще давать свободу ребенку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556792"/>
            <a:ext cx="7344816" cy="79208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Стремление к самостоятельности –это проявление любви к близким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564904"/>
            <a:ext cx="7344816" cy="3600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Documents and Settings\User\Рабочий стол\презентация синдромом дауна\e554d06cfee84e6107b06b711b731c2b1ee3b95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708920"/>
            <a:ext cx="489654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6554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9343" y="332656"/>
            <a:ext cx="7488832" cy="5400600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r>
              <a:rPr lang="ru-RU" sz="2400" b="1" dirty="0" smtClean="0">
                <a:solidFill>
                  <a:schemeClr val="tx1"/>
                </a:solidFill>
              </a:rPr>
              <a:t>Обучение </a:t>
            </a:r>
            <a:r>
              <a:rPr lang="ru-RU" sz="2400" b="1" dirty="0">
                <a:solidFill>
                  <a:schemeClr val="tx1"/>
                </a:solidFill>
              </a:rPr>
              <a:t>и наставничество</a:t>
            </a:r>
            <a:endParaRPr lang="ru-RU" sz="2400" dirty="0">
              <a:solidFill>
                <a:schemeClr val="tx1"/>
              </a:solidFill>
            </a:endParaRP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Обучение будущего сотрудника — один из самых важных этапов поддерживаемого трудоустройства. Большая часть этих занятий проводится на рабочем месте. Занятия включают развитие и отработку практических и социальных навыков, необходимых как</a:t>
            </a:r>
            <a:r>
              <a:rPr lang="ru-RU" sz="1600" dirty="0"/>
              <a:t> </a:t>
            </a:r>
            <a:r>
              <a:rPr lang="ru-RU" sz="1600" dirty="0">
                <a:solidFill>
                  <a:schemeClr val="tx1"/>
                </a:solidFill>
              </a:rPr>
              <a:t>для улучшения способности претендента выполнять рабочие задачи, так и для повышения степени его самостоятельности. Обучение, кроме того, направлено на улучшение умения обращаться за поддержкой к коллегам, что может не только оптимизировать его вхождение в рабочий коллектив, но и способствовать его интеграции в общество.</a:t>
            </a:r>
          </a:p>
          <a:p>
            <a:pPr lvl="0" algn="just"/>
            <a:r>
              <a:rPr lang="ru-RU" sz="1600" b="1" dirty="0">
                <a:solidFill>
                  <a:schemeClr val="tx1"/>
                </a:solidFill>
              </a:rPr>
              <a:t>Поддержка, оказываемая претенденту за пределами предприятия</a:t>
            </a:r>
            <a:endParaRPr lang="ru-RU" sz="1600" dirty="0">
              <a:solidFill>
                <a:schemeClr val="tx1"/>
              </a:solidFill>
            </a:endParaRP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В зависимости от потребностей претендента ему может оказываться поддержка самого разного рода, например помощь в развитии навыков самоорганизации, в мониторинге финансовой ситуации, в обеспечении его транспортом или в обучении пользованию общественным транспортом.</a:t>
            </a:r>
          </a:p>
          <a:p>
            <a:pPr lvl="0" algn="just"/>
            <a:r>
              <a:rPr lang="ru-RU" sz="1600" b="1" dirty="0">
                <a:solidFill>
                  <a:schemeClr val="tx1"/>
                </a:solidFill>
              </a:rPr>
              <a:t>Постоянная / пролонгированная поддержка</a:t>
            </a:r>
            <a:endParaRPr lang="ru-RU" sz="1600" dirty="0">
              <a:solidFill>
                <a:schemeClr val="tx1"/>
              </a:solidFill>
            </a:endParaRP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Договор с работодателем включает и вопросы поддержки нового сотрудника, которая будет оказываться на постоянной основе.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За время, прошедшее с 1980 года, концепция поддерживаемого трудоустройства развивалась, функции сотрудников служб сопровождения усложнялись и уточнялись. Для них были созданы специальные программы обучения. Назовем лишь две ключевые фигуры системы сопровождения.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.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246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User\Рабочий стол\презентация синдромом дауна\Brit-SHyling.-Portrety-lyudey-iz-syndromom-Dauna-2014-2018.-Fragment-620x420-c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1428750"/>
            <a:ext cx="5905500" cy="400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5870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2927" y="514772"/>
            <a:ext cx="7704856" cy="561662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Особенности общения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-Сохраняйте </a:t>
            </a:r>
            <a:r>
              <a:rPr lang="ru-RU" b="1" dirty="0">
                <a:solidFill>
                  <a:schemeClr val="tx1"/>
                </a:solidFill>
              </a:rPr>
              <a:t>тихий и спокойный тон в голосе.</a:t>
            </a:r>
            <a:r>
              <a:rPr lang="ru-RU" dirty="0">
                <a:solidFill>
                  <a:schemeClr val="tx1"/>
                </a:solidFill>
              </a:rPr>
              <a:t> Громкий говор не делает вашу речь понятнее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endParaRPr lang="ru-RU" dirty="0">
              <a:solidFill>
                <a:schemeClr val="tx1"/>
              </a:solidFill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-При </a:t>
            </a:r>
            <a:r>
              <a:rPr lang="ru-RU" b="1" dirty="0">
                <a:solidFill>
                  <a:schemeClr val="tx1"/>
                </a:solidFill>
              </a:rPr>
              <a:t>подборе подходящих по возрасту слов, помните, что вам нужно знать психологический возраст человека, а не его количество лет, указанное в паспорте.</a:t>
            </a:r>
            <a:r>
              <a:rPr lang="ru-RU" dirty="0">
                <a:solidFill>
                  <a:schemeClr val="tx1"/>
                </a:solidFill>
              </a:rPr>
              <a:t> Имейте в виду, что умственно отсталые люди тоже могут быть взрослыми и обладать соответствующим словарным запасом, так что не следует говорить с ними, как с 5-ти летними детьми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 </a:t>
            </a:r>
            <a:endParaRPr lang="ru-RU" dirty="0">
              <a:solidFill>
                <a:schemeClr val="tx1"/>
              </a:solidFill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-Не </a:t>
            </a:r>
            <a:r>
              <a:rPr lang="ru-RU" b="1" dirty="0">
                <a:solidFill>
                  <a:schemeClr val="tx1"/>
                </a:solidFill>
              </a:rPr>
              <a:t>стоит прикрывать свой рот, если ваш собеседник внимательно наблюдает за вашим артикуляционным аппаратом, так как ему это может помочь лучше вас понять.</a:t>
            </a:r>
            <a:r>
              <a:rPr lang="ru-RU" dirty="0">
                <a:solidFill>
                  <a:schemeClr val="tx1"/>
                </a:solidFill>
              </a:rPr>
              <a:t> </a:t>
            </a:r>
            <a:endParaRPr lang="ru-RU" dirty="0" smtClean="0">
              <a:solidFill>
                <a:schemeClr val="tx1"/>
              </a:solidFill>
            </a:endParaRPr>
          </a:p>
          <a:p>
            <a:pPr algn="just"/>
            <a:endParaRPr lang="ru-RU" dirty="0">
              <a:solidFill>
                <a:schemeClr val="tx1"/>
              </a:solidFill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-Не </a:t>
            </a:r>
            <a:r>
              <a:rPr lang="ru-RU" b="1" dirty="0">
                <a:solidFill>
                  <a:schemeClr val="tx1"/>
                </a:solidFill>
              </a:rPr>
              <a:t>следует пародировать произношение слов слабоумного человека в надежде, что таким образом он сможет лучше вас понять.</a:t>
            </a:r>
            <a:r>
              <a:rPr lang="ru-RU" dirty="0">
                <a:solidFill>
                  <a:schemeClr val="tx1"/>
                </a:solidFill>
              </a:rPr>
              <a:t> Данный подход не увенчается успехом, а наоборот, сделает вашу речь еще сложнее для понимания, создавая впечатление, что вы просто смеетесь над психически неполноценным человеком. </a:t>
            </a:r>
          </a:p>
        </p:txBody>
      </p:sp>
      <p:sp>
        <p:nvSpPr>
          <p:cNvPr id="4" name="Прямоугольник 3" descr="https://downsideup.org/sites/default/files/wiki_files/article/7640822fb3ee8b9af4e79da1db6de0050c1a7f1f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endParaRPr lang="ru-RU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6587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презентация синдромом дауна\5yZVY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00" y="-285750"/>
            <a:ext cx="10287000" cy="742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2217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19250" y="400894"/>
            <a:ext cx="7560840" cy="5904656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chemeClr val="tx1"/>
                </a:solidFill>
              </a:rPr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19250" y="404664"/>
            <a:ext cx="735315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-Избегайте </a:t>
            </a:r>
            <a:r>
              <a:rPr lang="ru-RU" b="1" dirty="0">
                <a:latin typeface="+mn-lt"/>
              </a:rPr>
              <a:t>сливания своих слов воедино, глотая при этом окончания.</a:t>
            </a:r>
            <a:r>
              <a:rPr lang="ru-RU" dirty="0">
                <a:latin typeface="+mn-lt"/>
              </a:rPr>
              <a:t> Например, тяжело будет понять следующее: “</a:t>
            </a:r>
            <a:r>
              <a:rPr lang="ru-RU" dirty="0" err="1">
                <a:latin typeface="+mn-lt"/>
              </a:rPr>
              <a:t>Тыхочкуша</a:t>
            </a:r>
            <a:r>
              <a:rPr lang="ru-RU" dirty="0">
                <a:latin typeface="+mn-lt"/>
              </a:rPr>
              <a:t>?” Чаще всего, самым трудным аспектом разбора речи будет попытка установить, где одно слово заканчивается, а второе начинается. Делайте небольшие паузы между словами, если вы чувствуете на то необходимость. </a:t>
            </a:r>
          </a:p>
          <a:p>
            <a:pPr algn="just"/>
            <a:endParaRPr lang="ru-RU" b="1" dirty="0" smtClean="0">
              <a:latin typeface="+mn-lt"/>
            </a:endParaRPr>
          </a:p>
          <a:p>
            <a:pPr algn="just"/>
            <a:r>
              <a:rPr lang="ru-RU" b="1" dirty="0" smtClean="0">
                <a:latin typeface="+mn-lt"/>
              </a:rPr>
              <a:t>-По </a:t>
            </a:r>
            <a:r>
              <a:rPr lang="ru-RU" b="1" dirty="0">
                <a:latin typeface="+mn-lt"/>
              </a:rPr>
              <a:t>возможности, прибегайте к употреблению простых и коротких слов вместо длинных и сложных.</a:t>
            </a:r>
            <a:r>
              <a:rPr lang="ru-RU" dirty="0">
                <a:latin typeface="+mn-lt"/>
              </a:rPr>
              <a:t> Слово “дом” будет лучше, нежели “квартира”, например. “Делать” звучит понятнее, чем “изготовлять”. </a:t>
            </a:r>
          </a:p>
          <a:p>
            <a:pPr algn="just"/>
            <a:endParaRPr lang="ru-RU" b="1" dirty="0" smtClean="0">
              <a:latin typeface="+mn-lt"/>
            </a:endParaRPr>
          </a:p>
          <a:p>
            <a:pPr algn="just"/>
            <a:r>
              <a:rPr lang="ru-RU" b="1" dirty="0" smtClean="0">
                <a:latin typeface="+mn-lt"/>
              </a:rPr>
              <a:t>-Не </a:t>
            </a:r>
            <a:r>
              <a:rPr lang="ru-RU" b="1" dirty="0">
                <a:latin typeface="+mn-lt"/>
              </a:rPr>
              <a:t>старайтесь впечатлить своего психически неполноценного друга чрезмерным богатством своего </a:t>
            </a:r>
            <a:r>
              <a:rPr lang="ru-RU" b="1" dirty="0" err="1">
                <a:latin typeface="+mn-lt"/>
              </a:rPr>
              <a:t>вокабуляра</a:t>
            </a:r>
            <a:r>
              <a:rPr lang="ru-RU" b="1" dirty="0">
                <a:latin typeface="+mn-lt"/>
              </a:rPr>
              <a:t> и двухэтажными синтаксическими конструкциями.</a:t>
            </a:r>
            <a:r>
              <a:rPr lang="ru-RU" dirty="0">
                <a:latin typeface="+mn-lt"/>
              </a:rPr>
              <a:t> </a:t>
            </a:r>
            <a:endParaRPr lang="ru-RU" dirty="0" smtClean="0">
              <a:latin typeface="+mn-lt"/>
            </a:endParaRPr>
          </a:p>
          <a:p>
            <a:pPr algn="just"/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80764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презентация синдромом дауна\HT_Downs_Syndrome3_MEM_151016_4x3_9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832480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19646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2301" y="883221"/>
            <a:ext cx="7488832" cy="489654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582341"/>
            <a:ext cx="69127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+mn-lt"/>
              </a:rPr>
              <a:t>-Не </a:t>
            </a:r>
            <a:r>
              <a:rPr lang="ru-RU" b="1" dirty="0">
                <a:latin typeface="+mn-lt"/>
              </a:rPr>
              <a:t>старайтесь впечатлить своего психически неполноценного друга чрезмерным богатством своего </a:t>
            </a:r>
            <a:r>
              <a:rPr lang="ru-RU" b="1" dirty="0" err="1">
                <a:latin typeface="+mn-lt"/>
              </a:rPr>
              <a:t>вокабуляра</a:t>
            </a:r>
            <a:r>
              <a:rPr lang="ru-RU" b="1" dirty="0">
                <a:latin typeface="+mn-lt"/>
              </a:rPr>
              <a:t> и двухэтажными синтаксическими конструкциями</a:t>
            </a:r>
            <a:r>
              <a:rPr lang="ru-RU" b="1" dirty="0" smtClean="0">
                <a:latin typeface="+mn-lt"/>
              </a:rPr>
              <a:t>.</a:t>
            </a:r>
          </a:p>
          <a:p>
            <a:pPr algn="just"/>
            <a:r>
              <a:rPr lang="ru-RU" dirty="0" smtClean="0">
                <a:latin typeface="+mn-lt"/>
              </a:rPr>
              <a:t> </a:t>
            </a:r>
            <a:r>
              <a:rPr lang="ru-RU" dirty="0">
                <a:latin typeface="+mn-lt"/>
              </a:rPr>
              <a:t>Используйте простые предложения, включающие подлежащее, сказуемое и дополнение при разговоре с умственно неполноценными крайней степени, а при вербальном контакте с менее хворым человеком, немного усложните стилистику своей речи. </a:t>
            </a:r>
          </a:p>
        </p:txBody>
      </p:sp>
    </p:spTree>
    <p:extLst>
      <p:ext uri="{BB962C8B-B14F-4D97-AF65-F5344CB8AC3E}">
        <p14:creationId xmlns:p14="http://schemas.microsoft.com/office/powerpoint/2010/main" val="33132384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User\Рабочий стол\презентация синдромом дауна\img_to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85800"/>
            <a:ext cx="73152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31172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474345"/>
            <a:ext cx="7416824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+mn-lt"/>
              </a:rPr>
              <a:t>Советы</a:t>
            </a:r>
          </a:p>
          <a:p>
            <a:endParaRPr lang="ru-RU" sz="2000" dirty="0">
              <a:latin typeface="+mn-lt"/>
            </a:endParaRPr>
          </a:p>
          <a:p>
            <a:pPr lvl="0"/>
            <a:r>
              <a:rPr lang="ru-RU" b="1" dirty="0">
                <a:latin typeface="+mn-lt"/>
              </a:rPr>
              <a:t>Старайтесь не обращать внимания </a:t>
            </a:r>
            <a:r>
              <a:rPr lang="ru-RU" dirty="0">
                <a:latin typeface="+mn-lt"/>
              </a:rPr>
              <a:t>на то, что они страдают от психической неполноценности, так как искренние дружеские отношения основываются на равноправности соучастников</a:t>
            </a:r>
            <a:r>
              <a:rPr lang="ru-RU" dirty="0" smtClean="0">
                <a:latin typeface="+mn-lt"/>
              </a:rPr>
              <a:t>.</a:t>
            </a:r>
          </a:p>
          <a:p>
            <a:pPr lvl="0"/>
            <a:endParaRPr lang="ru-RU" dirty="0">
              <a:latin typeface="+mn-lt"/>
            </a:endParaRPr>
          </a:p>
          <a:p>
            <a:pPr lvl="0"/>
            <a:endParaRPr lang="ru-RU" dirty="0">
              <a:latin typeface="+mn-lt"/>
            </a:endParaRPr>
          </a:p>
          <a:p>
            <a:pPr lvl="0"/>
            <a:r>
              <a:rPr lang="ru-RU" b="1" dirty="0">
                <a:latin typeface="+mn-lt"/>
              </a:rPr>
              <a:t>Задавайте вопросы по пут</a:t>
            </a:r>
            <a:r>
              <a:rPr lang="ru-RU" dirty="0">
                <a:latin typeface="+mn-lt"/>
              </a:rPr>
              <a:t>и. А ты пробовал это? А ты когда-либо чувствуешь себя счастливым или печальным? Я выбрал клубничный вкус, а какой твой любимый вкус? Таким образом, вы установите хороший контакт, соотнося свой жизненный опыт с его мнением</a:t>
            </a:r>
            <a:r>
              <a:rPr lang="ru-RU" dirty="0" smtClean="0">
                <a:latin typeface="+mn-lt"/>
              </a:rPr>
              <a:t>.</a:t>
            </a:r>
          </a:p>
          <a:p>
            <a:pPr lvl="0"/>
            <a:endParaRPr lang="ru-RU" dirty="0">
              <a:latin typeface="+mn-lt"/>
            </a:endParaRPr>
          </a:p>
          <a:p>
            <a:pPr lvl="0"/>
            <a:endParaRPr lang="ru-RU" dirty="0" smtClean="0">
              <a:latin typeface="+mn-lt"/>
            </a:endParaRPr>
          </a:p>
          <a:p>
            <a:pPr lvl="0"/>
            <a:r>
              <a:rPr lang="ru-RU" b="1" dirty="0" smtClean="0">
                <a:latin typeface="+mn-lt"/>
              </a:rPr>
              <a:t>Терпение</a:t>
            </a:r>
            <a:r>
              <a:rPr lang="ru-RU" b="1" dirty="0">
                <a:latin typeface="+mn-lt"/>
              </a:rPr>
              <a:t>, терпение и еще раз терпение</a:t>
            </a:r>
            <a:r>
              <a:rPr lang="ru-RU" dirty="0">
                <a:latin typeface="+mn-lt"/>
              </a:rPr>
              <a:t>.</a:t>
            </a:r>
          </a:p>
          <a:p>
            <a:pPr lvl="0"/>
            <a:r>
              <a:rPr lang="ru-RU" dirty="0">
                <a:latin typeface="+mn-lt"/>
              </a:rPr>
              <a:t>Не выходите из себя. Если вы все же разозлитесь по какому-либо поводу, дайте ему понять, что ваш гнев не имеет к нему никакого отношения, а затем объясните ему, что вызвало у вас целую бурю эмоций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136804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Рабочий стол\презентация синдромом дауна\inside-im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764704"/>
            <a:ext cx="809625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86581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52736"/>
            <a:ext cx="74168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b="1" dirty="0">
                <a:latin typeface="+mn-lt"/>
              </a:rPr>
              <a:t>Самым главным советом в обращении </a:t>
            </a:r>
            <a:r>
              <a:rPr lang="ru-RU" dirty="0">
                <a:latin typeface="+mn-lt"/>
              </a:rPr>
              <a:t>с умственно отсталыми людьми является наличие уважения и понимания. Эти люди ни чем не хуже вас; они обладают такими же чувствами, как и вы, умея распознать надменное или предвзятое отношение, по поводу чего они набрались достаточно много опыта</a:t>
            </a:r>
            <a:r>
              <a:rPr lang="ru-RU" dirty="0" smtClean="0">
                <a:latin typeface="+mn-lt"/>
              </a:rPr>
              <a:t>.</a:t>
            </a:r>
          </a:p>
          <a:p>
            <a:pPr lvl="0" algn="just"/>
            <a:endParaRPr lang="ru-RU" dirty="0">
              <a:latin typeface="+mn-lt"/>
            </a:endParaRPr>
          </a:p>
          <a:p>
            <a:pPr lvl="0" algn="just"/>
            <a:r>
              <a:rPr lang="ru-RU" b="1" dirty="0">
                <a:latin typeface="+mn-lt"/>
              </a:rPr>
              <a:t>Умственно отсталый человек ни в коем разе не тупой</a:t>
            </a:r>
            <a:r>
              <a:rPr lang="ru-RU" dirty="0">
                <a:latin typeface="+mn-lt"/>
              </a:rPr>
              <a:t>, ведь ему приходится преодолевать такие жизненные обстоятельства, которые вам и не снились. Им труднее функционировать на том же уровне, что и вы. Этот человек просто другого склада ума, и он ни как не заслуживает насмешек со стороны</a:t>
            </a:r>
            <a:r>
              <a:rPr lang="ru-RU" dirty="0" smtClean="0">
                <a:latin typeface="+mn-lt"/>
              </a:rPr>
              <a:t>.</a:t>
            </a:r>
          </a:p>
          <a:p>
            <a:pPr lvl="0" algn="just"/>
            <a:endParaRPr lang="ru-RU" dirty="0">
              <a:latin typeface="+mn-lt"/>
            </a:endParaRPr>
          </a:p>
          <a:p>
            <a:pPr lvl="0" algn="just"/>
            <a:r>
              <a:rPr lang="ru-RU" b="1" dirty="0">
                <a:latin typeface="+mn-lt"/>
              </a:rPr>
              <a:t>Возьмите на заметку, что вы должны внимательно слушать </a:t>
            </a:r>
            <a:r>
              <a:rPr lang="ru-RU" dirty="0">
                <a:latin typeface="+mn-lt"/>
              </a:rPr>
              <a:t>и наблюдать за своим собеседником. В большинстве случаев, общение с умственно отсталым человеком представляет собой попытку научиться понимать иностранный акцент. Будьте готовы сменить стиль своей речи на более уважительный тон, если необходимо.</a:t>
            </a:r>
          </a:p>
        </p:txBody>
      </p:sp>
    </p:spTree>
    <p:extLst>
      <p:ext uri="{BB962C8B-B14F-4D97-AF65-F5344CB8AC3E}">
        <p14:creationId xmlns:p14="http://schemas.microsoft.com/office/powerpoint/2010/main" val="22904634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359693"/>
            <a:ext cx="748883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+mn-lt"/>
              </a:rPr>
              <a:t>Предупреждения</a:t>
            </a:r>
            <a:endParaRPr lang="ru-RU" dirty="0">
              <a:latin typeface="+mn-lt"/>
            </a:endParaRPr>
          </a:p>
          <a:p>
            <a:pPr lvl="0"/>
            <a:r>
              <a:rPr lang="ru-RU" b="1" dirty="0">
                <a:latin typeface="+mn-lt"/>
              </a:rPr>
              <a:t>Психически неполноценные люди не являются более агрессивными </a:t>
            </a:r>
            <a:r>
              <a:rPr lang="ru-RU" dirty="0">
                <a:latin typeface="+mn-lt"/>
              </a:rPr>
              <a:t>по сравнению с остальной долей населения</a:t>
            </a:r>
            <a:r>
              <a:rPr lang="ru-RU" dirty="0" smtClean="0">
                <a:latin typeface="+mn-lt"/>
              </a:rPr>
              <a:t>.</a:t>
            </a:r>
          </a:p>
          <a:p>
            <a:pPr lvl="0" algn="just"/>
            <a:r>
              <a:rPr lang="ru-RU" dirty="0" smtClean="0">
                <a:latin typeface="+mn-lt"/>
              </a:rPr>
              <a:t> </a:t>
            </a:r>
            <a:r>
              <a:rPr lang="ru-RU" dirty="0">
                <a:latin typeface="+mn-lt"/>
              </a:rPr>
              <a:t>Вспышки насилия, возникающие со стороны умственно недостаточных людей, берут свое начало от окружающих их людей, которые своим недоверчивым и насмешливым отношением подталкивают их на совершение злодеяний. Поймите, что </a:t>
            </a:r>
            <a:r>
              <a:rPr lang="ru-RU" b="1" dirty="0">
                <a:latin typeface="+mn-lt"/>
              </a:rPr>
              <a:t>данная категория людей </a:t>
            </a:r>
            <a:r>
              <a:rPr lang="ru-RU" dirty="0">
                <a:latin typeface="+mn-lt"/>
              </a:rPr>
              <a:t>все еще </a:t>
            </a:r>
            <a:r>
              <a:rPr lang="ru-RU" b="1" dirty="0">
                <a:latin typeface="+mn-lt"/>
              </a:rPr>
              <a:t>подвержена жесткой дискриминации</a:t>
            </a:r>
            <a:r>
              <a:rPr lang="ru-RU" dirty="0">
                <a:latin typeface="+mn-lt"/>
              </a:rPr>
              <a:t>, и люди, работающие с ними плечом к плечу, не всегда осознают, как они ущемляют достоинство своих братьев-</a:t>
            </a:r>
            <a:r>
              <a:rPr lang="ru-RU" dirty="0" err="1">
                <a:latin typeface="+mn-lt"/>
              </a:rPr>
              <a:t>человеков</a:t>
            </a:r>
            <a:r>
              <a:rPr lang="ru-RU" dirty="0">
                <a:latin typeface="+mn-lt"/>
              </a:rPr>
              <a:t> такими действиями, на которые бы они никогда не пошли при работе с людьми, не имеющими таких отклонений. Ведь эти люди тоже имеют свои идеи, предложения, надежды и ожидания, которые рушатся теми, кто считает их неспособными на такую активность. Представьте, если бы вам, человеку, способному на трезвое и аналитическое мышление, говорили, что вы на самом деле не в состоянии делать самостоятельных поступков, принимая судьбоносные для вас решения без вашего на то согласия. Особенно непосильная ноша возводится на тех, кто имеет трудности с речью, что выводит их на путь агрессии, как единственного способа быть услышанным. Неспособность говорить совсем не значит то, что человеку нечего сказать.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4461160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User\Рабочий стол\презентация синдромом дауна\x16299027_10210605269482220_5258578851142047849_n.jpg.pagespeed.ic.J9BcOP4Y5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935" y="764704"/>
            <a:ext cx="6124575" cy="5295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0556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488832" cy="655272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154907" y="457623"/>
            <a:ext cx="7128792" cy="569386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1pPr>
            <a:lvl2pPr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3pPr>
            <a:lvl4pPr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4pPr>
            <a:lvl5pPr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Учащимся с синдромом Дауна требуется больше времени для усвоения и консолидации новых навыков. Им необходимо больше повторений и возможностей для их отработки.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lang="ru-RU" altLang="ru-RU" sz="1400" b="1" dirty="0">
              <a:latin typeface="+mn-lt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-Хорошее понимание социальных ситуаций делает многих из них чувствительными к неудачам, и это приводит к нежеланию продолжать работать над новым заданием или учебным материалом, если они представляются им трудными. Помочь может разбиение больших задач на части, частые похвалы и использование мотивационных стратегий.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altLang="ru-RU" sz="1400" b="1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-Некоторым из них свойственно слабое использование уже приобретенных умений. Важно не опускать должным образом установленную планку и помнить, что люди с синдромом Дауна продолжают учиться на протяжении всей своей жизни. 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altLang="ru-RU" sz="1400" b="1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Еще одной отправной точкой для создания новой службы стало стремление DSA UK уйти от концепции «дать людям что-нибудь поделать» и вместо этого побудить их идти к достижению новых результатов посредством обучения, формирования уверенности в себе и развития навыков. В поле зрения сотрудников </a:t>
            </a:r>
            <a:r>
              <a:rPr kumimoji="0" lang="ru-RU" altLang="ru-RU" sz="1400" b="0" i="0" u="none" strike="noStrike" cap="none" normalizeH="0" baseline="0" dirty="0" err="1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WorkFit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находятся молодые люди с синдромом Дауна в возрасте 14—25 лет. Секторы, в которых ищется и уже, как показывает опыт, находится работа для молодых людей с синдромом Дауна, — от розничной торговли до здравоохранения. Среди компаний, участвующих в совместных программах, известные и нам </a:t>
            </a:r>
            <a:r>
              <a:rPr kumimoji="0" lang="ru-RU" altLang="ru-RU" sz="1400" b="1" i="0" u="none" strike="noStrike" cap="none" normalizeH="0" baseline="0" dirty="0" err="1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Costa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1400" b="1" i="0" u="none" strike="noStrike" cap="none" normalizeH="0" baseline="0" dirty="0" err="1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Coffee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altLang="ru-RU" sz="1400" b="1" i="0" u="none" strike="noStrike" cap="none" normalizeH="0" baseline="0" dirty="0" err="1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Marriott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1400" b="1" i="0" u="none" strike="noStrike" cap="none" normalizeH="0" baseline="0" dirty="0" err="1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Hotels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1400" b="1" i="0" u="none" strike="noStrike" cap="none" normalizeH="0" baseline="0" dirty="0" err="1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and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sz="1400" b="1" i="0" u="none" strike="noStrike" cap="none" normalizeH="0" baseline="0" dirty="0" err="1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Resorts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. Директор по работе с персоналом отеля </a:t>
            </a:r>
            <a:r>
              <a:rPr kumimoji="0" lang="ru-RU" altLang="ru-RU" sz="1400" b="1" i="0" u="none" strike="noStrike" cap="none" normalizeH="0" baseline="0" dirty="0" err="1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Marriott</a:t>
            </a: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 в одном из городов Уэльса говорит: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effectLst/>
                <a:latin typeface="+mn-lt"/>
                <a:ea typeface="Times New Roman" pitchFamily="18" charset="0"/>
                <a:cs typeface="Times New Roman" pitchFamily="18" charset="0"/>
              </a:rPr>
              <a:t> «Такие понятия, как “многообразие” и “инклюзия”, очень близки нашим главными ценностями и стратегическими целями бизнеса, поэтому ими проникнут каждый аспект нашего бизнеса».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effectLst/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2">
                  <a:lumMod val="25000"/>
                  <a:lumOff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107865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548680"/>
            <a:ext cx="7560840" cy="54726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2000" b="1" dirty="0">
                <a:solidFill>
                  <a:schemeClr val="tx1"/>
                </a:solidFill>
              </a:rPr>
              <a:t>Волонтерская </a:t>
            </a:r>
            <a:r>
              <a:rPr lang="ru-RU" sz="2000" b="1" dirty="0" smtClean="0">
                <a:solidFill>
                  <a:schemeClr val="tx1"/>
                </a:solidFill>
              </a:rPr>
              <a:t>работа</a:t>
            </a:r>
          </a:p>
          <a:p>
            <a:pPr lvl="0"/>
            <a:endParaRPr lang="ru-RU" sz="2000" dirty="0">
              <a:solidFill>
                <a:schemeClr val="tx1"/>
              </a:solidFill>
            </a:endParaRP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Волонтер — это человек, принявший решение отдать свое свободное время другим людям, не получая за это деньги. </a:t>
            </a:r>
            <a:r>
              <a:rPr lang="ru-RU" sz="1600" dirty="0" err="1">
                <a:solidFill>
                  <a:schemeClr val="tx1"/>
                </a:solidFill>
              </a:rPr>
              <a:t>WorkFit</a:t>
            </a:r>
            <a:r>
              <a:rPr lang="ru-RU" sz="1600" dirty="0">
                <a:solidFill>
                  <a:schemeClr val="tx1"/>
                </a:solidFill>
              </a:rPr>
              <a:t> предлагает возможность стать волонтером в любой благотворительной организации. Работая таким образом, молодой человек осваивает новые навыки, практикуется в уже приобретенных, становится увереннее, демонстрирует своим работодателям, что может регулярно работать в течение определенного времени, знакомится с новыми людьми и получает отзывы о своей работе, которые помогут ему в дальнейшем. Кроме того, это возможность делать то, что нравится, быть активным и здоровым; расширить круг своих интересов. А еще это помогает улучшить образ человека с синдромом Дауна в глазах местных жителей.</a:t>
            </a:r>
            <a:r>
              <a:rPr lang="ru-RU" sz="1600" i="1" dirty="0">
                <a:solidFill>
                  <a:schemeClr val="tx1"/>
                </a:solidFill>
              </a:rPr>
              <a:t> </a:t>
            </a:r>
            <a:endParaRPr lang="ru-RU" sz="1600" dirty="0">
              <a:solidFill>
                <a:schemeClr val="tx1"/>
              </a:solidFill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 Они рассортировывают </a:t>
            </a:r>
            <a:r>
              <a:rPr lang="ru-RU" sz="1600" dirty="0">
                <a:solidFill>
                  <a:schemeClr val="tx1"/>
                </a:solidFill>
              </a:rPr>
              <a:t>книги и DVD, чтобы расставить их по полкам, </a:t>
            </a:r>
            <a:r>
              <a:rPr lang="ru-RU" sz="1600" dirty="0" smtClean="0">
                <a:solidFill>
                  <a:schemeClr val="tx1"/>
                </a:solidFill>
              </a:rPr>
              <a:t>вырезают </a:t>
            </a:r>
            <a:r>
              <a:rPr lang="ru-RU" sz="1600" dirty="0">
                <a:solidFill>
                  <a:schemeClr val="tx1"/>
                </a:solidFill>
              </a:rPr>
              <a:t>картинки для раскрашивания в детских группах, </a:t>
            </a:r>
            <a:r>
              <a:rPr lang="ru-RU" sz="1600" dirty="0" smtClean="0">
                <a:solidFill>
                  <a:schemeClr val="tx1"/>
                </a:solidFill>
              </a:rPr>
              <a:t>помогают </a:t>
            </a:r>
            <a:r>
              <a:rPr lang="ru-RU" sz="1600" dirty="0">
                <a:solidFill>
                  <a:schemeClr val="tx1"/>
                </a:solidFill>
              </a:rPr>
              <a:t>устанавливать демонстрационные стенды, </a:t>
            </a:r>
            <a:r>
              <a:rPr lang="ru-RU" sz="1600" dirty="0" smtClean="0">
                <a:solidFill>
                  <a:schemeClr val="tx1"/>
                </a:solidFill>
              </a:rPr>
              <a:t>ксерокопируют </a:t>
            </a:r>
            <a:r>
              <a:rPr lang="ru-RU" sz="1600" dirty="0">
                <a:solidFill>
                  <a:schemeClr val="tx1"/>
                </a:solidFill>
              </a:rPr>
              <a:t>документы. </a:t>
            </a:r>
          </a:p>
        </p:txBody>
      </p:sp>
    </p:spTree>
    <p:extLst>
      <p:ext uri="{BB962C8B-B14F-4D97-AF65-F5344CB8AC3E}">
        <p14:creationId xmlns:p14="http://schemas.microsoft.com/office/powerpoint/2010/main" val="34022687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0"/>
            <a:ext cx="7560840" cy="4585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+mn-lt"/>
              </a:rPr>
              <a:t>О</a:t>
            </a:r>
            <a:r>
              <a:rPr lang="ru-RU" b="1" dirty="0" smtClean="0">
                <a:latin typeface="+mn-lt"/>
              </a:rPr>
              <a:t>тчеты </a:t>
            </a:r>
            <a:r>
              <a:rPr lang="ru-RU" b="1" dirty="0">
                <a:latin typeface="+mn-lt"/>
              </a:rPr>
              <a:t>14 компаний из разных стран, в которых работают люди с синдромом Дауна</a:t>
            </a:r>
            <a:r>
              <a:rPr lang="ru-RU" sz="1600" dirty="0" smtClean="0">
                <a:latin typeface="+mn-lt"/>
              </a:rPr>
              <a:t>.</a:t>
            </a:r>
          </a:p>
          <a:p>
            <a:pPr algn="ctr"/>
            <a:r>
              <a:rPr lang="ru-RU" sz="1600" dirty="0" smtClean="0">
                <a:latin typeface="+mn-lt"/>
              </a:rPr>
              <a:t> </a:t>
            </a:r>
          </a:p>
          <a:p>
            <a:pPr algn="just"/>
            <a:r>
              <a:rPr lang="ru-RU" sz="1600" dirty="0" smtClean="0">
                <a:latin typeface="+mn-lt"/>
              </a:rPr>
              <a:t>Вот </a:t>
            </a:r>
            <a:r>
              <a:rPr lang="ru-RU" sz="1600" dirty="0">
                <a:latin typeface="+mn-lt"/>
              </a:rPr>
              <a:t>ее основные выводы</a:t>
            </a:r>
            <a:r>
              <a:rPr lang="ru-RU" sz="1600" dirty="0" smtClean="0">
                <a:latin typeface="+mn-lt"/>
              </a:rPr>
              <a:t>:</a:t>
            </a:r>
          </a:p>
          <a:p>
            <a:pPr algn="just"/>
            <a:endParaRPr lang="ru-RU" sz="1600" dirty="0">
              <a:latin typeface="+mn-lt"/>
            </a:endParaRPr>
          </a:p>
          <a:p>
            <a:pPr algn="just"/>
            <a:r>
              <a:rPr lang="ru-RU" sz="1600" dirty="0">
                <a:latin typeface="+mn-lt"/>
              </a:rPr>
              <a:t>—  Работа людей с синдромом Дауна продуктивна.</a:t>
            </a:r>
          </a:p>
          <a:p>
            <a:pPr algn="just"/>
            <a:r>
              <a:rPr lang="ru-RU" sz="1600" dirty="0">
                <a:latin typeface="+mn-lt"/>
              </a:rPr>
              <a:t>— Включение людей с синдромом Дауна в коллектив положительно влияет на культуру и климат организации (на стиль управления, культуру ведения дел, мотивацию), а также на удовлетворенность клиентов и успешность бизнеса в целом</a:t>
            </a:r>
            <a:r>
              <a:rPr lang="ru-RU" sz="1600" dirty="0" smtClean="0">
                <a:latin typeface="+mn-lt"/>
              </a:rPr>
              <a:t>.</a:t>
            </a:r>
          </a:p>
          <a:p>
            <a:pPr algn="just"/>
            <a:endParaRPr lang="ru-RU" sz="1600" dirty="0">
              <a:latin typeface="+mn-lt"/>
            </a:endParaRPr>
          </a:p>
          <a:p>
            <a:pPr algn="just"/>
            <a:r>
              <a:rPr lang="ru-RU" sz="1600" b="1" dirty="0">
                <a:latin typeface="+mn-lt"/>
              </a:rPr>
              <a:t>Заключение</a:t>
            </a:r>
            <a:endParaRPr lang="ru-RU" sz="1600" dirty="0">
              <a:latin typeface="+mn-lt"/>
            </a:endParaRPr>
          </a:p>
          <a:p>
            <a:pPr algn="just"/>
            <a:r>
              <a:rPr lang="ru-RU" sz="1600" dirty="0">
                <a:latin typeface="+mn-lt"/>
              </a:rPr>
              <a:t>Анализ литературы, выступлений профессионалов и родителей на международных форумах, личные встречи с действующими лицами профессионального сообщества показывают, что проблема занятости людей с синдромом Дауна остается горячей темой. Она активно обсуждается; разрабатываются и апробируются различные подходы к ее решению. Поддерживаемое трудоустройство, как одна, но часто особенно желанная форма, по-прежнему представляет то, что по-английски называется </a:t>
            </a:r>
            <a:r>
              <a:rPr lang="ru-RU" sz="1600" dirty="0" err="1">
                <a:latin typeface="+mn-lt"/>
              </a:rPr>
              <a:t>challenge</a:t>
            </a:r>
            <a:r>
              <a:rPr lang="ru-RU" sz="1600" dirty="0">
                <a:latin typeface="+mn-lt"/>
              </a:rPr>
              <a:t> – вызов</a:t>
            </a:r>
            <a:r>
              <a:rPr lang="ru-RU" sz="1600" dirty="0" smtClean="0"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06061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6"/>
          <p:cNvSpPr>
            <a:spLocks noChangeArrowheads="1"/>
          </p:cNvSpPr>
          <p:nvPr/>
        </p:nvSpPr>
        <p:spPr bwMode="auto">
          <a:xfrm>
            <a:off x="1262203" y="2204864"/>
            <a:ext cx="671512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4800" b="1" i="1" dirty="0" smtClean="0">
                <a:solidFill>
                  <a:srgbClr val="7030A0"/>
                </a:solidFill>
              </a:rPr>
              <a:t>Благодарю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4800" b="1" i="1" dirty="0" smtClean="0">
                <a:solidFill>
                  <a:srgbClr val="7030A0"/>
                </a:solidFill>
              </a:rPr>
              <a:t> за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4800" b="1" i="1" dirty="0" smtClean="0">
                <a:solidFill>
                  <a:srgbClr val="7030A0"/>
                </a:solidFill>
              </a:rPr>
              <a:t> </a:t>
            </a:r>
            <a:r>
              <a:rPr lang="ru-RU" sz="4800" b="1" i="1" dirty="0">
                <a:solidFill>
                  <a:srgbClr val="7030A0"/>
                </a:solidFill>
              </a:rPr>
              <a:t>внимание!</a:t>
            </a:r>
          </a:p>
        </p:txBody>
      </p:sp>
      <p:pic>
        <p:nvPicPr>
          <p:cNvPr id="4" name="Picture 8" descr="Рисунок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5289">
            <a:off x="7031038" y="696913"/>
            <a:ext cx="1512887" cy="1433512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416824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+mn-lt"/>
              </a:rPr>
              <a:t>Статистические данные </a:t>
            </a:r>
          </a:p>
          <a:p>
            <a:pPr algn="ctr"/>
            <a:endParaRPr lang="ru-RU" b="1" dirty="0"/>
          </a:p>
          <a:p>
            <a:pPr algn="ctr"/>
            <a:endParaRPr lang="ru-RU" b="1" dirty="0" smtClean="0"/>
          </a:p>
          <a:p>
            <a:pPr algn="just"/>
            <a:r>
              <a:rPr lang="ru-RU" b="1" dirty="0" smtClean="0"/>
              <a:t> </a:t>
            </a:r>
            <a:r>
              <a:rPr lang="ru-RU" dirty="0" smtClean="0">
                <a:latin typeface="+mn-lt"/>
              </a:rPr>
              <a:t>предоставлены на основе результатов   </a:t>
            </a:r>
            <a:r>
              <a:rPr lang="ru-RU" dirty="0">
                <a:latin typeface="+mn-lt"/>
              </a:rPr>
              <a:t>исследования международной консалтинговой компании </a:t>
            </a:r>
            <a:r>
              <a:rPr lang="ru-RU" dirty="0" err="1">
                <a:latin typeface="+mn-lt"/>
              </a:rPr>
              <a:t>McKinsey</a:t>
            </a:r>
            <a:r>
              <a:rPr lang="ru-RU" dirty="0">
                <a:latin typeface="+mn-lt"/>
              </a:rPr>
              <a:t> о влиянии работников с синдромом Дауна на успешность бизнеса. Подробно описывается опыт трудоустройства людей с ментальными нарушениями в сети отелей </a:t>
            </a:r>
            <a:r>
              <a:rPr lang="ru-RU" dirty="0" err="1">
                <a:latin typeface="+mn-lt"/>
              </a:rPr>
              <a:t>Lemon</a:t>
            </a:r>
            <a:r>
              <a:rPr lang="ru-RU" dirty="0">
                <a:latin typeface="+mn-lt"/>
              </a:rPr>
              <a:t> </a:t>
            </a:r>
            <a:r>
              <a:rPr lang="ru-RU" dirty="0" err="1">
                <a:latin typeface="+mn-lt"/>
              </a:rPr>
              <a:t>Tree</a:t>
            </a:r>
            <a:r>
              <a:rPr lang="ru-RU" dirty="0">
                <a:latin typeface="+mn-lt"/>
              </a:rPr>
              <a:t> (Индия</a:t>
            </a:r>
            <a:r>
              <a:rPr lang="ru-RU" dirty="0" smtClean="0">
                <a:latin typeface="+mn-lt"/>
              </a:rPr>
              <a:t>).</a:t>
            </a:r>
          </a:p>
          <a:p>
            <a:pPr algn="just"/>
            <a:endParaRPr lang="ru-RU" dirty="0">
              <a:latin typeface="+mn-lt"/>
            </a:endParaRPr>
          </a:p>
          <a:p>
            <a:pPr algn="just"/>
            <a:endParaRPr lang="ru-RU" dirty="0" smtClean="0">
              <a:latin typeface="+mn-lt"/>
            </a:endParaRPr>
          </a:p>
          <a:p>
            <a:r>
              <a:rPr lang="ru-RU" dirty="0">
                <a:latin typeface="+mn-lt"/>
                <a:hlinkClick r:id="rId2"/>
              </a:rPr>
              <a:t>Журнал «Синдром </a:t>
            </a:r>
            <a:r>
              <a:rPr lang="ru-RU" dirty="0" err="1">
                <a:latin typeface="+mn-lt"/>
                <a:hlinkClick r:id="rId2"/>
              </a:rPr>
              <a:t>Дауна.XXI</a:t>
            </a:r>
            <a:r>
              <a:rPr lang="ru-RU" dirty="0">
                <a:latin typeface="+mn-lt"/>
                <a:hlinkClick r:id="rId2"/>
              </a:rPr>
              <a:t> век» № 2 (17)</a:t>
            </a:r>
            <a:endParaRPr lang="ru-RU" dirty="0">
              <a:latin typeface="+mn-lt"/>
            </a:endParaRPr>
          </a:p>
          <a:p>
            <a:r>
              <a:rPr lang="ru-RU" b="1" dirty="0">
                <a:latin typeface="+mn-lt"/>
              </a:rPr>
              <a:t>Автор: </a:t>
            </a:r>
            <a:endParaRPr lang="ru-RU" dirty="0">
              <a:latin typeface="+mn-lt"/>
            </a:endParaRPr>
          </a:p>
          <a:p>
            <a:r>
              <a:rPr lang="ru-RU" dirty="0">
                <a:latin typeface="+mn-lt"/>
                <a:hlinkClick r:id="rId3"/>
              </a:rPr>
              <a:t>Грозная Наталья Самуиловна</a:t>
            </a:r>
            <a:r>
              <a:rPr lang="ru-RU" dirty="0">
                <a:latin typeface="+mn-lt"/>
              </a:rPr>
              <a:t>, </a:t>
            </a:r>
            <a:r>
              <a:rPr lang="ru-RU" dirty="0">
                <a:latin typeface="+mn-lt"/>
                <a:hlinkClick r:id="rId4"/>
              </a:rPr>
              <a:t>Благотворительный фонд «</a:t>
            </a:r>
            <a:r>
              <a:rPr lang="ru-RU" dirty="0" err="1">
                <a:latin typeface="+mn-lt"/>
                <a:hlinkClick r:id="rId4"/>
              </a:rPr>
              <a:t>Даунсайд</a:t>
            </a:r>
            <a:r>
              <a:rPr lang="ru-RU" dirty="0">
                <a:latin typeface="+mn-lt"/>
                <a:hlinkClick r:id="rId4"/>
              </a:rPr>
              <a:t> Ап»</a:t>
            </a:r>
            <a:endParaRPr lang="ru-RU" dirty="0">
              <a:latin typeface="+mn-lt"/>
            </a:endParaRPr>
          </a:p>
          <a:p>
            <a:r>
              <a:rPr lang="ru-RU" b="1" dirty="0">
                <a:latin typeface="+mn-lt"/>
              </a:rPr>
              <a:t>Дата публикации: </a:t>
            </a:r>
            <a:endParaRPr lang="ru-RU" dirty="0">
              <a:latin typeface="+mn-lt"/>
            </a:endParaRPr>
          </a:p>
          <a:p>
            <a:r>
              <a:rPr lang="ru-RU" dirty="0">
                <a:latin typeface="+mn-lt"/>
              </a:rPr>
              <a:t>27/02/17</a:t>
            </a:r>
          </a:p>
          <a:p>
            <a:r>
              <a:rPr lang="ru-RU" b="1" dirty="0">
                <a:latin typeface="+mn-lt"/>
              </a:rPr>
              <a:t>Правообладатель: </a:t>
            </a:r>
            <a:endParaRPr lang="ru-RU" dirty="0">
              <a:latin typeface="+mn-lt"/>
            </a:endParaRPr>
          </a:p>
          <a:p>
            <a:r>
              <a:rPr lang="ru-RU" dirty="0">
                <a:latin typeface="+mn-lt"/>
              </a:rPr>
              <a:t>Благотворительный фонд «</a:t>
            </a:r>
            <a:r>
              <a:rPr lang="ru-RU" dirty="0" err="1">
                <a:latin typeface="+mn-lt"/>
              </a:rPr>
              <a:t>Даунсайд</a:t>
            </a:r>
            <a:r>
              <a:rPr lang="ru-RU" dirty="0">
                <a:latin typeface="+mn-lt"/>
              </a:rPr>
              <a:t> Ап»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73543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560840" cy="554461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Documents and Settings\User\Рабочий стол\презентация синдромом дауна\9d8a4715fb16707f85109415e4a18501b0049d7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980728"/>
            <a:ext cx="5184576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3707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7090" y="599579"/>
            <a:ext cx="734481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latin typeface="+mn-lt"/>
              </a:rPr>
              <a:t>На сегодняшний день, </a:t>
            </a:r>
            <a:r>
              <a:rPr lang="ru-RU" sz="1400" b="1" i="1" dirty="0">
                <a:latin typeface="+mn-lt"/>
              </a:rPr>
              <a:t>точных статистических данных относительно трудоустройства людей с синдромом Дауна на открытом рынке труда почти </a:t>
            </a:r>
            <a:r>
              <a:rPr lang="ru-RU" sz="1400" b="1" i="1" dirty="0" smtClean="0">
                <a:latin typeface="+mn-lt"/>
              </a:rPr>
              <a:t>нет.</a:t>
            </a:r>
          </a:p>
          <a:p>
            <a:pPr algn="just"/>
            <a:r>
              <a:rPr lang="ru-RU" sz="1400" dirty="0" smtClean="0">
                <a:latin typeface="+mn-lt"/>
              </a:rPr>
              <a:t> </a:t>
            </a:r>
            <a:r>
              <a:rPr lang="ru-RU" sz="1600" dirty="0">
                <a:latin typeface="+mn-lt"/>
              </a:rPr>
              <a:t>Существующие исследования обычно касаются более широкой группы населения — людей с интеллектуальными </a:t>
            </a:r>
            <a:r>
              <a:rPr lang="ru-RU" sz="1600" dirty="0" smtClean="0">
                <a:latin typeface="+mn-lt"/>
              </a:rPr>
              <a:t>нарушениями</a:t>
            </a:r>
          </a:p>
          <a:p>
            <a:pPr algn="just"/>
            <a:r>
              <a:rPr lang="ru-RU" sz="1600" dirty="0" smtClean="0">
                <a:latin typeface="+mn-lt"/>
              </a:rPr>
              <a:t>- </a:t>
            </a:r>
            <a:r>
              <a:rPr lang="ru-RU" sz="1600" b="1" dirty="0" smtClean="0">
                <a:latin typeface="+mn-lt"/>
              </a:rPr>
              <a:t>Великобритания </a:t>
            </a:r>
            <a:r>
              <a:rPr lang="ru-RU" sz="1600" b="1" dirty="0">
                <a:latin typeface="+mn-lt"/>
              </a:rPr>
              <a:t>2015 </a:t>
            </a:r>
            <a:r>
              <a:rPr lang="ru-RU" sz="1600" b="1" dirty="0" smtClean="0">
                <a:latin typeface="+mn-lt"/>
              </a:rPr>
              <a:t>год </a:t>
            </a:r>
            <a:r>
              <a:rPr lang="ru-RU" sz="1600" dirty="0" smtClean="0">
                <a:latin typeface="+mn-lt"/>
              </a:rPr>
              <a:t>авторитетная организация </a:t>
            </a:r>
            <a:r>
              <a:rPr lang="ru-RU" sz="1600" dirty="0">
                <a:latin typeface="+mn-lt"/>
              </a:rPr>
              <a:t>«</a:t>
            </a:r>
            <a:r>
              <a:rPr lang="ru-RU" sz="1600" dirty="0" err="1" smtClean="0">
                <a:latin typeface="+mn-lt"/>
              </a:rPr>
              <a:t>Менкап»сообщает</a:t>
            </a:r>
            <a:r>
              <a:rPr lang="ru-RU" sz="1600" dirty="0" smtClean="0">
                <a:latin typeface="+mn-lt"/>
              </a:rPr>
              <a:t>: «оплачиваемую </a:t>
            </a:r>
            <a:r>
              <a:rPr lang="ru-RU" sz="1600" dirty="0">
                <a:latin typeface="+mn-lt"/>
              </a:rPr>
              <a:t>работу в компаниях имеют менее 20 % людей из этой </a:t>
            </a:r>
            <a:r>
              <a:rPr lang="ru-RU" sz="1600" dirty="0" smtClean="0">
                <a:latin typeface="+mn-lt"/>
              </a:rPr>
              <a:t>группы» [1].</a:t>
            </a:r>
          </a:p>
          <a:p>
            <a:pPr algn="just"/>
            <a:r>
              <a:rPr lang="ru-RU" sz="1600" dirty="0" smtClean="0">
                <a:latin typeface="+mn-lt"/>
              </a:rPr>
              <a:t>-  </a:t>
            </a:r>
            <a:r>
              <a:rPr lang="ru-RU" sz="1600" b="1" dirty="0" smtClean="0">
                <a:latin typeface="+mn-lt"/>
              </a:rPr>
              <a:t>Нидерланды</a:t>
            </a:r>
            <a:r>
              <a:rPr lang="ru-RU" sz="1600" dirty="0" smtClean="0">
                <a:latin typeface="+mn-lt"/>
              </a:rPr>
              <a:t> предоставляет </a:t>
            </a:r>
            <a:r>
              <a:rPr lang="ru-RU" sz="1600" dirty="0">
                <a:latin typeface="+mn-lt"/>
              </a:rPr>
              <a:t>цифру </a:t>
            </a:r>
            <a:r>
              <a:rPr lang="ru-RU" sz="1600" b="1" dirty="0">
                <a:latin typeface="+mn-lt"/>
              </a:rPr>
              <a:t>11 %</a:t>
            </a:r>
            <a:r>
              <a:rPr lang="ru-RU" sz="1600" dirty="0">
                <a:latin typeface="+mn-lt"/>
              </a:rPr>
              <a:t> по стране </a:t>
            </a:r>
            <a:r>
              <a:rPr lang="ru-RU" sz="1600" dirty="0" smtClean="0">
                <a:latin typeface="+mn-lt"/>
              </a:rPr>
              <a:t>[1].</a:t>
            </a:r>
          </a:p>
          <a:p>
            <a:r>
              <a:rPr lang="ru-RU" sz="1600" dirty="0" smtClean="0">
                <a:latin typeface="+mn-lt"/>
              </a:rPr>
              <a:t>-  </a:t>
            </a:r>
            <a:r>
              <a:rPr lang="ru-RU" sz="1600" b="1" dirty="0" smtClean="0">
                <a:latin typeface="+mn-lt"/>
              </a:rPr>
              <a:t>США</a:t>
            </a:r>
            <a:r>
              <a:rPr lang="ru-RU" sz="1600" dirty="0" smtClean="0">
                <a:latin typeface="+mn-lt"/>
              </a:rPr>
              <a:t> Центр </a:t>
            </a:r>
            <a:r>
              <a:rPr lang="ru-RU" sz="1600" dirty="0">
                <a:latin typeface="+mn-lt"/>
              </a:rPr>
              <a:t>социального развития и образования Массачусетского университета и Институтом </a:t>
            </a:r>
            <a:r>
              <a:rPr lang="ru-RU" sz="1600" dirty="0" smtClean="0">
                <a:latin typeface="+mn-lt"/>
              </a:rPr>
              <a:t>Гэллапа:</a:t>
            </a:r>
            <a:endParaRPr lang="ru-RU" sz="1600" dirty="0">
              <a:latin typeface="+mn-lt"/>
            </a:endParaRPr>
          </a:p>
          <a:p>
            <a:pPr lvl="0" algn="just"/>
            <a:r>
              <a:rPr lang="ru-RU" sz="1600" dirty="0" smtClean="0">
                <a:latin typeface="+mn-lt"/>
              </a:rPr>
              <a:t>«В </a:t>
            </a:r>
            <a:r>
              <a:rPr lang="ru-RU" sz="1600" dirty="0">
                <a:latin typeface="+mn-lt"/>
              </a:rPr>
              <a:t>масштабе страны </a:t>
            </a:r>
            <a:r>
              <a:rPr lang="ru-RU" sz="1600" b="1" dirty="0">
                <a:latin typeface="+mn-lt"/>
              </a:rPr>
              <a:t>34 %</a:t>
            </a:r>
            <a:r>
              <a:rPr lang="ru-RU" sz="1600" dirty="0">
                <a:latin typeface="+mn-lt"/>
              </a:rPr>
              <a:t> людей с интеллектуальными нарушениями имеют работу;</a:t>
            </a:r>
          </a:p>
          <a:p>
            <a:pPr lvl="0" algn="just"/>
            <a:r>
              <a:rPr lang="ru-RU" sz="1600" b="1" dirty="0">
                <a:latin typeface="+mn-lt"/>
              </a:rPr>
              <a:t>53 % </a:t>
            </a:r>
            <a:r>
              <a:rPr lang="ru-RU" sz="1600" dirty="0">
                <a:latin typeface="+mn-lt"/>
              </a:rPr>
              <a:t>из них работают в конкурентном секторе (то есть около 17 % от общего числа);</a:t>
            </a:r>
          </a:p>
          <a:p>
            <a:pPr lvl="0" algn="just"/>
            <a:r>
              <a:rPr lang="ru-RU" sz="1600" b="1" dirty="0">
                <a:latin typeface="+mn-lt"/>
              </a:rPr>
              <a:t>38 %</a:t>
            </a:r>
            <a:r>
              <a:rPr lang="ru-RU" sz="1600" dirty="0">
                <a:latin typeface="+mn-lt"/>
              </a:rPr>
              <a:t> — в «защищенных мастерских»;</a:t>
            </a:r>
          </a:p>
          <a:p>
            <a:pPr lvl="0" algn="just"/>
            <a:r>
              <a:rPr lang="ru-RU" sz="1600" b="1" dirty="0">
                <a:latin typeface="+mn-lt"/>
              </a:rPr>
              <a:t>9 %</a:t>
            </a:r>
            <a:r>
              <a:rPr lang="ru-RU" sz="1600" dirty="0">
                <a:latin typeface="+mn-lt"/>
              </a:rPr>
              <a:t> — в семейном бизнесе </a:t>
            </a:r>
            <a:r>
              <a:rPr lang="ru-RU" sz="1600" dirty="0" smtClean="0">
                <a:latin typeface="+mn-lt"/>
              </a:rPr>
              <a:t>[1].</a:t>
            </a:r>
            <a:endParaRPr lang="ru-RU" sz="1600" dirty="0">
              <a:latin typeface="+mn-lt"/>
            </a:endParaRPr>
          </a:p>
          <a:p>
            <a:pPr algn="just"/>
            <a:r>
              <a:rPr lang="ru-RU" sz="1600" dirty="0">
                <a:latin typeface="+mn-lt"/>
              </a:rPr>
              <a:t>Директор Центра социального развития и образования Массачусетского университета, руководитель этого исследования Гэри </a:t>
            </a:r>
            <a:r>
              <a:rPr lang="ru-RU" sz="1600" dirty="0" err="1">
                <a:latin typeface="+mn-lt"/>
              </a:rPr>
              <a:t>Сайперстайн</a:t>
            </a:r>
            <a:r>
              <a:rPr lang="ru-RU" sz="1600" dirty="0">
                <a:latin typeface="+mn-lt"/>
              </a:rPr>
              <a:t> (G. </a:t>
            </a:r>
            <a:r>
              <a:rPr lang="ru-RU" sz="1600" dirty="0" err="1">
                <a:latin typeface="+mn-lt"/>
              </a:rPr>
              <a:t>Siperstein</a:t>
            </a:r>
            <a:r>
              <a:rPr lang="ru-RU" sz="1600" dirty="0">
                <a:latin typeface="+mn-lt"/>
              </a:rPr>
              <a:t>), прокомментировал его результаты так: «Правительство вложило миллионы долларов, чтобы улучшить возможности взрослых людей с интеллектуальными нарушениями при переходе из школы на работу. К сожалению, данное исследование показывает, что сделанного недостаточно</a:t>
            </a:r>
            <a:r>
              <a:rPr lang="ru-RU" sz="1600" dirty="0" smtClean="0">
                <a:latin typeface="+mn-lt"/>
              </a:rPr>
              <a:t>».</a:t>
            </a:r>
            <a:endParaRPr lang="ru-RU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19116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презентация синдромом дауна\84148634_laura-green-smaller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85800"/>
            <a:ext cx="756084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891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4706944"/>
              </p:ext>
            </p:extLst>
          </p:nvPr>
        </p:nvGraphicFramePr>
        <p:xfrm>
          <a:off x="683568" y="1556791"/>
          <a:ext cx="7848873" cy="45072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16291"/>
                <a:gridCol w="2616291"/>
                <a:gridCol w="2616291"/>
              </a:tblGrid>
              <a:tr h="6539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Сфера занятости</a:t>
                      </a:r>
                      <a:endParaRPr lang="ru-RU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Люди со всеми типами интеллектуальных нарушений, 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Люди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с синдромом Дауна, %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8582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Сфера услуг (уборка, помощь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по хозяйству)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28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662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Торговля (например, работа в продуктовых магазинах)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17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662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Общественное питание (кафе, рестораны)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19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3455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Работа в офисе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19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662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Производство (например, простые сборочные операции)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6623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Другие сферы (уход за детьми, ландшафтные работы)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22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28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83568" y="321559"/>
            <a:ext cx="7848872" cy="12618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Сферы занятости людей с интеллектуальными нарушениями в конкурентном секторе США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Заметим, что в отчете об этом исследовании приводятся и цифры, касающиеся рабочего времени трудоустроенных людей с синдромом Дауна. Ученые выявили, что из оплачиваемых сотрудников </a:t>
            </a: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только 3 %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работают на полную ставку, волонтеры — не больше </a:t>
            </a: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чем 20 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часов в неделю. Типично сочетание частичной занятости на оплачиваемой работе и неоплачиваемой волонтерской. 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262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268760"/>
            <a:ext cx="748883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Учитывать мнение ребенка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Ребенок будет знать ,что к нему прислушиваются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Родственники перекладывают часть забот на ребенка инвалида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492896"/>
            <a:ext cx="7416824" cy="33123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C:\Documents and Settings\User\Рабочий стол\презентация синдромом дауна\3000815ea6024f528b766411940cb8910f28340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47950"/>
            <a:ext cx="4824536" cy="3157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25410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332656"/>
            <a:ext cx="7488832" cy="583264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b="1" dirty="0">
                <a:solidFill>
                  <a:schemeClr val="tx1"/>
                </a:solidFill>
              </a:rPr>
              <a:t>Поиск места работы</a:t>
            </a:r>
            <a:endParaRPr lang="ru-RU" sz="1400" b="1" dirty="0">
              <a:solidFill>
                <a:schemeClr val="tx1"/>
              </a:solidFill>
            </a:endParaRP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Это этап исследования открытого рынка труда</a:t>
            </a:r>
            <a:r>
              <a:rPr lang="ru-RU" sz="1400" dirty="0">
                <a:solidFill>
                  <a:schemeClr val="tx1"/>
                </a:solidFill>
              </a:rPr>
              <a:t>. </a:t>
            </a:r>
            <a:endParaRPr lang="ru-RU" sz="1400" dirty="0" smtClean="0">
              <a:solidFill>
                <a:schemeClr val="tx1"/>
              </a:solidFill>
            </a:endParaRP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Главным </a:t>
            </a:r>
            <a:r>
              <a:rPr lang="ru-RU" sz="1600" dirty="0">
                <a:solidFill>
                  <a:schemeClr val="tx1"/>
                </a:solidFill>
              </a:rPr>
              <a:t>критерием </a:t>
            </a:r>
            <a:r>
              <a:rPr lang="ru-RU" sz="1600" dirty="0" smtClean="0">
                <a:solidFill>
                  <a:schemeClr val="tx1"/>
                </a:solidFill>
              </a:rPr>
              <a:t>открытой вакансии становится </a:t>
            </a:r>
            <a:r>
              <a:rPr lang="ru-RU" sz="1600" dirty="0">
                <a:solidFill>
                  <a:schemeClr val="tx1"/>
                </a:solidFill>
              </a:rPr>
              <a:t>соответствие работы интересам и способностям претендента. Главный критерий возможностей трудоустройства — потребности работодателя.</a:t>
            </a:r>
          </a:p>
          <a:p>
            <a:pPr lvl="0" algn="just"/>
            <a:r>
              <a:rPr lang="ru-RU" sz="1600" b="1" dirty="0">
                <a:solidFill>
                  <a:schemeClr val="tx1"/>
                </a:solidFill>
              </a:rPr>
              <a:t>Анализ работы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Когда потенциальное место работы определено, сотрудник службы сопровождения изучает, из каких задач состоит работа, которая может быть предложена претенденту, чтобы определить те из них, которые он уже в состоянии выполнить, и те, выполнению которых ему необходимо будет научиться. Также он определяет, какие навыки и знания требуются, чтобы претендент мог успешно справиться с работой. Цель этого этапа — сформировать основу для разработки программы обучения.</a:t>
            </a:r>
          </a:p>
          <a:p>
            <a:pPr lvl="0" algn="just"/>
            <a:r>
              <a:rPr lang="ru-RU" sz="1600" b="1" dirty="0">
                <a:solidFill>
                  <a:schemeClr val="tx1"/>
                </a:solidFill>
              </a:rPr>
              <a:t>Подбор конкретного вида работы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Следующий этап — сравнение информации, полученной в результате анализа работы, с данными оценки возможностей претендента. Здесь определяется степень соответствия требований работодателя способностям и интересам потенциального работника.</a:t>
            </a:r>
          </a:p>
          <a:p>
            <a:pPr lvl="0" algn="just"/>
            <a:r>
              <a:rPr lang="ru-RU" sz="1600" dirty="0">
                <a:solidFill>
                  <a:schemeClr val="tx1"/>
                </a:solidFill>
              </a:rPr>
              <a:t>Составление (или корректировка) перечня производственных задач работника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Может случиться, что потенциальный сотрудник не сумеет овладеть какими-то из требуемых операций. Тогда рассматривается возможность замены этих составляющих другими. В случае если это окажется возможным, и потребности работодателя будут удовлетворены, и новый работник сумеет проявить себя на данном рабочем месте.</a:t>
            </a:r>
          </a:p>
        </p:txBody>
      </p:sp>
    </p:spTree>
    <p:extLst>
      <p:ext uri="{BB962C8B-B14F-4D97-AF65-F5344CB8AC3E}">
        <p14:creationId xmlns:p14="http://schemas.microsoft.com/office/powerpoint/2010/main" val="1654743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4259</TotalTime>
  <Words>1839</Words>
  <Application>Microsoft Office PowerPoint</Application>
  <PresentationFormat>Экран (4:3)</PresentationFormat>
  <Paragraphs>144</Paragraphs>
  <Slides>26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MyWork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Computer</dc:creator>
  <cp:lastModifiedBy>Olya</cp:lastModifiedBy>
  <cp:revision>379</cp:revision>
  <dcterms:created xsi:type="dcterms:W3CDTF">2009-12-15T09:23:10Z</dcterms:created>
  <dcterms:modified xsi:type="dcterms:W3CDTF">2020-01-08T21:03:38Z</dcterms:modified>
</cp:coreProperties>
</file>