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43245-5A02-4552-B84D-E7BB0AF73D03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41E4AB-CA8D-40B8-9972-7F7DA5A95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135060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12/26/2019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7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https://7gy.ru/shkola/russkij-yazyk/155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ibrance_29_12344_oboi_svezhij_volnistyj_fon_2560x19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4400" y="1066800"/>
            <a:ext cx="7620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Распределительный диктант</a:t>
            </a:r>
            <a:endParaRPr lang="ru-RU" sz="4800" dirty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2590800"/>
            <a:ext cx="6934200" cy="230832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ln w="11430"/>
                <a:solidFill>
                  <a:schemeClr val="tx2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Правописание приставок и предлогов с разными частями речи</a:t>
            </a:r>
            <a:endParaRPr lang="ru-RU" sz="4800" b="1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66800" y="5562600"/>
            <a:ext cx="3429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smtClean="0">
                <a:ln w="10160">
                  <a:solidFill>
                    <a:schemeClr val="accent1"/>
                  </a:solidFill>
                  <a:prstDash val="solid"/>
                </a:ln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5 класс</a:t>
            </a:r>
            <a:endParaRPr lang="ru-RU" sz="4800" dirty="0" smtClean="0">
              <a:ln w="10160">
                <a:solidFill>
                  <a:schemeClr val="accent1"/>
                </a:solidFill>
                <a:prstDash val="solid"/>
              </a:ln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vibrance_29_12344_oboi_svezhij_volnistyj_fon_2560x19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9600" y="685800"/>
            <a:ext cx="10591800" cy="6617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3" action="ppaction://hlinksldjump"/>
              </a:rPr>
              <a:t>Материал для повторения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4" action="ppaction://hlinksldjump"/>
              </a:rPr>
              <a:t>Инструкция к выполнению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5" action="ppaction://hlinksldjump"/>
              </a:rPr>
              <a:t>Материал для учителя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6" action="ppaction://hlinksldjump"/>
              </a:rPr>
              <a:t>Правильный ответ 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7" action="ppaction://hlinksldjump"/>
              </a:rPr>
              <a:t>Критерии оценивания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r>
              <a:rPr lang="ru-RU" sz="3200" b="1" dirty="0" smtClean="0"/>
              <a:t> </a:t>
            </a:r>
            <a:r>
              <a:rPr lang="ru-RU" sz="3200" b="1" dirty="0" smtClean="0">
                <a:hlinkClick r:id="rId8" action="ppaction://hlinksldjump"/>
              </a:rPr>
              <a:t>Сведения об авторе </a:t>
            </a:r>
            <a:endParaRPr lang="ru-RU" sz="3200" b="1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pPr>
              <a:buFont typeface="Arial" pitchFamily="34" charset="0"/>
              <a:buChar char="•"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7848600" cy="29718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79248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Приставка</a:t>
            </a:r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800" dirty="0" smtClean="0"/>
              <a:t>– это часть слова, которая служит для образования новых слов, она  пишется со словом слитно, а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предлог</a:t>
            </a:r>
            <a:r>
              <a:rPr lang="ru-RU" sz="2800" dirty="0" smtClean="0"/>
              <a:t> – это отдельное слово, поэтому предлоги пишутся  с другими словами раздельно. Предлоги служат для связи слов в словосочетании и в предложении.</a:t>
            </a:r>
          </a:p>
          <a:p>
            <a:endParaRPr lang="ru-RU" b="1" dirty="0" smtClean="0"/>
          </a:p>
          <a:p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95600"/>
            <a:ext cx="7924800" cy="396240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066800" y="2887682"/>
            <a:ext cx="7848600" cy="3970318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Чтобы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отличить приставку от предлога</a:t>
            </a:r>
            <a:r>
              <a:rPr lang="ru-RU" sz="2800" dirty="0" smtClean="0"/>
              <a:t>, попробуй в том месте, где возник вопрос, вставить другое слово.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Можно вставить слово</a:t>
            </a:r>
            <a:r>
              <a:rPr lang="ru-RU" sz="2800" dirty="0" smtClean="0"/>
              <a:t>, значит, это предлог, пишется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раздельно</a:t>
            </a:r>
            <a:r>
              <a:rPr lang="ru-RU" sz="2800" dirty="0" smtClean="0">
                <a:solidFill>
                  <a:srgbClr val="C00000"/>
                </a:solidFill>
              </a:rPr>
              <a:t>.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Нельзя вставить слово</a:t>
            </a:r>
            <a:r>
              <a:rPr lang="ru-RU" sz="2800" dirty="0" smtClean="0"/>
              <a:t>, значит, это приставка, пишется со словом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слитно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Помни! </a:t>
            </a:r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глаголах предлогов не бывает. </a:t>
            </a:r>
            <a:r>
              <a:rPr lang="ru-RU" sz="2800" dirty="0" smtClean="0"/>
              <a:t>Предлоги  употребляются с именами существительными и местоимениями.</a:t>
            </a:r>
            <a:endParaRPr lang="ru-RU" sz="2800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8534400" y="1371600"/>
            <a:ext cx="609600" cy="12192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7924800" y="1371600"/>
            <a:ext cx="12192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6" name="Стрелка влево 15">
            <a:hlinkClick r:id="rId2" action="ppaction://hlinksldjump"/>
          </p:cNvPr>
          <p:cNvSpPr/>
          <p:nvPr/>
        </p:nvSpPr>
        <p:spPr>
          <a:xfrm>
            <a:off x="0" y="6019800"/>
            <a:ext cx="990600" cy="8382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43000" y="0"/>
            <a:ext cx="8001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Инструкция к выполнению: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990600"/>
            <a:ext cx="8686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Мысленно разделите лист тетради на две части;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Первую колонку подпишите как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«приставка», </a:t>
            </a: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вторую колонку – </a:t>
            </a:r>
            <a:r>
              <a:rPr lang="ru-RU" sz="4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«предлог»;</a:t>
            </a:r>
          </a:p>
          <a:p>
            <a:pPr>
              <a:buFont typeface="Arial" pitchFamily="34" charset="0"/>
              <a:buChar char="•"/>
            </a:pPr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Записывайте в них словосочетания в соответствии с названием  колонки.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67000" y="5257800"/>
            <a:ext cx="39624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….…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……..</a:t>
            </a:r>
          </a:p>
          <a:p>
            <a:endParaRPr lang="ru-RU" dirty="0"/>
          </a:p>
        </p:txBody>
      </p:sp>
      <p:sp>
        <p:nvSpPr>
          <p:cNvPr id="14" name="Стрелка влево 13">
            <a:hlinkClick r:id="rId2" action="ppaction://hlinksldjump"/>
          </p:cNvPr>
          <p:cNvSpPr/>
          <p:nvPr/>
        </p:nvSpPr>
        <p:spPr>
          <a:xfrm>
            <a:off x="381000" y="5867400"/>
            <a:ext cx="1295400" cy="8382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81200" y="304800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Образец записи:</a:t>
            </a:r>
            <a:endParaRPr lang="ru-RU" sz="54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495800" y="1447800"/>
            <a:ext cx="0" cy="51054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304800" y="2514600"/>
            <a:ext cx="85344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990600" y="1524000"/>
            <a:ext cx="335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приставка</a:t>
            </a:r>
            <a:endParaRPr lang="ru-RU" sz="4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1600200"/>
            <a:ext cx="3124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предлог</a:t>
            </a:r>
            <a:endParaRPr lang="ru-RU" sz="4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0" y="335280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</a:rPr>
              <a:t>Набежала волна</a:t>
            </a:r>
            <a:endParaRPr lang="ru-RU" sz="44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87331" y="3276600"/>
            <a:ext cx="445666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i="1" dirty="0" smtClean="0">
                <a:solidFill>
                  <a:schemeClr val="bg2">
                    <a:lumMod val="10000"/>
                  </a:schemeClr>
                </a:solidFill>
              </a:rPr>
              <a:t>На высокий берег</a:t>
            </a:r>
            <a:endParaRPr lang="ru-RU" sz="4400" i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2" name="Стрелка влево 11">
            <a:hlinkClick r:id="rId2" action="ppaction://hlinksldjump"/>
          </p:cNvPr>
          <p:cNvSpPr/>
          <p:nvPr/>
        </p:nvSpPr>
        <p:spPr>
          <a:xfrm>
            <a:off x="609600" y="6019800"/>
            <a:ext cx="990600" cy="6858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609600"/>
            <a:ext cx="64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Материал для учителя:</a:t>
            </a:r>
            <a:endParaRPr lang="ru-RU" sz="4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1447800"/>
            <a:ext cx="7848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Дошел быстро, шёл до угла, гулял по дорожке, въехал красиво, охотился в лесу, сбросил вес, набрался смелости, бежал с горы, отодвинуть диван, по моей просьбе, забежал вчера, надорвать лист бумаги, надо мной облака, подобрать карандаш, волны подо мной, подписать дневник, спрятать под лавкой, крепкая заварка, за вами долг, подвинуть стул.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914400" y="5486400"/>
            <a:ext cx="1295400" cy="9906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0" y="-152400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lumMod val="1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Правильный ответ</a:t>
            </a:r>
          </a:p>
          <a:p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609600" y="640080"/>
          <a:ext cx="8153400" cy="621792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4191000"/>
                <a:gridCol w="3962400"/>
              </a:tblGrid>
              <a:tr h="492760">
                <a:tc>
                  <a:txBody>
                    <a:bodyPr/>
                    <a:lstStyle/>
                    <a:p>
                      <a:pPr algn="ctr"/>
                      <a:r>
                        <a:rPr lang="ru-RU" sz="2800" u="none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ПРИСТАВКА</a:t>
                      </a:r>
                      <a:endParaRPr lang="ru-RU" sz="2800" u="none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ПРЕДЛОГ</a:t>
                      </a:r>
                      <a:endParaRPr lang="ru-RU" sz="2800" dirty="0">
                        <a:solidFill>
                          <a:schemeClr val="bg2">
                            <a:lumMod val="1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Дошел</a:t>
                      </a:r>
                      <a:r>
                        <a:rPr lang="ru-RU" sz="2800" baseline="0" dirty="0" smtClean="0"/>
                        <a:t> быстро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Шёл до угла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Въехал красиво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Гулял по дорожке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Сбросил вес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Охотился</a:t>
                      </a:r>
                      <a:r>
                        <a:rPr lang="ru-RU" sz="2800" baseline="0" dirty="0" smtClean="0"/>
                        <a:t> в лесу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Набрался</a:t>
                      </a:r>
                      <a:r>
                        <a:rPr lang="ru-RU" sz="2800" baseline="0" dirty="0" smtClean="0"/>
                        <a:t> смелости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Бежал с горы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Отодвинул диван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По моей просьбе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Забежал вчера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Надо мной облака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Надорвать</a:t>
                      </a:r>
                      <a:r>
                        <a:rPr lang="ru-RU" sz="2800" baseline="0" dirty="0" smtClean="0"/>
                        <a:t> лист бумаги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Волны подо мной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Подобрать карандаш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Спрятать под лавкой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Подписать дневник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За вами долг</a:t>
                      </a:r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Крепкая заварка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  <a:tr h="492760">
                <a:tc>
                  <a:txBody>
                    <a:bodyPr/>
                    <a:lstStyle/>
                    <a:p>
                      <a:pPr algn="l"/>
                      <a:r>
                        <a:rPr lang="ru-RU" sz="2800" dirty="0" smtClean="0"/>
                        <a:t>Подвинуть</a:t>
                      </a:r>
                      <a:r>
                        <a:rPr lang="ru-RU" sz="2800" baseline="0" dirty="0" smtClean="0"/>
                        <a:t> стул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Стрелка влево 12">
            <a:hlinkClick r:id="rId2" action="ppaction://hlinksldjump"/>
          </p:cNvPr>
          <p:cNvSpPr/>
          <p:nvPr/>
        </p:nvSpPr>
        <p:spPr>
          <a:xfrm>
            <a:off x="7620000" y="6096000"/>
            <a:ext cx="990600" cy="762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57200" y="609600"/>
            <a:ext cx="8458200" cy="6248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vibrance_29_12344_oboi_svezhij_volnistyj_fon_2560x19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24000" y="609600"/>
            <a:ext cx="6858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ВЫСТАВЛЯЕМ ОТМЕТКИ!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752600"/>
            <a:ext cx="6477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«5»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000" dirty="0" smtClean="0"/>
              <a:t>- 0 ошибок;</a:t>
            </a:r>
          </a:p>
          <a:p>
            <a:pPr algn="ctr"/>
            <a:r>
              <a:rPr lang="ru-RU" sz="4000" b="1" i="1" dirty="0" smtClean="0"/>
              <a:t>    </a:t>
            </a: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«4»</a:t>
            </a:r>
            <a:r>
              <a:rPr lang="ru-RU" sz="4000" b="1" i="1" dirty="0" smtClean="0"/>
              <a:t> </a:t>
            </a:r>
            <a:r>
              <a:rPr lang="ru-RU" sz="4000" dirty="0" smtClean="0"/>
              <a:t>- 1-</a:t>
            </a:r>
            <a:r>
              <a:rPr lang="en-US" sz="4000" dirty="0" smtClean="0"/>
              <a:t>5</a:t>
            </a:r>
            <a:r>
              <a:rPr lang="ru-RU" sz="4000" dirty="0" smtClean="0"/>
              <a:t> ошибок;</a:t>
            </a:r>
          </a:p>
          <a:p>
            <a:pPr algn="ctr"/>
            <a:r>
              <a:rPr lang="ru-RU" sz="4000" b="1" i="1" dirty="0" smtClean="0"/>
              <a:t>    </a:t>
            </a:r>
            <a:r>
              <a:rPr lang="ru-RU" sz="4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«3»</a:t>
            </a:r>
            <a:r>
              <a:rPr lang="ru-RU" sz="4000" b="1" i="1" dirty="0" smtClean="0"/>
              <a:t> </a:t>
            </a:r>
            <a:r>
              <a:rPr lang="ru-RU" sz="4000" dirty="0" smtClean="0"/>
              <a:t>- 6-9 ошибок;</a:t>
            </a:r>
          </a:p>
          <a:p>
            <a:pPr algn="ctr"/>
            <a:endParaRPr lang="ru-RU" sz="4000" dirty="0" smtClean="0"/>
          </a:p>
          <a:p>
            <a:endParaRPr lang="ru-RU" sz="1600" dirty="0" smtClean="0"/>
          </a:p>
          <a:p>
            <a:r>
              <a:rPr lang="ru-RU" sz="3600" b="1" dirty="0" smtClean="0">
                <a:solidFill>
                  <a:srgbClr val="C00000"/>
                </a:solidFill>
              </a:rPr>
              <a:t>Работа над ошибками</a:t>
            </a:r>
            <a:r>
              <a:rPr lang="ru-RU" sz="3600" dirty="0" smtClean="0"/>
              <a:t>, если 10 ошибок и больше.</a:t>
            </a:r>
          </a:p>
        </p:txBody>
      </p:sp>
      <p:sp>
        <p:nvSpPr>
          <p:cNvPr id="5" name="Стрелка влево 4">
            <a:hlinkClick r:id="rId3" action="ppaction://hlinksldjump"/>
          </p:cNvPr>
          <p:cNvSpPr/>
          <p:nvPr/>
        </p:nvSpPr>
        <p:spPr>
          <a:xfrm>
            <a:off x="762000" y="5715000"/>
            <a:ext cx="1143000" cy="7620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vibrance_29_12344_oboi_svezhij_volnistyj_fon_2560x19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00200" y="533400"/>
            <a:ext cx="594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СВЕДЕНИЯ ОБ АВТОРЕ: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IMG_2236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295400"/>
            <a:ext cx="33528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3400" y="1828800"/>
            <a:ext cx="4724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Беляева Валерия Александровна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Студентка НФИ </a:t>
            </a:r>
            <a:r>
              <a:rPr lang="ru-RU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КемГУ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Факультета Филологии</a:t>
            </a:r>
          </a:p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РЛа16-01</a:t>
            </a:r>
          </a:p>
          <a:p>
            <a:endParaRPr lang="ru-RU" dirty="0" smtClean="0"/>
          </a:p>
          <a:p>
            <a:endParaRPr lang="en-US" dirty="0" smtClean="0"/>
          </a:p>
          <a:p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 на языковой материал: </a:t>
            </a:r>
            <a:r>
              <a:rPr lang="ru-RU" dirty="0" smtClean="0"/>
              <a:t>«Диктанты за 5 класс к учебнику Т.А. </a:t>
            </a:r>
            <a:r>
              <a:rPr lang="ru-RU" dirty="0" err="1" smtClean="0"/>
              <a:t>Ладыженской</a:t>
            </a:r>
            <a:r>
              <a:rPr lang="ru-RU" dirty="0" smtClean="0"/>
              <a:t>. Русский язык»</a:t>
            </a:r>
            <a:r>
              <a:rPr lang="en-US" dirty="0" smtClean="0"/>
              <a:t>.</a:t>
            </a:r>
          </a:p>
          <a:p>
            <a:r>
              <a:rPr lang="en-US" dirty="0" smtClean="0">
                <a:hlinkClick r:id="rId4"/>
              </a:rPr>
              <a:t>https</a:t>
            </a:r>
            <a:r>
              <a:rPr lang="ru-RU" dirty="0" smtClean="0">
                <a:hlinkClick r:id="rId4"/>
              </a:rPr>
              <a:t>:</a:t>
            </a:r>
            <a:r>
              <a:rPr lang="en-US" dirty="0" smtClean="0">
                <a:hlinkClick r:id="rId4"/>
              </a:rPr>
              <a:t>//7gy.ru/</a:t>
            </a:r>
            <a:r>
              <a:rPr lang="en-US" dirty="0" err="1" smtClean="0">
                <a:hlinkClick r:id="rId4"/>
              </a:rPr>
              <a:t>shkola</a:t>
            </a:r>
            <a:r>
              <a:rPr lang="en-US" dirty="0" smtClean="0">
                <a:hlinkClick r:id="rId4"/>
              </a:rPr>
              <a:t>/</a:t>
            </a:r>
            <a:r>
              <a:rPr lang="en-US" dirty="0" err="1" smtClean="0">
                <a:hlinkClick r:id="rId4"/>
              </a:rPr>
              <a:t>russkij-yazyk</a:t>
            </a:r>
            <a:r>
              <a:rPr lang="en-US" dirty="0" smtClean="0">
                <a:hlinkClick r:id="rId4"/>
              </a:rPr>
              <a:t>/1559</a:t>
            </a:r>
            <a:endParaRPr lang="en-US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трелка влево 5">
            <a:hlinkClick r:id="rId5" action="ppaction://hlinksldjump"/>
          </p:cNvPr>
          <p:cNvSpPr/>
          <p:nvPr/>
        </p:nvSpPr>
        <p:spPr>
          <a:xfrm>
            <a:off x="914400" y="5562600"/>
            <a:ext cx="1143000" cy="838200"/>
          </a:xfrm>
          <a:prstGeom prst="lef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355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</dc:creator>
  <cp:lastModifiedBy>Валерия</cp:lastModifiedBy>
  <cp:revision>16</cp:revision>
  <dcterms:created xsi:type="dcterms:W3CDTF">2019-11-17T07:30:22Z</dcterms:created>
  <dcterms:modified xsi:type="dcterms:W3CDTF">2019-12-26T12:36:41Z</dcterms:modified>
</cp:coreProperties>
</file>