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21" autoAdjust="0"/>
    <p:restoredTop sz="94660"/>
  </p:normalViewPr>
  <p:slideViewPr>
    <p:cSldViewPr>
      <p:cViewPr varScale="1">
        <p:scale>
          <a:sx n="70" d="100"/>
          <a:sy n="70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7" Type="http://schemas.openxmlformats.org/officeDocument/2006/relationships/slide" Target="slide9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8.xml"/><Relationship Id="rId5" Type="http://schemas.openxmlformats.org/officeDocument/2006/relationships/slide" Target="slide7.xml"/><Relationship Id="rId4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3429000"/>
            <a:ext cx="8839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ВЫБОРОЧНЫЙ ДИКТАНТ</a:t>
            </a:r>
            <a:endParaRPr lang="ru-RU" sz="5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52600" y="990600"/>
            <a:ext cx="56388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/>
              <a:t>Главные и второстепенные члены предложения</a:t>
            </a:r>
            <a:endParaRPr lang="ru-RU" sz="4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6705600" y="6019800"/>
            <a:ext cx="152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5 класс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14537" y="914400"/>
            <a:ext cx="7162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hlinkClick r:id="" action="ppaction://hlinkshowjump?jump=nextslide"/>
              </a:rPr>
              <a:t>МАТЕРИАЛ </a:t>
            </a:r>
            <a:r>
              <a:rPr lang="ru-RU" sz="3600" b="1" dirty="0" smtClean="0">
                <a:hlinkClick r:id="" action="ppaction://hlinkshowjump?jump=nextslide"/>
              </a:rPr>
              <a:t>ДЛЯ ПОВТОРЕНИЯ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1524000" y="23622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700337" y="1881485"/>
            <a:ext cx="6477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hlinkClick r:id="rId3" action="ppaction://hlinksldjump"/>
              </a:rPr>
              <a:t>ИНСТРУКЦИЯ К ВЫПОЛНЕНИЮ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895599" y="2782669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hlinkClick r:id="rId4" action="ppaction://hlinksldjump"/>
              </a:rPr>
              <a:t>МАТЕРИАЛ ДЛЯ УЧИТЕЛЯ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081462" y="3733800"/>
            <a:ext cx="5029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hlinkClick r:id="rId5" action="ppaction://hlinksldjump"/>
              </a:rPr>
              <a:t>ПРОВЕРЬ СЕБЯ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643349" y="4599296"/>
            <a:ext cx="5105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hlinkClick r:id="rId6" action="ppaction://hlinksldjump"/>
              </a:rPr>
              <a:t>КАК ОЦЕНИВАТЬ</a:t>
            </a:r>
            <a:endParaRPr lang="ru-RU" sz="36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2869442" y="54864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600" b="1" dirty="0" smtClean="0">
                <a:hlinkClick r:id="rId7" action="ppaction://hlinksldjump"/>
              </a:rPr>
              <a:t>ИНФОРМАЦИЯ ОБ АВТОРЕ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" y="609600"/>
            <a:ext cx="8610600" cy="2743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152400" y="609600"/>
            <a:ext cx="87630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Грамматическая</a:t>
            </a:r>
            <a:r>
              <a:rPr lang="ru-RU" sz="3600" dirty="0" smtClean="0"/>
              <a:t> </a:t>
            </a:r>
            <a:r>
              <a:rPr lang="ru-RU" sz="3600" b="1" dirty="0" smtClean="0"/>
              <a:t>основа</a:t>
            </a:r>
            <a:r>
              <a:rPr lang="ru-RU" sz="3600" dirty="0" smtClean="0"/>
              <a:t> предложения — структурная схема предложения, состоящая из его главных членов: подлежащего и сказуемого, или одного из них.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3352800"/>
            <a:ext cx="8305800" cy="3505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52400" y="3441680"/>
            <a:ext cx="87630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Все члены предложения делятся на две категории – главные и второстепенные.</a:t>
            </a:r>
          </a:p>
          <a:p>
            <a:r>
              <a:rPr lang="ru-RU" sz="3600" b="1" dirty="0" smtClean="0"/>
              <a:t>К главным</a:t>
            </a:r>
            <a:r>
              <a:rPr lang="ru-RU" sz="3600" dirty="0" smtClean="0"/>
              <a:t> относятся подлежащее и сказуемое</a:t>
            </a:r>
          </a:p>
          <a:p>
            <a:r>
              <a:rPr lang="ru-RU" sz="3600" b="1" dirty="0" smtClean="0"/>
              <a:t>К второстепенным</a:t>
            </a:r>
            <a:r>
              <a:rPr lang="ru-RU" sz="3600" dirty="0" smtClean="0"/>
              <a:t> – определение, обстоятельство и дополнение.</a:t>
            </a:r>
            <a:endParaRPr lang="ru-RU" sz="3600" dirty="0"/>
          </a:p>
        </p:txBody>
      </p:sp>
      <p:sp>
        <p:nvSpPr>
          <p:cNvPr id="7" name="Стрелка вправо 6">
            <a:hlinkClick r:id="" action="ppaction://hlinkshowjump?jump=previousslide"/>
          </p:cNvPr>
          <p:cNvSpPr/>
          <p:nvPr/>
        </p:nvSpPr>
        <p:spPr>
          <a:xfrm rot="10800000">
            <a:off x="685800" y="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0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26" name="Picture 2" descr="https://static-interneturok.cdnvideo.ru/content/konspekt_image/180798/6a1058c0_726f_0132_7d4a_12313c0dade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143000"/>
            <a:ext cx="8488471" cy="4572000"/>
          </a:xfrm>
          <a:prstGeom prst="rect">
            <a:avLst/>
          </a:prstGeom>
          <a:noFill/>
        </p:spPr>
      </p:pic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rot="10800000">
            <a:off x="685800" y="30480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38200" y="1524000"/>
            <a:ext cx="7543800" cy="440120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4000" b="1" dirty="0" smtClean="0"/>
              <a:t>Прослушать предложение</a:t>
            </a:r>
          </a:p>
          <a:p>
            <a:pPr marL="342900" indent="-342900">
              <a:buAutoNum type="arabicPeriod"/>
            </a:pPr>
            <a:endParaRPr lang="ru-RU" sz="4000" b="1" dirty="0" smtClean="0"/>
          </a:p>
          <a:p>
            <a:pPr marL="342900" indent="-342900">
              <a:buAutoNum type="arabicPeriod"/>
            </a:pPr>
            <a:r>
              <a:rPr lang="ru-RU" sz="4000" b="1" dirty="0" smtClean="0"/>
              <a:t>Выписать только грамматическую основу</a:t>
            </a:r>
          </a:p>
          <a:p>
            <a:pPr marL="342900" indent="-342900">
              <a:buAutoNum type="arabicPeriod"/>
            </a:pPr>
            <a:endParaRPr lang="ru-RU" sz="4000" b="1" dirty="0" smtClean="0"/>
          </a:p>
          <a:p>
            <a:pPr marL="342900" indent="-342900">
              <a:buAutoNum type="arabicPeriod"/>
            </a:pPr>
            <a:r>
              <a:rPr lang="ru-RU" sz="4000" b="1" dirty="0" smtClean="0"/>
              <a:t>Писать в столбик: новое предложение – новая строка. </a:t>
            </a:r>
            <a:endParaRPr lang="ru-RU" sz="4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62000" y="381000"/>
            <a:ext cx="8229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ИНСТРУКЦИЯ К ВЫПОЛНЕНИЮ: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371600" y="381000"/>
            <a:ext cx="792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МАТЕРИАЛ ДЛЯ УЧИТЕЛЯ: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04800" y="1371600"/>
            <a:ext cx="8305800" cy="518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457200" y="1371600"/>
            <a:ext cx="8077200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окошка в уютной комнате сидела тётя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рядом с ней стоял Том. Летний воздух, приятная тишина, запах цветов и жужжание пчёл произвели на неё своё действие. Она наклонилась над вязаньем, дремала. И кошка дремала у неё на коленях. Том сообщил тёте, что он уже покрасил забор. Тётя </a:t>
            </a:r>
            <a:r>
              <a:rPr kumimoji="0" lang="ru-RU" sz="3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Полли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ему не поверила. Она выглянула в окно и увидела, что Том не обманул.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>
            <a:hlinkClick r:id="rId3" action="ppaction://hlinksldjump"/>
          </p:cNvPr>
          <p:cNvSpPr/>
          <p:nvPr/>
        </p:nvSpPr>
        <p:spPr>
          <a:xfrm rot="10800000">
            <a:off x="0" y="22860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38400" y="228600"/>
            <a:ext cx="4953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ПРОВЕРЬ СЕБЯ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09600" y="1219200"/>
            <a:ext cx="7772400" cy="5181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457" name="Rectangle 1"/>
          <p:cNvSpPr>
            <a:spLocks noChangeArrowheads="1"/>
          </p:cNvSpPr>
          <p:nvPr/>
        </p:nvSpPr>
        <p:spPr bwMode="auto">
          <a:xfrm>
            <a:off x="762000" y="1295400"/>
            <a:ext cx="7620000" cy="50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Сидела тётя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Полли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, стоял Том.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Воздух, тишина, запах и жужжание произвели.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Она наклонилась, дремала.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Кошка дремала.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Том сообщил, он покрасил.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Тётя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Полли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 не поверила.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Она выглянула и увидела, Том не обманул.</a:t>
            </a:r>
            <a:endParaRPr kumimoji="0" lang="ru-RU" sz="3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3" action="ppaction://hlinksldjump"/>
          </p:cNvPr>
          <p:cNvSpPr/>
          <p:nvPr/>
        </p:nvSpPr>
        <p:spPr>
          <a:xfrm rot="10800000">
            <a:off x="685800" y="22860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33600" y="381000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КАК ОЦЕНИВАТЬ?</a:t>
            </a:r>
            <a:endParaRPr lang="ru-RU" sz="4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219200" y="1905000"/>
            <a:ext cx="6705600" cy="3962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«5»</a:t>
            </a:r>
            <a:r>
              <a:rPr lang="ru-RU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- 0 ошибок;</a:t>
            </a: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    </a:t>
            </a:r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«4»</a:t>
            </a:r>
            <a:r>
              <a:rPr lang="ru-RU" sz="4800" b="1" i="1" dirty="0" smtClean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- 1-4 ошибок;</a:t>
            </a:r>
          </a:p>
          <a:p>
            <a:pPr algn="ctr"/>
            <a:r>
              <a:rPr lang="ru-RU" sz="4800" b="1" i="1" dirty="0" smtClean="0">
                <a:solidFill>
                  <a:schemeClr val="tx1"/>
                </a:solidFill>
              </a:rPr>
              <a:t>    </a:t>
            </a:r>
            <a:r>
              <a:rPr lang="ru-RU" sz="4800" b="1" i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«3»</a:t>
            </a:r>
            <a:r>
              <a:rPr lang="ru-RU" sz="4800" b="1" i="1" dirty="0" smtClean="0">
                <a:solidFill>
                  <a:schemeClr val="tx1"/>
                </a:solidFill>
              </a:rPr>
              <a:t> </a:t>
            </a:r>
            <a:r>
              <a:rPr lang="ru-RU" sz="4800" dirty="0" smtClean="0">
                <a:solidFill>
                  <a:schemeClr val="tx1"/>
                </a:solidFill>
              </a:rPr>
              <a:t>- 4-6 ошибок</a:t>
            </a:r>
            <a:r>
              <a:rPr lang="ru-RU" dirty="0" smtClean="0"/>
              <a:t>;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28600" y="5410200"/>
            <a:ext cx="8915400" cy="1447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28600" y="4919008"/>
            <a:ext cx="89154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4000" dirty="0" smtClean="0"/>
          </a:p>
          <a:p>
            <a:r>
              <a:rPr lang="ru-RU" sz="4000" b="1" dirty="0" smtClean="0">
                <a:solidFill>
                  <a:srgbClr val="C00000"/>
                </a:solidFill>
              </a:rPr>
              <a:t>Работа над ошибками</a:t>
            </a:r>
            <a:r>
              <a:rPr lang="ru-RU" sz="4000" dirty="0" smtClean="0"/>
              <a:t>, если 7 ошибок и больше.</a:t>
            </a:r>
          </a:p>
        </p:txBody>
      </p:sp>
      <p:sp>
        <p:nvSpPr>
          <p:cNvPr id="7" name="Стрелка вправо 6">
            <a:hlinkClick r:id="rId3" action="ppaction://hlinksldjump"/>
          </p:cNvPr>
          <p:cNvSpPr/>
          <p:nvPr/>
        </p:nvSpPr>
        <p:spPr>
          <a:xfrm rot="10800000">
            <a:off x="685800" y="53340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tekstura-linii-cveta-oboi.jpg"/>
          <p:cNvPicPr>
            <a:picLocks noChangeAspect="1"/>
          </p:cNvPicPr>
          <p:nvPr/>
        </p:nvPicPr>
        <p:blipFill>
          <a:blip r:embed="rId2" cstate="print">
            <a:lum bright="2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66800" y="304800"/>
            <a:ext cx="7010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</a:rPr>
              <a:t>ИНФОРМАЦИЯ ОБ АВТОРЕ</a:t>
            </a:r>
            <a:endParaRPr lang="ru-RU" sz="4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4" name="Рисунок 3" descr="IMG_2236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181600" y="1295400"/>
            <a:ext cx="3352800" cy="5029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0" y="1524000"/>
            <a:ext cx="5181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Беляева Валерия Александровна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Студентка НФИ </a:t>
            </a:r>
            <a:r>
              <a:rPr lang="ru-RU" sz="2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КемГУ</a:t>
            </a:r>
            <a:endParaRPr lang="ru-RU" sz="2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Факультета Филологии</a:t>
            </a:r>
          </a:p>
          <a:p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 РЛа16-01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4343400"/>
            <a:ext cx="4648200" cy="2133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52400" y="4419600"/>
            <a:ext cx="434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Источник языкового материала: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https://refdb.ru/look/2090363-pall.html Программы общеобразовательных учреждений.  Г. А. Богданова.  Сборник диктантов по русскому языку 5-9 классы Книга для учителя.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rot="10800000">
            <a:off x="0" y="3505200"/>
            <a:ext cx="990600" cy="685800"/>
          </a:xfrm>
          <a:prstGeom prst="rightArrow">
            <a:avLst/>
          </a:prstGeom>
          <a:solidFill>
            <a:schemeClr val="tx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263</Words>
  <Application>Microsoft Office PowerPoint</Application>
  <PresentationFormat>Экран (4:3)</PresentationFormat>
  <Paragraphs>41</Paragraphs>
  <Slides>9</Slides>
  <Notes>0</Notes>
  <HiddenSlides>1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Валерия</dc:creator>
  <cp:lastModifiedBy>NFI</cp:lastModifiedBy>
  <cp:revision>3</cp:revision>
  <dcterms:created xsi:type="dcterms:W3CDTF">2019-12-26T12:47:51Z</dcterms:created>
  <dcterms:modified xsi:type="dcterms:W3CDTF">2019-12-27T05:18:07Z</dcterms:modified>
</cp:coreProperties>
</file>