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9FFCC"/>
    <a:srgbClr val="FFFF66"/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5" d="100"/>
          <a:sy n="85" d="100"/>
        </p:scale>
        <p:origin x="-960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15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84296" y="2286000"/>
            <a:ext cx="5150224" cy="1876607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Герой литературного произведения</a:t>
            </a:r>
            <a:endParaRPr lang="ru-RU" sz="60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-1846385" y="4106766"/>
            <a:ext cx="378070" cy="485870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Учитель\Рабочий стол\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9523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5032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71824" y="2268412"/>
            <a:ext cx="380034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</a:rPr>
              <a:t>Образ человека, который</a:t>
            </a:r>
            <a:r>
              <a:rPr lang="ru-RU" sz="3200" b="1" dirty="0">
                <a:solidFill>
                  <a:srgbClr val="0000FF"/>
                </a:solidFill>
              </a:rPr>
              <a:t> </a:t>
            </a:r>
            <a:r>
              <a:rPr lang="ru-RU" sz="3200" b="1" dirty="0" smtClean="0">
                <a:solidFill>
                  <a:srgbClr val="0000FF"/>
                </a:solidFill>
              </a:rPr>
              <a:t>воплощает авторские переживания и раздумья о жизни</a:t>
            </a:r>
            <a:endParaRPr lang="ru-RU" sz="3200" b="1" dirty="0">
              <a:solidFill>
                <a:srgbClr val="0000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22331" y="1182399"/>
            <a:ext cx="395653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solidFill>
                  <a:prstClr val="black"/>
                </a:solidFill>
              </a:rPr>
              <a:t>Герой литературного произведения</a:t>
            </a:r>
          </a:p>
        </p:txBody>
      </p:sp>
    </p:spTree>
    <p:extLst>
      <p:ext uri="{BB962C8B-B14F-4D97-AF65-F5344CB8AC3E}">
        <p14:creationId xmlns:p14="http://schemas.microsoft.com/office/powerpoint/2010/main" val="3732062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12250"/>
              </p:ext>
            </p:extLst>
          </p:nvPr>
        </p:nvGraphicFramePr>
        <p:xfrm>
          <a:off x="811823" y="504024"/>
          <a:ext cx="7734300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8100"/>
                <a:gridCol w="2457984"/>
                <a:gridCol w="2698216"/>
              </a:tblGrid>
              <a:tr h="623026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ЭПОС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ЛИРИКА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ДРАМА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ПЕРСОНАЖИ</a:t>
                      </a:r>
                    </a:p>
                    <a:p>
                      <a:endParaRPr lang="ru-RU" sz="2800" b="1" dirty="0" smtClean="0"/>
                    </a:p>
                    <a:p>
                      <a:r>
                        <a:rPr lang="ru-RU" sz="2800" b="1" dirty="0" smtClean="0">
                          <a:solidFill>
                            <a:srgbClr val="0000FF"/>
                          </a:solidFill>
                        </a:rPr>
                        <a:t>Автор последовательно описывает героев, их поступки, взаимоотношения с окружающими</a:t>
                      </a:r>
                      <a:endParaRPr lang="ru-RU" sz="28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ЛИРИЧЕСКИЙ ГЕРОЙ</a:t>
                      </a:r>
                    </a:p>
                    <a:p>
                      <a:r>
                        <a:rPr lang="ru-RU" sz="2800" b="1" dirty="0" smtClean="0">
                          <a:solidFill>
                            <a:srgbClr val="0000FF"/>
                          </a:solidFill>
                        </a:rPr>
                        <a:t>Писатель изображает только чувства и мысли героя, не упоминая о событиях его жизни, поступках.</a:t>
                      </a:r>
                      <a:endParaRPr lang="ru-RU" sz="28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ДЕЙСТВУЮЩИЕ ЛИЦА</a:t>
                      </a:r>
                    </a:p>
                    <a:p>
                      <a:r>
                        <a:rPr lang="ru-RU" sz="2800" b="1" dirty="0" smtClean="0">
                          <a:solidFill>
                            <a:srgbClr val="0000FF"/>
                          </a:solidFill>
                        </a:rPr>
                        <a:t>Возникает впечатление, что герои</a:t>
                      </a:r>
                      <a:r>
                        <a:rPr lang="ru-RU" sz="2800" b="1" baseline="0" dirty="0" smtClean="0">
                          <a:solidFill>
                            <a:srgbClr val="0000FF"/>
                          </a:solidFill>
                        </a:rPr>
                        <a:t> действуют «сами», «без помощи автора».</a:t>
                      </a:r>
                      <a:endParaRPr lang="ru-RU" sz="28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6028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440631"/>
              </p:ext>
            </p:extLst>
          </p:nvPr>
        </p:nvGraphicFramePr>
        <p:xfrm>
          <a:off x="720969" y="677009"/>
          <a:ext cx="7772400" cy="21482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590800"/>
                <a:gridCol w="2590800"/>
              </a:tblGrid>
              <a:tr h="73177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ЭПОС 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ЛИРИКА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ДРАМА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9FFCC"/>
                    </a:solidFill>
                  </a:tcPr>
                </a:tc>
              </a:tr>
              <a:tr h="593549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00FF"/>
                          </a:solidFill>
                        </a:rPr>
                        <a:t>ПЕРСОНАЖИ</a:t>
                      </a:r>
                      <a:endParaRPr lang="ru-RU" sz="18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00FF"/>
                          </a:solidFill>
                        </a:rPr>
                        <a:t>ЛИРИЧЕСКИЙ ГЕРОЙ</a:t>
                      </a:r>
                      <a:endParaRPr lang="ru-RU" sz="18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00FF"/>
                          </a:solidFill>
                        </a:rPr>
                        <a:t>ДЕЙСТВУЮЩИЕ ЛИЦА</a:t>
                      </a:r>
                      <a:endParaRPr lang="ru-RU" sz="18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rgbClr val="99FFCC"/>
                    </a:solidFill>
                  </a:tcPr>
                </a:tc>
              </a:tr>
              <a:tr h="593549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ГЛАВНЫЕ</a:t>
                      </a:r>
                    </a:p>
                    <a:p>
                      <a:r>
                        <a:rPr lang="ru-RU" sz="1600" b="1" dirty="0" smtClean="0"/>
                        <a:t>ВТОРОСТЕПЕННЫЕ</a:t>
                      </a:r>
                      <a:endParaRPr lang="en-US" sz="1600" b="1" dirty="0" smtClean="0"/>
                    </a:p>
                    <a:p>
                      <a:endParaRPr lang="ru-RU" sz="1600" b="1" dirty="0"/>
                    </a:p>
                  </a:txBody>
                  <a:tcP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Чувства,</a:t>
                      </a:r>
                      <a:r>
                        <a:rPr lang="ru-RU" sz="1800" b="1" baseline="0" dirty="0" smtClean="0"/>
                        <a:t> переживания лирического героя</a:t>
                      </a:r>
                      <a:endParaRPr lang="ru-RU" sz="1800" b="1" dirty="0"/>
                    </a:p>
                  </a:txBody>
                  <a:tcP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ГЛАВНЫЕ</a:t>
                      </a:r>
                    </a:p>
                    <a:p>
                      <a:r>
                        <a:rPr lang="ru-RU" sz="1600" b="1" dirty="0" smtClean="0"/>
                        <a:t>ЭПИЗОДИЧЕСКИЕ </a:t>
                      </a:r>
                    </a:p>
                    <a:p>
                      <a:r>
                        <a:rPr lang="ru-RU" sz="1600" b="1" dirty="0" smtClean="0"/>
                        <a:t>ВНЕСЦЕНИЧЕСКИЕ</a:t>
                      </a:r>
                      <a:endParaRPr lang="ru-RU" sz="1600" b="1" dirty="0"/>
                    </a:p>
                  </a:txBody>
                  <a:tcPr>
                    <a:solidFill>
                      <a:srgbClr val="99FFCC"/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 descr="C:\Documents and Settings\Учитель\Рабочий стол\img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339" y="4717802"/>
            <a:ext cx="1816397" cy="114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Учитель\Рабочий стол\3091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167" y="2913321"/>
            <a:ext cx="1195409" cy="1539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Учитель\Рабочий стол\025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885" y="4345209"/>
            <a:ext cx="1143183" cy="1810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Documents and Settings\Учитель\Рабочий стол\zakat_priroda_reka_derevya_nebo_96464_1600x9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905" y="3096732"/>
            <a:ext cx="2050287" cy="1153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Documents and Settings\Учитель\Рабочий стол\revizor-0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418" y="3010440"/>
            <a:ext cx="1850118" cy="1239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Documents and Settings\Учитель\Рабочий стол\nebo_vecher_rozovyy_derevya_ozero_dymka_zhutko_bereg_62663_1680x105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905" y="4728056"/>
            <a:ext cx="2028154" cy="1267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9434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4554" y="819935"/>
            <a:ext cx="22871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Прототип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318847" y="1881013"/>
            <a:ext cx="6945924" cy="34163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Прототип -  реально существующее лицо, представление о котором послужило автору литературного произведения основой для создания образа героя.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368258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1874" y="140931"/>
            <a:ext cx="436012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latin typeface="a_Helver Bashkir" panose="020B0504020202020204" pitchFamily="34" charset="0"/>
              </a:rPr>
              <a:t>И.А.Крылов</a:t>
            </a:r>
            <a:r>
              <a:rPr lang="ru-RU" sz="2400" b="1" dirty="0" smtClean="0">
                <a:latin typeface="a_Helver Bashkir" panose="020B0504020202020204" pitchFamily="34" charset="0"/>
              </a:rPr>
              <a:t>. Басня «Стрекоза </a:t>
            </a:r>
            <a:r>
              <a:rPr lang="ru-RU" sz="2400" b="1" dirty="0">
                <a:latin typeface="a_Helver Bashkir" panose="020B0504020202020204" pitchFamily="34" charset="0"/>
              </a:rPr>
              <a:t>и </a:t>
            </a:r>
            <a:r>
              <a:rPr lang="ru-RU" sz="2400" b="1" dirty="0" smtClean="0">
                <a:latin typeface="a_Helver Bashkir" panose="020B0504020202020204" pitchFamily="34" charset="0"/>
              </a:rPr>
              <a:t>Муравей»</a:t>
            </a:r>
          </a:p>
          <a:p>
            <a:r>
              <a:rPr lang="ru-RU" sz="2400" dirty="0" smtClean="0">
                <a:latin typeface="a_Helver Bashkir" panose="020B0504020202020204" pitchFamily="34" charset="0"/>
              </a:rPr>
              <a:t>Попрыгунья </a:t>
            </a:r>
            <a:r>
              <a:rPr lang="ru-RU" sz="2400" dirty="0">
                <a:latin typeface="a_Helver Bashkir" panose="020B0504020202020204" pitchFamily="34" charset="0"/>
              </a:rPr>
              <a:t>Стрекоза</a:t>
            </a:r>
          </a:p>
          <a:p>
            <a:r>
              <a:rPr lang="ru-RU" sz="2400" dirty="0">
                <a:latin typeface="a_Helver Bashkir" panose="020B0504020202020204" pitchFamily="34" charset="0"/>
              </a:rPr>
              <a:t>Лето красное пропела;</a:t>
            </a:r>
          </a:p>
          <a:p>
            <a:r>
              <a:rPr lang="ru-RU" sz="2400" dirty="0">
                <a:latin typeface="a_Helver Bashkir" panose="020B0504020202020204" pitchFamily="34" charset="0"/>
              </a:rPr>
              <a:t>Оглянуться не успела,</a:t>
            </a:r>
          </a:p>
          <a:p>
            <a:r>
              <a:rPr lang="ru-RU" sz="2400" dirty="0">
                <a:latin typeface="a_Helver Bashkir" panose="020B0504020202020204" pitchFamily="34" charset="0"/>
              </a:rPr>
              <a:t>Как зима катит в глаза.</a:t>
            </a:r>
          </a:p>
          <a:p>
            <a:r>
              <a:rPr lang="ru-RU" sz="2400" dirty="0">
                <a:latin typeface="a_Helver Bashkir" panose="020B0504020202020204" pitchFamily="34" charset="0"/>
              </a:rPr>
              <a:t>Помертвело чисто поле;</a:t>
            </a:r>
          </a:p>
          <a:p>
            <a:r>
              <a:rPr lang="ru-RU" sz="2400" dirty="0">
                <a:latin typeface="a_Helver Bashkir" panose="020B0504020202020204" pitchFamily="34" charset="0"/>
              </a:rPr>
              <a:t>Нет уж дней тех светлых боле,</a:t>
            </a:r>
          </a:p>
          <a:p>
            <a:r>
              <a:rPr lang="ru-RU" sz="2400" dirty="0">
                <a:latin typeface="a_Helver Bashkir" panose="020B0504020202020204" pitchFamily="34" charset="0"/>
              </a:rPr>
              <a:t>Как под каждым ей листком</a:t>
            </a:r>
          </a:p>
          <a:p>
            <a:r>
              <a:rPr lang="ru-RU" sz="2400" dirty="0">
                <a:latin typeface="a_Helver Bashkir" panose="020B0504020202020204" pitchFamily="34" charset="0"/>
              </a:rPr>
              <a:t>Был готов и стол и дом.</a:t>
            </a:r>
          </a:p>
          <a:p>
            <a:r>
              <a:rPr lang="ru-RU" sz="2400" dirty="0">
                <a:latin typeface="a_Helver Bashkir" panose="020B0504020202020204" pitchFamily="34" charset="0"/>
              </a:rPr>
              <a:t>Всё прошло: с зимой холодной</a:t>
            </a:r>
          </a:p>
          <a:p>
            <a:r>
              <a:rPr lang="ru-RU" sz="2400" dirty="0">
                <a:latin typeface="a_Helver Bashkir" panose="020B0504020202020204" pitchFamily="34" charset="0"/>
              </a:rPr>
              <a:t>Нужда, голод настает;</a:t>
            </a:r>
          </a:p>
          <a:p>
            <a:r>
              <a:rPr lang="ru-RU" sz="2400" dirty="0">
                <a:latin typeface="a_Helver Bashkir" panose="020B0504020202020204" pitchFamily="34" charset="0"/>
              </a:rPr>
              <a:t>Стрекоза уж не поет:</a:t>
            </a:r>
          </a:p>
          <a:p>
            <a:r>
              <a:rPr lang="ru-RU" sz="2400" dirty="0">
                <a:latin typeface="a_Helver Bashkir" panose="020B0504020202020204" pitchFamily="34" charset="0"/>
              </a:rPr>
              <a:t>И кому же в ум пойдет</a:t>
            </a:r>
          </a:p>
          <a:p>
            <a:r>
              <a:rPr lang="ru-RU" sz="2400" dirty="0">
                <a:latin typeface="a_Helver Bashkir" panose="020B0504020202020204" pitchFamily="34" charset="0"/>
              </a:rPr>
              <a:t>На желудок петь голодный</a:t>
            </a:r>
            <a:r>
              <a:rPr lang="ru-RU" sz="2400" dirty="0" smtClean="0">
                <a:latin typeface="a_Helver Bashkir" panose="020B0504020202020204" pitchFamily="34" charset="0"/>
              </a:rPr>
              <a:t>!</a:t>
            </a:r>
            <a:endParaRPr lang="ru-RU" sz="2400" dirty="0">
              <a:latin typeface="a_Helver Bashkir" panose="020B05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82790" y="141580"/>
            <a:ext cx="4895385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a_Helver Bashkir" panose="020B0504020202020204" pitchFamily="34" charset="0"/>
              </a:rPr>
              <a:t>Злой тоской удручена,</a:t>
            </a:r>
          </a:p>
          <a:p>
            <a:r>
              <a:rPr lang="ru-RU" sz="2400" dirty="0">
                <a:latin typeface="a_Helver Bashkir" panose="020B0504020202020204" pitchFamily="34" charset="0"/>
              </a:rPr>
              <a:t>К Муравью ползет она:</a:t>
            </a:r>
          </a:p>
          <a:p>
            <a:r>
              <a:rPr lang="ru-RU" sz="2400" dirty="0" smtClean="0">
                <a:latin typeface="a_Helver Bashkir" panose="020B0504020202020204" pitchFamily="34" charset="0"/>
              </a:rPr>
              <a:t>"</a:t>
            </a:r>
            <a:r>
              <a:rPr lang="ru-RU" sz="2400" dirty="0">
                <a:latin typeface="a_Helver Bashkir" panose="020B0504020202020204" pitchFamily="34" charset="0"/>
              </a:rPr>
              <a:t>Не оставь меня, кум милый!</a:t>
            </a:r>
          </a:p>
          <a:p>
            <a:r>
              <a:rPr lang="ru-RU" sz="2400" dirty="0">
                <a:latin typeface="a_Helver Bashkir" panose="020B0504020202020204" pitchFamily="34" charset="0"/>
              </a:rPr>
              <a:t>Дай ты мне собраться с силой</a:t>
            </a:r>
          </a:p>
          <a:p>
            <a:r>
              <a:rPr lang="ru-RU" sz="2400" dirty="0">
                <a:latin typeface="a_Helver Bashkir" panose="020B0504020202020204" pitchFamily="34" charset="0"/>
              </a:rPr>
              <a:t>И до вешних только дней</a:t>
            </a:r>
          </a:p>
          <a:p>
            <a:r>
              <a:rPr lang="ru-RU" sz="2400" dirty="0">
                <a:latin typeface="a_Helver Bashkir" panose="020B0504020202020204" pitchFamily="34" charset="0"/>
              </a:rPr>
              <a:t>Прокорми и обогрей!"-</a:t>
            </a:r>
          </a:p>
          <a:p>
            <a:r>
              <a:rPr lang="ru-RU" sz="2400" dirty="0">
                <a:latin typeface="a_Helver Bashkir" panose="020B0504020202020204" pitchFamily="34" charset="0"/>
              </a:rPr>
              <a:t>"Кумушка, мне странно это:</a:t>
            </a:r>
          </a:p>
          <a:p>
            <a:r>
              <a:rPr lang="ru-RU" sz="2400" dirty="0">
                <a:latin typeface="a_Helver Bashkir" panose="020B0504020202020204" pitchFamily="34" charset="0"/>
              </a:rPr>
              <a:t>Да работала ль ты в лето?"-</a:t>
            </a:r>
          </a:p>
          <a:p>
            <a:r>
              <a:rPr lang="ru-RU" sz="2400" dirty="0">
                <a:latin typeface="a_Helver Bashkir" panose="020B0504020202020204" pitchFamily="34" charset="0"/>
              </a:rPr>
              <a:t>Говорит ей Муравей.</a:t>
            </a:r>
          </a:p>
          <a:p>
            <a:r>
              <a:rPr lang="ru-RU" sz="2400" dirty="0">
                <a:latin typeface="a_Helver Bashkir" panose="020B0504020202020204" pitchFamily="34" charset="0"/>
              </a:rPr>
              <a:t>"До того ль, голубчик, было?</a:t>
            </a:r>
          </a:p>
          <a:p>
            <a:r>
              <a:rPr lang="ru-RU" sz="2400" dirty="0">
                <a:latin typeface="a_Helver Bashkir" panose="020B0504020202020204" pitchFamily="34" charset="0"/>
              </a:rPr>
              <a:t>В мягких </a:t>
            </a:r>
            <a:r>
              <a:rPr lang="ru-RU" sz="2400" dirty="0" err="1">
                <a:latin typeface="a_Helver Bashkir" panose="020B0504020202020204" pitchFamily="34" charset="0"/>
              </a:rPr>
              <a:t>муравах</a:t>
            </a:r>
            <a:r>
              <a:rPr lang="ru-RU" sz="2400" dirty="0">
                <a:latin typeface="a_Helver Bashkir" panose="020B0504020202020204" pitchFamily="34" charset="0"/>
              </a:rPr>
              <a:t> у нас -</a:t>
            </a:r>
          </a:p>
          <a:p>
            <a:r>
              <a:rPr lang="ru-RU" sz="2400" dirty="0">
                <a:latin typeface="a_Helver Bashkir" panose="020B0504020202020204" pitchFamily="34" charset="0"/>
              </a:rPr>
              <a:t>Песни, резвость всякий час,</a:t>
            </a:r>
          </a:p>
          <a:p>
            <a:r>
              <a:rPr lang="ru-RU" sz="2400" dirty="0">
                <a:latin typeface="a_Helver Bashkir" panose="020B0504020202020204" pitchFamily="34" charset="0"/>
              </a:rPr>
              <a:t>Так что голову вскружило".-</a:t>
            </a:r>
          </a:p>
          <a:p>
            <a:r>
              <a:rPr lang="ru-RU" sz="2400" dirty="0">
                <a:latin typeface="a_Helver Bashkir" panose="020B0504020202020204" pitchFamily="34" charset="0"/>
              </a:rPr>
              <a:t>"А, так ты..." - "Я без души</a:t>
            </a:r>
          </a:p>
          <a:p>
            <a:r>
              <a:rPr lang="ru-RU" sz="2400" dirty="0">
                <a:latin typeface="a_Helver Bashkir" panose="020B0504020202020204" pitchFamily="34" charset="0"/>
              </a:rPr>
              <a:t>Лето целое всё пела".-</a:t>
            </a:r>
          </a:p>
          <a:p>
            <a:r>
              <a:rPr lang="ru-RU" sz="2400" dirty="0">
                <a:latin typeface="a_Helver Bashkir" panose="020B0504020202020204" pitchFamily="34" charset="0"/>
              </a:rPr>
              <a:t>"Ты всё пела? Это дело:</a:t>
            </a:r>
          </a:p>
          <a:p>
            <a:r>
              <a:rPr lang="ru-RU" sz="2400" dirty="0">
                <a:latin typeface="a_Helver Bashkir" panose="020B0504020202020204" pitchFamily="34" charset="0"/>
              </a:rPr>
              <a:t>Так пойди же, попляши!"</a:t>
            </a:r>
            <a:endParaRPr lang="ru-RU" sz="2400" dirty="0">
              <a:latin typeface="a_Helver Bashkir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0892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285</Words>
  <Application>Microsoft Office PowerPoint</Application>
  <PresentationFormat>Экран (4:3)</PresentationFormat>
  <Paragraphs>58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Герой литературного произведения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Дом</cp:lastModifiedBy>
  <cp:revision>42</cp:revision>
  <dcterms:created xsi:type="dcterms:W3CDTF">2014-11-21T11:00:06Z</dcterms:created>
  <dcterms:modified xsi:type="dcterms:W3CDTF">2019-03-05T18:30:06Z</dcterms:modified>
</cp:coreProperties>
</file>