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256" r:id="rId3"/>
    <p:sldId id="257" r:id="rId4"/>
    <p:sldId id="259" r:id="rId5"/>
    <p:sldId id="260" r:id="rId6"/>
    <p:sldId id="261" r:id="rId7"/>
    <p:sldId id="293" r:id="rId8"/>
    <p:sldId id="294" r:id="rId9"/>
    <p:sldId id="265" r:id="rId10"/>
    <p:sldId id="296" r:id="rId11"/>
    <p:sldId id="270" r:id="rId12"/>
    <p:sldId id="271" r:id="rId13"/>
    <p:sldId id="274" r:id="rId14"/>
    <p:sldId id="277" r:id="rId15"/>
    <p:sldId id="304" r:id="rId16"/>
    <p:sldId id="280" r:id="rId17"/>
    <p:sldId id="301" r:id="rId18"/>
    <p:sldId id="282" r:id="rId19"/>
    <p:sldId id="283" r:id="rId20"/>
    <p:sldId id="302" r:id="rId21"/>
    <p:sldId id="298" r:id="rId22"/>
    <p:sldId id="305" r:id="rId23"/>
    <p:sldId id="306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F48A-9563-488D-902E-1F7DDDC8D60C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FFA21-521A-42D0-8024-17A0637A9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30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wedge/>
  </p:transition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9F%D1%80%D0%B5%D1%83%D0%B2%D0%B5%D0%BB%D0%B8%D1%87%D0%B5%D0%BD%D0%B8%D0%B5&amp;action=edit&amp;redlink=1" TargetMode="External"/><Relationship Id="rId2" Type="http://schemas.openxmlformats.org/officeDocument/2006/relationships/hyperlink" Target="https://ru.wikipedia.org/wiki/%D0%A1%D1%82%D0%B8%D0%BB%D0%B8%D1%81%D1%82%D0%B8%D1%87%D0%B5%D1%81%D0%BA%D0%B0%D1%8F_%D1%84%D0%B8%D0%B3%D1%83%D1%80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s://ru.wikipedia.org/w/index.php?title=%D0%92%D1%8B%D1%80%D0%B0%D0%B7%D0%B8%D1%82%D0%B5%D0%BB%D1%8C%D0%BD%D0%BE%D1%81%D1%82%D1%8C&amp;action=edit&amp;redlink=1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4000" b="1" dirty="0" smtClean="0">
                <a:solidFill>
                  <a:srgbClr val="7030A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Презентация</a:t>
            </a:r>
          </a:p>
          <a:p>
            <a:pPr algn="ctr"/>
            <a:r>
              <a:rPr lang="ru-RU" altLang="ko-KR" sz="4000" b="1" dirty="0" smtClean="0">
                <a:solidFill>
                  <a:srgbClr val="C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Гипербола, гротеск, литота </a:t>
            </a:r>
          </a:p>
          <a:p>
            <a:pPr algn="ctr"/>
            <a:r>
              <a:rPr lang="ru-RU" altLang="ko-KR" sz="4000" b="1" dirty="0" smtClean="0">
                <a:solidFill>
                  <a:srgbClr val="C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как средства выразительности</a:t>
            </a:r>
          </a:p>
          <a:p>
            <a:pPr algn="ctr"/>
            <a:endParaRPr lang="ru-RU" altLang="ko-KR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ru-RU" altLang="ko-KR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3" name="Рисунок 2" descr="http://poradu.pp.ua/uploads/posts/2015-06/metonmya-ce-scho-take-metonmya-prikladi-z-lteraturi_60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12767">
            <a:off x="292711" y="3298042"/>
            <a:ext cx="3143272" cy="296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znanio.ru-anima-f2-9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428868"/>
            <a:ext cx="2357454" cy="2357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Гротеск –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это всегда смесь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реальности и фантастики,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красоты и уродства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 с целью создания </a:t>
            </a:r>
            <a:r>
              <a:rPr lang="ru-RU" dirty="0" smtClean="0">
                <a:solidFill>
                  <a:srgbClr val="7030A0"/>
                </a:solidFill>
              </a:rPr>
              <a:t>особого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комичного образа. 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3553" name="Picture 1" descr="C:\Users\User\Desktop\znanio.ru - 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5391150"/>
            <a:ext cx="2105025" cy="1466850"/>
          </a:xfrm>
          <a:prstGeom prst="rect">
            <a:avLst/>
          </a:prstGeom>
          <a:noFill/>
        </p:spPr>
      </p:pic>
      <p:pic>
        <p:nvPicPr>
          <p:cNvPr id="4" name="Picture 1" descr="C:\Users\User\Desktop\znanio.ru - 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391150"/>
            <a:ext cx="2105025" cy="1466850"/>
          </a:xfrm>
          <a:prstGeom prst="rect">
            <a:avLst/>
          </a:prstGeom>
          <a:noFill/>
        </p:spPr>
      </p:pic>
      <p:pic>
        <p:nvPicPr>
          <p:cNvPr id="23554" name="Picture 2" descr="C:\Users\User\Desktop\znanio.ru - 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85728"/>
            <a:ext cx="2357454" cy="16430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hnu.docdat.com/pars_docs/refs/189/188024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 descr="C:\Users\User\Desktop\znanio.ru - 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00372"/>
            <a:ext cx="3357585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Гротеск в литературе —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>
                <a:solidFill>
                  <a:srgbClr val="7030A0"/>
                </a:solidFill>
              </a:rPr>
              <a:t>одна из разновидностей 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комического приёма.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- как форма комического </a:t>
            </a:r>
            <a:r>
              <a:rPr lang="ru-RU" sz="3200" i="1" dirty="0" smtClean="0">
                <a:solidFill>
                  <a:srgbClr val="FF0000"/>
                </a:solidFill>
              </a:rPr>
              <a:t>гротеск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 отличается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от юмора и иронии тем,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 что </a:t>
            </a:r>
            <a:r>
              <a:rPr lang="ru-RU" sz="3200" i="1" dirty="0" smtClean="0">
                <a:solidFill>
                  <a:srgbClr val="FF0000"/>
                </a:solidFill>
              </a:rPr>
              <a:t>в нём смешное и забавное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 неотделимы от страшного и 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зловещего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; 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образы </a:t>
            </a:r>
            <a:b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гротеска несут в себе трагический </a:t>
            </a:r>
            <a:b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смысл. </a:t>
            </a: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19457" name="Picture 1" descr="C:\Users\User\Desktop\znanio.ru - 2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28604"/>
            <a:ext cx="1524000" cy="21717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Гротеск используется в сказках,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 легендах и мифах.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i="1" dirty="0" smtClean="0">
                <a:solidFill>
                  <a:srgbClr val="C00000"/>
                </a:solidFill>
              </a:rPr>
              <a:t>Один из самых ярких в сказке - это образ 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Кощея Бессмертного.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fb.ru/misc/i/gallery/25681/68734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422291">
            <a:off x="2857488" y="2643182"/>
            <a:ext cx="3071834" cy="38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5" name="Picture 1" descr="C:\Users\User\Desktop\znanio.ru - 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143248"/>
            <a:ext cx="2209800" cy="2143125"/>
          </a:xfrm>
          <a:prstGeom prst="rect">
            <a:avLst/>
          </a:prstGeom>
          <a:noFill/>
        </p:spPr>
      </p:pic>
      <p:pic>
        <p:nvPicPr>
          <p:cNvPr id="5" name="Picture 1" descr="C:\Users\User\Desktop\znanio.ru - 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22098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s/184629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226691"/>
      </p:ext>
    </p:extLst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elhow.ru/images/articles/4/45/4524/inn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 descr="C:\Users\User\Desktop\znanio.ru-anima-f2-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2425" y="4702175"/>
            <a:ext cx="3068665" cy="1895475"/>
          </a:xfrm>
          <a:prstGeom prst="rect">
            <a:avLst/>
          </a:prstGeom>
          <a:noFill/>
        </p:spPr>
      </p:pic>
      <p:pic>
        <p:nvPicPr>
          <p:cNvPr id="5" name="Picture 1" descr="C:\Users\User\Desktop\znanio.ru-anima-f2-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62525"/>
            <a:ext cx="3068665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rpp.nashaucheba.ru/pars_docs/refs/21/20526/img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liricon.ru/wp-content/uploads/2015/12/litota-primer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15436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" name="Picture 1" descr="C:\Users\User\Desktop\znanio.ru-anima-f2-7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97532">
            <a:off x="1307500" y="2936472"/>
            <a:ext cx="2146858" cy="16429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snipeclass.ru/wp-content/uploads/2016/03/%D0%A7%D1%82%D0%BE-%D1%82%D0%B0%D0%BA%D0%BE%D0%B5-%D0%BB%D0%B8%D1%82%D0%BE%D1%82%D0%B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go3.imgsmail.ru/imgpreview?key=3c25ad7c4dbd7b2a&amp;mb=imgdb_preview_17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5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6841222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Гипе́рбола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(из древнегреческого: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«переход; чрезмерность, избыток; преувеличение»)</a:t>
            </a:r>
            <a:r>
              <a:rPr lang="ru-RU" dirty="0" smtClean="0">
                <a:solidFill>
                  <a:srgbClr val="7030A0"/>
                </a:solidFill>
              </a:rPr>
              <a:t> —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  <a:hlinkClick r:id="rId2" tooltip="Стилистическая фигура"/>
              </a:rPr>
              <a:t>стилистическая фигура</a:t>
            </a:r>
            <a:r>
              <a:rPr lang="ru-RU" dirty="0" smtClean="0">
                <a:solidFill>
                  <a:srgbClr val="7030A0"/>
                </a:solidFill>
              </a:rPr>
              <a:t> явного и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намеренного </a:t>
            </a:r>
            <a:r>
              <a:rPr lang="ru-RU" u="sng" dirty="0" smtClean="0">
                <a:solidFill>
                  <a:srgbClr val="7030A0"/>
                </a:solidFill>
                <a:hlinkClick r:id="rId3" tooltip="Преувеличение (страница отсутствует)"/>
              </a:rPr>
              <a:t>преувеличения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 целью усиления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u="sng" dirty="0" smtClean="0">
                <a:solidFill>
                  <a:srgbClr val="7030A0"/>
                </a:solidFill>
                <a:hlinkClick r:id="rId4" tooltip="Выразительность (страница отсутствует)"/>
              </a:rPr>
              <a:t>выразительности</a:t>
            </a:r>
            <a:r>
              <a:rPr lang="ru-RU" dirty="0" smtClean="0">
                <a:solidFill>
                  <a:srgbClr val="7030A0"/>
                </a:solidFill>
              </a:rPr>
              <a:t> и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подчёркивания сказанной мысли: </a:t>
            </a:r>
            <a:r>
              <a:rPr lang="ru-RU" sz="3200" i="1" dirty="0" smtClean="0">
                <a:solidFill>
                  <a:srgbClr val="FF0000"/>
                </a:solidFill>
              </a:rPr>
              <a:t>«я говорил это тысячу раз» или 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«нам еды на полгода хватит».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5841" name="Picture 1" descr="C:\Users\User\Desktop\znanio.ru - 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69275">
            <a:off x="218992" y="2865378"/>
            <a:ext cx="1510697" cy="1495740"/>
          </a:xfrm>
          <a:prstGeom prst="rect">
            <a:avLst/>
          </a:prstGeom>
          <a:noFill/>
        </p:spPr>
      </p:pic>
      <p:pic>
        <p:nvPicPr>
          <p:cNvPr id="5" name="Picture 1" descr="C:\Users\User\Desktop\znanio.ru - 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69275">
            <a:off x="7219886" y="2936816"/>
            <a:ext cx="1510697" cy="1495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rgbClr val="7030A0"/>
                </a:solidFill>
              </a:rPr>
              <a:t>Примеры </a:t>
            </a:r>
            <a:r>
              <a:rPr lang="ru-RU" sz="3600" i="1" dirty="0" smtClean="0">
                <a:solidFill>
                  <a:srgbClr val="FF0000"/>
                </a:solidFill>
              </a:rPr>
              <a:t>литоты</a:t>
            </a: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«Мой 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Лизочек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так уж мал,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Так уж мал,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Что из крыльев 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комаришки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Сделал две себе манишки».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(А. Плещеев)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«Мы оба 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мечик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листовочка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мы мальчик-с-пальчик и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дюймовочка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перед безликою толпой,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с которою вступаем в бой.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(</a:t>
            </a:r>
            <a:r>
              <a:rPr lang="ru-RU" sz="2800" dirty="0" err="1" smtClean="0">
                <a:solidFill>
                  <a:srgbClr val="002060"/>
                </a:solidFill>
              </a:rPr>
              <a:t>Айдын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Ханмагомедов</a:t>
            </a:r>
            <a:r>
              <a:rPr lang="ru-RU" sz="2800" dirty="0" smtClean="0">
                <a:solidFill>
                  <a:srgbClr val="002060"/>
                </a:solidFill>
              </a:rPr>
              <a:t>)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1141/000b6f68-741647a0/640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7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062457"/>
      </p:ext>
    </p:extLst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obrazovanie-info.ru/wp-content/uploads/2018/10/9e1524d15f0e7c9af050d3a748ab5d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339170"/>
      </p:ext>
    </p:ext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3600" i="1" u="sng" dirty="0" smtClean="0">
                <a:solidFill>
                  <a:srgbClr val="7030A0"/>
                </a:solidFill>
              </a:rPr>
              <a:t>Фразеологизмы </a:t>
            </a:r>
            <a:br>
              <a:rPr lang="ru-RU" sz="3600" i="1" u="sng" dirty="0" smtClean="0">
                <a:solidFill>
                  <a:srgbClr val="7030A0"/>
                </a:solidFill>
              </a:rPr>
            </a:br>
            <a:r>
              <a:rPr lang="ru-RU" sz="3600" i="1" u="sng" dirty="0" smtClean="0">
                <a:solidFill>
                  <a:srgbClr val="7030A0"/>
                </a:solidFill>
              </a:rPr>
              <a:t> и крылатые слова, в основе</a:t>
            </a:r>
            <a:br>
              <a:rPr lang="ru-RU" sz="3600" i="1" u="sng" dirty="0" smtClean="0">
                <a:solidFill>
                  <a:srgbClr val="7030A0"/>
                </a:solidFill>
              </a:rPr>
            </a:br>
            <a:r>
              <a:rPr lang="ru-RU" sz="3600" i="1" u="sng" dirty="0" smtClean="0">
                <a:solidFill>
                  <a:srgbClr val="7030A0"/>
                </a:solidFill>
              </a:rPr>
              <a:t> которых – гипербола</a:t>
            </a:r>
            <a:r>
              <a:rPr lang="ru-RU" sz="3600" i="1" dirty="0" smtClean="0">
                <a:solidFill>
                  <a:srgbClr val="7030A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* «море слёз»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* «быстрый как молния», «молниеносный»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* «многочисленный как песок на берегу 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моря»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* «мы не виделись уже сто лет!»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* «(Пьяному) море по колено [а лужа -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 по уши] »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* «кто старое помянет - тому глаз вон! 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А кто забудет - оба!»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ko-KR" altLang="en-US" dirty="0"/>
          </a:p>
        </p:txBody>
      </p:sp>
      <p:pic>
        <p:nvPicPr>
          <p:cNvPr id="34817" name="Picture 1" descr="C:\Users\User\Desktop\znanio.ru - 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0863" y="5699125"/>
            <a:ext cx="1428750" cy="1047750"/>
          </a:xfrm>
          <a:prstGeom prst="rect">
            <a:avLst/>
          </a:prstGeom>
          <a:noFill/>
        </p:spPr>
      </p:pic>
      <p:pic>
        <p:nvPicPr>
          <p:cNvPr id="5" name="Picture 1" descr="C:\Users\User\Desktop\znanio.ru - 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14686"/>
            <a:ext cx="1428750" cy="1047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3600" i="1" u="sng" dirty="0" smtClean="0">
                <a:solidFill>
                  <a:srgbClr val="7030A0"/>
                </a:solidFill>
              </a:rPr>
              <a:t>Примеры гиперболы в литературе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- «что взмах – то готова копна»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Н. А. Некрасов;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- «шириною с Черное море»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Н. В. Гоголь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о казацких шароварах;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- «дунул, и поднялся ветер» русские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 народные сказки;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- «храпит, как трактор»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И. Ильф, Е. Петров;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- «мело, мело по всей земле»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Б. Пастернак.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3793" name="Picture 1" descr="C:\Users\User\Desktop\znanio.ru-anima-f2-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422">
            <a:off x="7500958" y="4143380"/>
            <a:ext cx="1311221" cy="1357322"/>
          </a:xfrm>
          <a:prstGeom prst="rect">
            <a:avLst/>
          </a:prstGeom>
          <a:noFill/>
        </p:spPr>
      </p:pic>
      <p:pic>
        <p:nvPicPr>
          <p:cNvPr id="4" name="Picture 1" descr="C:\Users\User\Desktop\znanio.ru-anima-f2-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422">
            <a:off x="7831580" y="2422200"/>
            <a:ext cx="1082629" cy="112069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Гипербола –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это </a:t>
            </a: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средство художественного</a:t>
            </a:r>
            <a:b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 изображения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, основанное </a:t>
            </a: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b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чрезмерном преувеличении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; </a:t>
            </a:r>
            <a:b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образное выражение, </a:t>
            </a:r>
            <a:b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заключающееся </a:t>
            </a: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в непомерном</a:t>
            </a:r>
            <a:b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 преувеличении событий, чувств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b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силы, значения, размера </a:t>
            </a:r>
            <a:b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i="1" u="sng" dirty="0" smtClean="0">
                <a:solidFill>
                  <a:schemeClr val="accent3">
                    <a:lumMod val="50000"/>
                  </a:schemeClr>
                </a:solidFill>
              </a:rPr>
              <a:t>изображаемого явления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; внешне</a:t>
            </a:r>
            <a:b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 эффектная форма подачи </a:t>
            </a:r>
            <a:b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изображаемого. 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snipeclass.ru/wp-content/uploads/2015/10/%D0%A7%D1%82%D0%BE-%D1%82%D0%B0%D0%BA%D0%BE%D0%B5-%D0%B3%D0%B8%D0%BF%D0%B5%D1%80%D0%B1%D0%BE%D0%BB%D0%B0-%D0%B2-%D0%BB%D0%B8%D1%82%D0%B5%D1%80%D0%B0%D1%82%D1%83%D1%80%D0%B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5klass.net/datas/literatura/Viktorina-Noch-pered-Rozhdestvom/0037-037-Giperbo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78687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 descr="C:\Users\User\Desktop\znanio.ru - 1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85466">
            <a:off x="5929322" y="3857628"/>
            <a:ext cx="2643206" cy="1876422"/>
          </a:xfrm>
          <a:prstGeom prst="rect">
            <a:avLst/>
          </a:prstGeom>
          <a:noFill/>
        </p:spPr>
      </p:pic>
      <p:pic>
        <p:nvPicPr>
          <p:cNvPr id="7" name="Picture 2" descr="C:\Users\User\Desktop\znanio.ru - 1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33650">
            <a:off x="543338" y="3670552"/>
            <a:ext cx="2643206" cy="187642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rgbClr val="7030A0"/>
                </a:solidFill>
              </a:rPr>
              <a:t>Литературное преувеличение 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в прозе 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Г</a:t>
            </a:r>
            <a:r>
              <a:rPr lang="ru-RU" sz="3200" i="1" u="sng" dirty="0" smtClean="0">
                <a:solidFill>
                  <a:srgbClr val="C00000"/>
                </a:solidFill>
              </a:rPr>
              <a:t>ипербола</a:t>
            </a:r>
            <a:r>
              <a:rPr lang="ru-RU" sz="3200" i="1" dirty="0" smtClean="0">
                <a:solidFill>
                  <a:srgbClr val="C00000"/>
                </a:solidFill>
              </a:rPr>
              <a:t> нашла применение в 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классических произведениях 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литературы: 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1.</a:t>
            </a:r>
            <a:r>
              <a:rPr lang="ru-RU" sz="2800" dirty="0" smtClean="0">
                <a:solidFill>
                  <a:srgbClr val="002060"/>
                </a:solidFill>
              </a:rPr>
              <a:t>Между тем перед глазами ехавших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расстилалась уже </a:t>
            </a:r>
            <a:r>
              <a:rPr lang="ru-RU" sz="2800" u="sng" dirty="0" smtClean="0">
                <a:solidFill>
                  <a:srgbClr val="002060"/>
                </a:solidFill>
              </a:rPr>
              <a:t>широкая, бесконечная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равнина, перехваченная цепью холмов.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(А.П. Чехов «Степь»)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2. Редкая птица долетит </a:t>
            </a:r>
            <a:r>
              <a:rPr lang="ru-RU" sz="3200" i="1" u="sng" dirty="0" smtClean="0">
                <a:solidFill>
                  <a:schemeClr val="accent2">
                    <a:lumMod val="75000"/>
                  </a:schemeClr>
                </a:solidFill>
              </a:rPr>
              <a:t>до середины </a:t>
            </a:r>
            <a:br>
              <a:rPr lang="ru-RU" sz="3200" i="1" u="sng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i="1" u="sng" dirty="0" smtClean="0">
                <a:solidFill>
                  <a:schemeClr val="accent2">
                    <a:lumMod val="75000"/>
                  </a:schemeClr>
                </a:solidFill>
              </a:rPr>
              <a:t>Днепра.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(Н.В. Гоголь «Вечера на хуторе 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близ Диканьки») </a:t>
            </a: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8673" name="Picture 1" descr="C:\Users\User\Desktop\znanio.ru - 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9538" y="1714488"/>
            <a:ext cx="1028700" cy="1789125"/>
          </a:xfrm>
          <a:prstGeom prst="rect">
            <a:avLst/>
          </a:prstGeom>
          <a:noFill/>
        </p:spPr>
      </p:pic>
      <p:pic>
        <p:nvPicPr>
          <p:cNvPr id="4" name="Picture 1" descr="C:\Users\User\Desktop\znanio.ru - 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1028700" cy="17891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resentacid.ru/thumbs/7a/7a40e6797b20ebc2542f2f9b4e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786874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32</Words>
  <Application>Microsoft Office PowerPoint</Application>
  <PresentationFormat>Экран (4:3)</PresentationFormat>
  <Paragraphs>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Office Theme</vt:lpstr>
      <vt:lpstr>Custom Design</vt:lpstr>
      <vt:lpstr>Презентация PowerPoint</vt:lpstr>
      <vt:lpstr>Гипе́рбола (из древнегреческого:  «переход; чрезмерность, избыток; преувеличение») —  стилистическая фигура явного и  намеренного преувеличения,   с целью усиления  выразительности и   подчёркивания сказанной мысли: «я говорил это тысячу раз» или  «нам еды на полгода хватит».</vt:lpstr>
      <vt:lpstr>Фразеологизмы   и крылатые слова, в основе  которых – гипербола: * «море слёз» * «быстрый как молния», «молниеносный» * «многочисленный как песок на берегу  моря» * «мы не виделись уже сто лет!» * «(Пьяному) море по колено [а лужа -  по уши] » * «кто старое помянет - тому глаз вон!  А кто забудет - оба!» </vt:lpstr>
      <vt:lpstr>Примеры гиперболы в литературе - «что взмах – то готова копна»  Н. А. Некрасов; - «шириною с Черное море»  Н. В. Гоголь  о казацких шароварах; - «дунул, и поднялся ветер» русские  народные сказки; - «храпит, как трактор»  И. Ильф, Е. Петров; - «мело, мело по всей земле»  Б. Пастернак.</vt:lpstr>
      <vt:lpstr>Гипербола –   это средство художественного  изображения, основанное на  чрезмерном преувеличении;  образное выражение,  заключающееся в непомерном  преувеличении событий, чувств,  силы, значения, размера  изображаемого явления; внешне  эффектная форма подачи  изображаемого. </vt:lpstr>
      <vt:lpstr>Презентация PowerPoint</vt:lpstr>
      <vt:lpstr>Презентация PowerPoint</vt:lpstr>
      <vt:lpstr>Литературное преувеличение  в прозе  Гипербола нашла применение в  классических произведениях  литературы:   1.Между тем перед глазами ехавших  расстилалась уже широкая, бесконечная  равнина, перехваченная цепью холмов.  (А.П. Чехов «Степь»)  2. Редкая птица долетит до середины  Днепра.  (Н.В. Гоголь «Вечера на хуторе  близ Диканьки») </vt:lpstr>
      <vt:lpstr>Презентация PowerPoint</vt:lpstr>
      <vt:lpstr> Гротеск –  это всегда смесь  реальности и фантастики,  красоты и уродства  с целью создания особого  комичного образа. </vt:lpstr>
      <vt:lpstr>Презентация PowerPoint</vt:lpstr>
      <vt:lpstr>  Гротеск в литературе —   одна из разновидностей  комического приёма. - как форма комического гротеск  отличается от юмора и иронии тем,  что в нём смешное и забавное  неотделимы от страшного и  зловещего;  образы  гротеска несут в себе трагический  смысл. </vt:lpstr>
      <vt:lpstr>Гротеск используется в сказках,  легендах и мифах.  Один из самых ярких в сказке - это образ  Кощея Бессмертного.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литоты  «Мой Лизочек так уж мал, Так уж мал, Что из крыльев комаришки Сделал две себе манишки».  (А. Плещеев)   «Мы оба мечик и листовочка, мы мальчик-с-пальчик и дюймовочка перед безликою толпой, с которою вступаем в бой.  (Айдын Ханмагомедов)  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Дом</cp:lastModifiedBy>
  <cp:revision>85</cp:revision>
  <dcterms:created xsi:type="dcterms:W3CDTF">2014-04-01T16:35:38Z</dcterms:created>
  <dcterms:modified xsi:type="dcterms:W3CDTF">2019-02-19T16:55:52Z</dcterms:modified>
</cp:coreProperties>
</file>