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57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 varScale="1">
        <p:scale>
          <a:sx n="65" d="100"/>
          <a:sy n="65" d="100"/>
        </p:scale>
        <p:origin x="154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images.clipartpanda.com/environment-clipart-earth-plant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00" y="4333069"/>
            <a:ext cx="2155931" cy="215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clipartist.net/social/clipartist.net/E/eco_image-999px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760" y="369000"/>
            <a:ext cx="1528908" cy="1528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 userDrawn="1"/>
        </p:nvSpPr>
        <p:spPr>
          <a:xfrm>
            <a:off x="162000" y="189000"/>
            <a:ext cx="8820000" cy="6480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235614" y="264840"/>
            <a:ext cx="8672772" cy="632832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06000" y="333000"/>
            <a:ext cx="8532000" cy="6192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clipartist.net/social/clipartist.net/E/eco_image-999px.pn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000" y="3816048"/>
            <a:ext cx="28803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mages.clipartpanda.com/environment-clipart-earth-plant.png"/>
          <p:cNvPicPr>
            <a:picLocks noChangeAspect="1" noChangeArrowheads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2166" y="3816048"/>
            <a:ext cx="2708953" cy="2708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 userDrawn="1"/>
        </p:nvSpPr>
        <p:spPr>
          <a:xfrm>
            <a:off x="0" y="6662880"/>
            <a:ext cx="68800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kern="1200" dirty="0" smtClean="0">
                <a:solidFill>
                  <a:srgbClr val="00B050"/>
                </a:solidFill>
                <a:effectLst/>
                <a:latin typeface="Adine Kirnberg" pitchFamily="2" charset="0"/>
                <a:ea typeface="+mn-ea"/>
                <a:cs typeface="+mn-cs"/>
              </a:rPr>
              <a:t>© </a:t>
            </a:r>
            <a:r>
              <a:rPr lang="en-US" sz="1000" b="1" kern="1200" dirty="0" err="1" smtClean="0">
                <a:solidFill>
                  <a:srgbClr val="00B050"/>
                </a:solidFill>
                <a:effectLst/>
                <a:latin typeface="Adine Kirnberg" pitchFamily="2" charset="0"/>
                <a:ea typeface="+mn-ea"/>
                <a:cs typeface="+mn-cs"/>
              </a:rPr>
              <a:t>FokinaLidia</a:t>
            </a:r>
            <a:endParaRPr lang="ru-RU" sz="1000" b="1" kern="1200" dirty="0">
              <a:solidFill>
                <a:srgbClr val="00B050"/>
              </a:solidFill>
              <a:effectLst/>
              <a:latin typeface="Adine Kirnberg" pitchFamily="2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4499992" y="3140968"/>
            <a:ext cx="3659218" cy="12313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sz="2400" i="1" dirty="0" smtClean="0">
                <a:solidFill>
                  <a:srgbClr val="00B050"/>
                </a:solidFill>
                <a:cs typeface="Arial" charset="0"/>
              </a:rPr>
              <a:t>Автор : Селях Е.И.</a:t>
            </a:r>
            <a:endParaRPr lang="ru-RU" sz="2400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5" name="Заголовок 5"/>
          <p:cNvSpPr txBox="1">
            <a:spLocks/>
          </p:cNvSpPr>
          <p:nvPr/>
        </p:nvSpPr>
        <p:spPr>
          <a:xfrm>
            <a:off x="965005" y="853262"/>
            <a:ext cx="7200800" cy="1754326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54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Проект «Первоцветы»</a:t>
            </a:r>
            <a:endParaRPr lang="ru-RU" sz="54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251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r"/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наблюдения: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C:\Users\Алена\Desktop\работа\проекты\первоцветы\звездочки 17\P_20170407_105507_vHDR_Aut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4316070" cy="2428716"/>
          </a:xfrm>
          <a:prstGeom prst="rect">
            <a:avLst/>
          </a:prstGeom>
          <a:noFill/>
        </p:spPr>
      </p:pic>
      <p:pic>
        <p:nvPicPr>
          <p:cNvPr id="5123" name="Picture 3" descr="C:\Users\Алена\Desktop\работа\проекты\первоцветы\звездочки 17\P_20170516_112346_vHDR_On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0085" y="4005064"/>
            <a:ext cx="4683915" cy="26357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7305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r"/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играем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C:\Users\Алена\Desktop\работа\проекты\первоцветы\звездочки 17\P_20170428_09593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8104" y="4365104"/>
            <a:ext cx="4955896" cy="2492896"/>
          </a:xfrm>
          <a:prstGeom prst="rect">
            <a:avLst/>
          </a:prstGeom>
          <a:noFill/>
        </p:spPr>
      </p:pic>
      <p:pic>
        <p:nvPicPr>
          <p:cNvPr id="6147" name="Picture 3" descr="C:\Users\Алена\Desktop\работа\проекты\первоцветы\звездочки 17\P_20170428_0954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5467758" cy="30767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73051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r"/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поделки: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C:\Users\Алена\Desktop\работа\проекты\первоцветы\звездочки 17\P_20170414_1405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3804063" cy="5328592"/>
          </a:xfrm>
          <a:prstGeom prst="rect">
            <a:avLst/>
          </a:prstGeom>
          <a:noFill/>
        </p:spPr>
      </p:pic>
      <p:pic>
        <p:nvPicPr>
          <p:cNvPr id="7171" name="Picture 3" descr="C:\Users\Алена\Desktop\работа\проекты\первоцветы\звездочки 17\P_20170414_1405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980728"/>
            <a:ext cx="4539341" cy="54124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7305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r"/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поделки: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C:\Users\Алена\Desktop\работа\проекты\первоцветы\звездочки 17\yeBANF_Dwo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3252989" cy="5700247"/>
          </a:xfrm>
          <a:prstGeom prst="rect">
            <a:avLst/>
          </a:prstGeom>
          <a:noFill/>
        </p:spPr>
      </p:pic>
      <p:pic>
        <p:nvPicPr>
          <p:cNvPr id="8195" name="Picture 3" descr="C:\Users\Алена\Desktop\работа\проекты\первоцветы\звездочки 17\eBrpx-CsecQ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484784"/>
            <a:ext cx="5159224" cy="4509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73051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r"/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поделки: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C:\Users\Алена\Desktop\работа\проекты\первоцветы\звездочки 17\aUQIs724ae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34382"/>
            <a:ext cx="5076386" cy="3623618"/>
          </a:xfrm>
          <a:prstGeom prst="rect">
            <a:avLst/>
          </a:prstGeom>
          <a:noFill/>
        </p:spPr>
      </p:pic>
      <p:pic>
        <p:nvPicPr>
          <p:cNvPr id="9219" name="Picture 3" descr="C:\Users\Алена\Desktop\работа\проекты\первоцветы\звездочки 17\Br8Glx5Ije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3522" y="908720"/>
            <a:ext cx="4870478" cy="31683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7305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r"/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поделки: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C:\Users\Алена\Desktop\3iAg_jNF2c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836712"/>
            <a:ext cx="3226188" cy="5733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7305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>
          <a:xfrm>
            <a:off x="2267744" y="620688"/>
            <a:ext cx="554461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base">
              <a:spcAft>
                <a:spcPct val="0"/>
              </a:spcAft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Этапы проекта:</a:t>
            </a:r>
            <a:endParaRPr lang="ru-RU" sz="28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3" name="Заголовок 5"/>
          <p:cNvSpPr txBox="1">
            <a:spLocks/>
          </p:cNvSpPr>
          <p:nvPr/>
        </p:nvSpPr>
        <p:spPr>
          <a:xfrm>
            <a:off x="1115616" y="1052736"/>
            <a:ext cx="7560840" cy="5262979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fontAlgn="base">
              <a:spcAft>
                <a:spcPct val="0"/>
              </a:spcAft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1 этап: Подготовительный.</a:t>
            </a:r>
          </a:p>
          <a:p>
            <a:pPr algn="just" fontAlgn="base">
              <a:spcAft>
                <a:spcPct val="0"/>
              </a:spcAft>
              <a:defRPr/>
            </a:pPr>
            <a:r>
              <a:rPr lang="ru-RU" sz="2800" b="1" u="sng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Сбор информации: </a:t>
            </a:r>
          </a:p>
          <a:p>
            <a:pPr algn="just" fontAlgn="base">
              <a:spcAft>
                <a:spcPct val="0"/>
              </a:spcAft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дополнение </a:t>
            </a:r>
            <a:r>
              <a:rPr lang="ru-RU" sz="2800" b="1" i="1" dirty="0" err="1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лэпбука</a:t>
            </a: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 новыми пословицами, сказками, играми, загадками.</a:t>
            </a:r>
          </a:p>
          <a:p>
            <a:pPr algn="just" fontAlgn="base">
              <a:spcAft>
                <a:spcPct val="0"/>
              </a:spcAft>
              <a:defRPr/>
            </a:pPr>
            <a:r>
              <a:rPr lang="ru-RU" sz="2800" b="1" u="sng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Беседы:</a:t>
            </a:r>
          </a:p>
          <a:p>
            <a:pPr algn="just" fontAlgn="base">
              <a:spcAft>
                <a:spcPct val="0"/>
              </a:spcAft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Какие первоцветы мы знаем?</a:t>
            </a:r>
          </a:p>
          <a:p>
            <a:pPr algn="just" fontAlgn="base">
              <a:spcAft>
                <a:spcPct val="0"/>
              </a:spcAft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Как посадить цветок?</a:t>
            </a:r>
          </a:p>
          <a:p>
            <a:pPr algn="just" fontAlgn="base">
              <a:spcAft>
                <a:spcPct val="0"/>
              </a:spcAft>
              <a:defRPr/>
            </a:pPr>
            <a:endParaRPr lang="ru-RU" sz="2800" b="1" i="1" dirty="0" smtClean="0">
              <a:ln w="19050">
                <a:solidFill>
                  <a:prstClr val="white"/>
                </a:solidFill>
                <a:prstDash val="solid"/>
              </a:ln>
              <a:solidFill>
                <a:schemeClr val="tx2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  <a:p>
            <a:pPr algn="just" fontAlgn="base">
              <a:spcAft>
                <a:spcPct val="0"/>
              </a:spcAft>
              <a:defRPr/>
            </a:pPr>
            <a:r>
              <a:rPr lang="ru-RU" sz="2800" b="1" u="sng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Привлечение родителей в создании:</a:t>
            </a:r>
          </a:p>
          <a:p>
            <a:pPr algn="just" fontAlgn="base"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 </a:t>
            </a:r>
            <a:r>
              <a:rPr lang="ru-RU" sz="2800" b="1" i="1" dirty="0" err="1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фото-выставки</a:t>
            </a: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 «Мой любимый первоцвет»;</a:t>
            </a:r>
          </a:p>
          <a:p>
            <a:pPr algn="just" fontAlgn="base"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 выставки поделок «Цветик-первоцвет»;</a:t>
            </a:r>
            <a:endParaRPr lang="ru-RU" sz="2800" b="1" i="1" dirty="0">
              <a:ln w="19050">
                <a:solidFill>
                  <a:prstClr val="white"/>
                </a:solidFill>
                <a:prstDash val="solid"/>
              </a:ln>
              <a:solidFill>
                <a:schemeClr val="tx2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523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>
          <a:xfrm>
            <a:off x="971600" y="-963488"/>
            <a:ext cx="7200800" cy="6986528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fontAlgn="base">
              <a:spcAft>
                <a:spcPct val="0"/>
              </a:spcAft>
              <a:defRPr/>
            </a:pPr>
            <a:endParaRPr lang="ru-RU" sz="2800" b="1" i="1" dirty="0" smtClean="0">
              <a:ln w="19050">
                <a:solidFill>
                  <a:prstClr val="white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  <a:p>
            <a:pPr algn="just" fontAlgn="base">
              <a:spcAft>
                <a:spcPct val="0"/>
              </a:spcAft>
              <a:defRPr/>
            </a:pPr>
            <a:endParaRPr lang="ru-RU" sz="2800" b="1" i="1" dirty="0" smtClean="0">
              <a:ln w="19050">
                <a:solidFill>
                  <a:prstClr val="white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  <a:p>
            <a:pPr algn="just" fontAlgn="base">
              <a:spcAft>
                <a:spcPct val="0"/>
              </a:spcAft>
              <a:defRPr/>
            </a:pPr>
            <a:endParaRPr lang="ru-RU" sz="2800" b="1" i="1" dirty="0" smtClean="0">
              <a:ln w="19050">
                <a:solidFill>
                  <a:prstClr val="white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  <a:p>
            <a:pPr algn="just" fontAlgn="base">
              <a:spcAft>
                <a:spcPct val="0"/>
              </a:spcAft>
              <a:defRPr/>
            </a:pPr>
            <a:endParaRPr lang="ru-RU" sz="2800" b="1" i="1" dirty="0" smtClean="0">
              <a:ln w="19050">
                <a:solidFill>
                  <a:prstClr val="white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  <a:p>
            <a:pPr algn="just" fontAlgn="base">
              <a:spcAft>
                <a:spcPct val="0"/>
              </a:spcAft>
              <a:defRPr/>
            </a:pPr>
            <a:endParaRPr lang="ru-RU" sz="2800" b="1" i="1" dirty="0" smtClean="0">
              <a:ln w="19050">
                <a:solidFill>
                  <a:prstClr val="white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  <a:p>
            <a:pPr algn="just" fontAlgn="base">
              <a:spcAft>
                <a:spcPct val="0"/>
              </a:spcAft>
              <a:defRPr/>
            </a:pPr>
            <a:endParaRPr lang="ru-RU" sz="2800" b="1" i="1" dirty="0" smtClean="0">
              <a:ln w="19050">
                <a:solidFill>
                  <a:prstClr val="white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  <a:p>
            <a:pPr algn="just" fontAlgn="base">
              <a:spcAft>
                <a:spcPct val="0"/>
              </a:spcAft>
              <a:defRPr/>
            </a:pPr>
            <a:r>
              <a:rPr lang="ru-RU" sz="2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Продолжительность проекта</a:t>
            </a: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: </a:t>
            </a:r>
            <a:r>
              <a:rPr lang="ru-RU" sz="2800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latin typeface="+mn-lt"/>
                <a:cs typeface="Arial" charset="0"/>
              </a:rPr>
              <a:t>3 месяца</a:t>
            </a:r>
          </a:p>
          <a:p>
            <a:pPr algn="just" fontAlgn="base">
              <a:spcAft>
                <a:spcPct val="0"/>
              </a:spcAft>
              <a:defRPr/>
            </a:pPr>
            <a:r>
              <a:rPr lang="ru-RU" sz="2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Задачи</a:t>
            </a:r>
            <a:r>
              <a:rPr lang="ru-RU" sz="2800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latin typeface="+mn-lt"/>
                <a:cs typeface="Arial" charset="0"/>
              </a:rPr>
              <a:t>: Дать понятие слова «первоцвет» ;</a:t>
            </a:r>
          </a:p>
          <a:p>
            <a:pPr algn="just" fontAlgn="base">
              <a:spcAft>
                <a:spcPct val="0"/>
              </a:spcAft>
              <a:defRPr/>
            </a:pPr>
            <a:r>
              <a:rPr lang="ru-RU" sz="2800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latin typeface="+mn-lt"/>
                <a:cs typeface="Arial" charset="0"/>
              </a:rPr>
              <a:t>Познакомить детей с видами  первоцветов: подснежник, крокус, нарцисс, тюльпан, ландыш.  </a:t>
            </a:r>
          </a:p>
          <a:p>
            <a:pPr algn="just" fontAlgn="base">
              <a:spcAft>
                <a:spcPct val="0"/>
              </a:spcAft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Возраст детей: </a:t>
            </a: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latin typeface="+mn-lt"/>
                <a:cs typeface="Arial" charset="0"/>
              </a:rPr>
              <a:t>3-4 года</a:t>
            </a:r>
          </a:p>
          <a:p>
            <a:pPr algn="just" fontAlgn="base">
              <a:spcAft>
                <a:spcPct val="0"/>
              </a:spcAft>
              <a:defRPr/>
            </a:pPr>
            <a:r>
              <a:rPr lang="ru-RU" sz="28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Цель проекта: </a:t>
            </a:r>
            <a:r>
              <a:rPr lang="ru-RU" sz="2800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latin typeface="+mn-lt"/>
                <a:cs typeface="Arial" charset="0"/>
              </a:rPr>
              <a:t>знакомство с первыми цветами, растущими на территории детского сада, в лесу. Прививать любовь к первоцветам.</a:t>
            </a:r>
            <a:endParaRPr lang="ru-RU" sz="2800" i="1" dirty="0">
              <a:ln w="19050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297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5"/>
          <p:cNvSpPr txBox="1">
            <a:spLocks/>
          </p:cNvSpPr>
          <p:nvPr/>
        </p:nvSpPr>
        <p:spPr>
          <a:xfrm>
            <a:off x="395536" y="905271"/>
            <a:ext cx="8280920" cy="538609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fontAlgn="base">
              <a:spcAft>
                <a:spcPct val="0"/>
              </a:spcAft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2 этап: Подготовительный.</a:t>
            </a:r>
          </a:p>
          <a:p>
            <a:pPr algn="just" fontAlgn="base">
              <a:spcAft>
                <a:spcPct val="0"/>
              </a:spcAft>
              <a:defRPr/>
            </a:pPr>
            <a:endParaRPr lang="ru-RU" sz="2800" b="1" i="1" dirty="0" smtClean="0">
              <a:ln w="19050">
                <a:solidFill>
                  <a:prstClr val="white"/>
                </a:solidFill>
                <a:prstDash val="solid"/>
              </a:ln>
              <a:solidFill>
                <a:schemeClr val="tx2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  <a:p>
            <a:pPr algn="just" fontAlgn="base"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cs typeface="Times New Roman" pitchFamily="18" charset="0"/>
              </a:rPr>
              <a:t>Наблюдение за первоцветами: создание Календаря «Цветение весенних растений».</a:t>
            </a:r>
          </a:p>
          <a:p>
            <a:pPr algn="just" fontAlgn="base">
              <a:spcAft>
                <a:spcPct val="0"/>
              </a:spcAft>
              <a:defRPr/>
            </a:pPr>
            <a:endParaRPr lang="ru-RU" sz="2400" b="1" dirty="0" smtClean="0">
              <a:ln w="19050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cs typeface="Times New Roman" pitchFamily="18" charset="0"/>
            </a:endParaRPr>
          </a:p>
          <a:p>
            <a:pPr algn="just" fontAlgn="base"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cs typeface="Times New Roman" pitchFamily="18" charset="0"/>
              </a:rPr>
              <a:t>Знакомство с новыми первоцветами: пролеска, гусиный лук, ветреница.</a:t>
            </a:r>
          </a:p>
          <a:p>
            <a:pPr algn="just" fontAlgn="base">
              <a:spcAft>
                <a:spcPct val="0"/>
              </a:spcAft>
              <a:defRPr/>
            </a:pPr>
            <a:endParaRPr lang="ru-RU" sz="2400" b="1" dirty="0" smtClean="0">
              <a:ln w="19050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cs typeface="Times New Roman" pitchFamily="18" charset="0"/>
            </a:endParaRPr>
          </a:p>
          <a:p>
            <a:pPr algn="just" fontAlgn="base"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cs typeface="Times New Roman" pitchFamily="18" charset="0"/>
              </a:rPr>
              <a:t>Рисование  новых первоцветов, аппликация «Тюльпан». </a:t>
            </a:r>
          </a:p>
          <a:p>
            <a:pPr algn="just" fontAlgn="base"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cs typeface="Times New Roman" pitchFamily="18" charset="0"/>
              </a:rPr>
              <a:t>Знакомство с </a:t>
            </a:r>
            <a:r>
              <a:rPr lang="ru-RU" sz="2400" b="1" dirty="0" err="1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cs typeface="Times New Roman" pitchFamily="18" charset="0"/>
              </a:rPr>
              <a:t>пластилинографией</a:t>
            </a:r>
            <a:r>
              <a:rPr lang="ru-RU" sz="2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cs typeface="Times New Roman" pitchFamily="18" charset="0"/>
              </a:rPr>
              <a:t>. Предложить изобразить «Гусиный лук».</a:t>
            </a:r>
          </a:p>
          <a:p>
            <a:pPr algn="just" fontAlgn="base">
              <a:spcAft>
                <a:spcPct val="0"/>
              </a:spcAft>
              <a:defRPr/>
            </a:pPr>
            <a:endParaRPr lang="ru-RU" sz="2400" b="1" dirty="0" smtClean="0">
              <a:ln w="19050">
                <a:solidFill>
                  <a:prstClr val="white"/>
                </a:solidFill>
                <a:prstDash val="solid"/>
              </a:ln>
              <a:solidFill>
                <a:srgbClr val="FF0000"/>
              </a:solidFill>
              <a:cs typeface="Times New Roman" pitchFamily="18" charset="0"/>
            </a:endParaRPr>
          </a:p>
          <a:p>
            <a:pPr algn="just" fontAlgn="base"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cs typeface="Times New Roman" pitchFamily="18" charset="0"/>
              </a:rPr>
              <a:t>Оформление выставки поделок в раздевалке группы.</a:t>
            </a:r>
          </a:p>
          <a:p>
            <a:pPr algn="just" fontAlgn="base">
              <a:spcAft>
                <a:spcPct val="0"/>
              </a:spcAft>
              <a:defRPr/>
            </a:pPr>
            <a:r>
              <a:rPr lang="ru-RU" sz="24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cs typeface="Times New Roman" pitchFamily="18" charset="0"/>
              </a:rPr>
              <a:t>Составление фото-коллажа «Мой любимый первоцвет».</a:t>
            </a:r>
          </a:p>
        </p:txBody>
      </p:sp>
      <p:sp>
        <p:nvSpPr>
          <p:cNvPr id="3" name="Заголовок 5"/>
          <p:cNvSpPr txBox="1">
            <a:spLocks/>
          </p:cNvSpPr>
          <p:nvPr/>
        </p:nvSpPr>
        <p:spPr>
          <a:xfrm>
            <a:off x="3131840" y="332656"/>
            <a:ext cx="5544617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base">
              <a:spcAft>
                <a:spcPct val="0"/>
              </a:spcAft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Этапы проекта:</a:t>
            </a:r>
            <a:endParaRPr lang="ru-RU" sz="28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75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r"/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проекта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5"/>
          <p:cNvSpPr txBox="1">
            <a:spLocks/>
          </p:cNvSpPr>
          <p:nvPr/>
        </p:nvSpPr>
        <p:spPr>
          <a:xfrm>
            <a:off x="827584" y="733246"/>
            <a:ext cx="7704856" cy="6124754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 fontAlgn="base">
              <a:spcAft>
                <a:spcPct val="0"/>
              </a:spcAft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3 этап: Завершающий.</a:t>
            </a:r>
          </a:p>
          <a:p>
            <a:pPr algn="just" fontAlgn="base">
              <a:spcAft>
                <a:spcPct val="0"/>
              </a:spcAft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/>
                </a:solidFill>
                <a:latin typeface="+mn-lt"/>
                <a:cs typeface="Arial" charset="0"/>
              </a:rPr>
              <a:t>Итоговое занятие о первоцветах. Рассмотреть альбом  «Первоцветы» и предложить ребятам нарисовать или сделать аппликацию  понравившегося цветка.</a:t>
            </a:r>
          </a:p>
          <a:p>
            <a:pPr algn="just" fontAlgn="base">
              <a:spcAft>
                <a:spcPct val="0"/>
              </a:spcAft>
              <a:defRPr/>
            </a:pPr>
            <a:endParaRPr lang="ru-RU" sz="2800" b="1" i="1" dirty="0" smtClean="0">
              <a:ln w="19050">
                <a:solidFill>
                  <a:prstClr val="white"/>
                </a:solidFill>
                <a:prstDash val="solid"/>
              </a:ln>
              <a:solidFill>
                <a:schemeClr val="tx2"/>
              </a:solidFill>
              <a:latin typeface="+mn-lt"/>
              <a:cs typeface="Arial" charset="0"/>
            </a:endParaRPr>
          </a:p>
          <a:p>
            <a:pPr algn="just" fontAlgn="base">
              <a:spcAft>
                <a:spcPct val="0"/>
              </a:spcAft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/>
                </a:solidFill>
                <a:latin typeface="+mn-lt"/>
                <a:cs typeface="Arial" charset="0"/>
              </a:rPr>
              <a:t> Викторина (проверка усвоения новых и закрепление старых  знаний о первоцветах);</a:t>
            </a:r>
          </a:p>
          <a:p>
            <a:pPr algn="just" fontAlgn="base">
              <a:spcAft>
                <a:spcPct val="0"/>
              </a:spcAft>
              <a:defRPr/>
            </a:pPr>
            <a:endParaRPr lang="ru-RU" sz="2800" b="1" i="1" dirty="0" smtClean="0">
              <a:ln w="19050">
                <a:solidFill>
                  <a:prstClr val="white"/>
                </a:solidFill>
                <a:prstDash val="solid"/>
              </a:ln>
              <a:solidFill>
                <a:schemeClr val="tx2"/>
              </a:solidFill>
              <a:latin typeface="+mn-lt"/>
              <a:cs typeface="Arial" charset="0"/>
            </a:endParaRPr>
          </a:p>
          <a:p>
            <a:pPr algn="just" fontAlgn="base">
              <a:spcAft>
                <a:spcPct val="0"/>
              </a:spcAft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/>
                </a:solidFill>
                <a:latin typeface="+mn-lt"/>
                <a:cs typeface="Arial" charset="0"/>
              </a:rPr>
              <a:t>Выставка поделок  «Цветик –первоцвет»</a:t>
            </a:r>
          </a:p>
          <a:p>
            <a:pPr algn="just" fontAlgn="base">
              <a:spcAft>
                <a:spcPct val="0"/>
              </a:spcAft>
              <a:defRPr/>
            </a:pPr>
            <a:endParaRPr lang="ru-RU" sz="2800" b="1" i="1" dirty="0" smtClean="0">
              <a:ln w="19050">
                <a:solidFill>
                  <a:prstClr val="white"/>
                </a:solidFill>
                <a:prstDash val="solid"/>
              </a:ln>
              <a:solidFill>
                <a:schemeClr val="tx2"/>
              </a:solidFill>
              <a:latin typeface="+mn-lt"/>
              <a:cs typeface="Arial" charset="0"/>
            </a:endParaRPr>
          </a:p>
          <a:p>
            <a:pPr algn="just" fontAlgn="base">
              <a:spcAft>
                <a:spcPct val="0"/>
              </a:spcAft>
              <a:defRPr/>
            </a:pPr>
            <a:r>
              <a:rPr lang="ru-RU" sz="2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tx2"/>
                </a:solidFill>
                <a:latin typeface="+mn-lt"/>
                <a:cs typeface="Arial" charset="0"/>
              </a:rPr>
              <a:t>Выставка фото-коллажа «Мой любимый первоцвет»</a:t>
            </a:r>
          </a:p>
          <a:p>
            <a:pPr algn="just" fontAlgn="base">
              <a:spcAft>
                <a:spcPct val="0"/>
              </a:spcAft>
              <a:defRPr/>
            </a:pPr>
            <a:endParaRPr lang="ru-RU" sz="2800" b="1" i="1" dirty="0" smtClean="0">
              <a:ln w="19050">
                <a:solidFill>
                  <a:prstClr val="white"/>
                </a:solidFill>
                <a:prstDash val="solid"/>
              </a:ln>
              <a:solidFill>
                <a:schemeClr val="tx2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305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r"/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наблюдения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Алена\Desktop\работа\проекты\первоцветы\звездочки 17\P_20170315_1043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5580112" cy="3140012"/>
          </a:xfrm>
          <a:prstGeom prst="rect">
            <a:avLst/>
          </a:prstGeom>
          <a:noFill/>
        </p:spPr>
      </p:pic>
      <p:pic>
        <p:nvPicPr>
          <p:cNvPr id="1027" name="Picture 3" descr="C:\Users\Алена\Desktop\работа\проекты\первоцветы\звездочки 17\P_20170315_10435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717988"/>
            <a:ext cx="5580112" cy="31400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7305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r"/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наблюдения: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Алена\Desktop\работа\проекты\первоцветы\звездочки 17\P_20170329_104736_vHDR_Aut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5083861" cy="2860764"/>
          </a:xfrm>
          <a:prstGeom prst="rect">
            <a:avLst/>
          </a:prstGeom>
          <a:noFill/>
        </p:spPr>
      </p:pic>
      <p:pic>
        <p:nvPicPr>
          <p:cNvPr id="2051" name="Picture 3" descr="C:\Users\Алена\Desktop\работа\проекты\первоцветы\звездочки 17\P_20170329_104928_vHDR_Aut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8119" y="3861048"/>
            <a:ext cx="5325881" cy="29969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7305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r"/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наблюдения: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Алена\Desktop\работа\проекты\первоцветы\звездочки 17\P_20170404_113648_vHDR_Aut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5688632" cy="3201077"/>
          </a:xfrm>
          <a:prstGeom prst="rect">
            <a:avLst/>
          </a:prstGeom>
          <a:noFill/>
        </p:spPr>
      </p:pic>
      <p:pic>
        <p:nvPicPr>
          <p:cNvPr id="3075" name="Picture 3" descr="C:\Users\Алена\Desktop\работа\проекты\первоцветы\звездочки 17\P_20170404_113753_vHDR_Aut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2189" y="3717032"/>
            <a:ext cx="5581811" cy="31409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7305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algn="r"/>
            <a:r>
              <a:rPr lang="ru-RU" sz="3200" b="1" dirty="0" smtClean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Наши наблюдения:</a:t>
            </a:r>
            <a:endParaRPr lang="ru-RU" sz="3200" b="1" dirty="0">
              <a:ln>
                <a:solidFill>
                  <a:schemeClr val="bg1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C:\Users\Алена\Desktop\работа\проекты\первоцветы\звездочки 17\P_20170404_113947_vHDR_Aut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5211827" cy="2932772"/>
          </a:xfrm>
          <a:prstGeom prst="rect">
            <a:avLst/>
          </a:prstGeom>
          <a:noFill/>
        </p:spPr>
      </p:pic>
      <p:pic>
        <p:nvPicPr>
          <p:cNvPr id="4099" name="Picture 3" descr="C:\Users\Алена\Desktop\работа\проекты\первоцветы\звездочки 17\P_20170407_105343_vHDR_Aut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8119" y="3861048"/>
            <a:ext cx="5325881" cy="29969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73051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40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50"/>
      </a:hlink>
      <a:folHlink>
        <a:srgbClr val="00B05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262</Words>
  <Application>Microsoft Office PowerPoint</Application>
  <PresentationFormat>Экран (4:3)</PresentationFormat>
  <Paragraphs>55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Adine Kirnberg</vt:lpstr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Этапы проекта</vt:lpstr>
      <vt:lpstr>Наши наблюдения</vt:lpstr>
      <vt:lpstr>Наши наблюдения:</vt:lpstr>
      <vt:lpstr>Наши наблюдения:</vt:lpstr>
      <vt:lpstr>Наши наблюдения:</vt:lpstr>
      <vt:lpstr>Наши наблюдения:</vt:lpstr>
      <vt:lpstr>Мы играем</vt:lpstr>
      <vt:lpstr>Наши поделки:</vt:lpstr>
      <vt:lpstr>Наши поделки:</vt:lpstr>
      <vt:lpstr>Наши поделки:</vt:lpstr>
      <vt:lpstr>Наши поделки: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Экологический-2</dc:title>
  <dc:creator>Фокина Лидия Петровна</dc:creator>
  <cp:keywords>Шаблон презентации</cp:keywords>
  <cp:lastModifiedBy>djtimo@mail.ru</cp:lastModifiedBy>
  <cp:revision>24</cp:revision>
  <dcterms:created xsi:type="dcterms:W3CDTF">2017-02-23T13:11:39Z</dcterms:created>
  <dcterms:modified xsi:type="dcterms:W3CDTF">2020-01-08T13:35:33Z</dcterms:modified>
</cp:coreProperties>
</file>