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1" d="100"/>
          <a:sy n="81" d="100"/>
        </p:scale>
        <p:origin x="-570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00"/>
          <a:stretch/>
        </p:blipFill>
        <p:spPr>
          <a:xfrm>
            <a:off x="0" y="1371597"/>
            <a:ext cx="9144000" cy="548640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020"/>
          <a:stretch/>
        </p:blipFill>
        <p:spPr>
          <a:xfrm>
            <a:off x="0" y="0"/>
            <a:ext cx="9144000" cy="1371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base.com/" TargetMode="External"/><Relationship Id="rId2" Type="http://schemas.openxmlformats.org/officeDocument/2006/relationships/hyperlink" Target="https://uchitelya.com/russkiy-yazyk/50027-diktanty-po-russkomu-yazyku-8-klass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29" name="Заголовок 1"/>
          <p:cNvSpPr txBox="1">
            <a:spLocks/>
          </p:cNvSpPr>
          <p:nvPr/>
        </p:nvSpPr>
        <p:spPr>
          <a:xfrm>
            <a:off x="1330569" y="343005"/>
            <a:ext cx="6482861" cy="255259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Знаки препинания при обобщающих словах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/>
            </a:r>
            <a:b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</a:b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0569" y="2695545"/>
            <a:ext cx="51933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Графический диктант</a:t>
            </a:r>
            <a:r>
              <a:rPr lang="ru-RU" sz="2000" b="1" smtClean="0"/>
              <a:t/>
            </a:r>
            <a:br>
              <a:rPr lang="ru-RU" sz="2000" b="1" smtClean="0"/>
            </a:br>
            <a:r>
              <a:rPr lang="ru-RU" sz="2000" b="1" smtClean="0"/>
              <a:t>6класс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1984754" y="3780961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>
              <a:hlinkClick r:id="rId2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30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Проверь себя!</a:t>
              </a:r>
              <a:endParaRPr lang="en-US" sz="2400" dirty="0"/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073320" y="1047195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Теория</a:t>
              </a:r>
              <a:endParaRPr lang="en-US" sz="2400" dirty="0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1997121" y="2039454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>
              <a:hlinkClick r:id="rId4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08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Инструкция</a:t>
              </a:r>
              <a:endParaRPr lang="en-US" sz="2400" dirty="0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1997121" y="2954576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>
              <a:hlinkClick r:id="rId5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97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Материал для учителя</a:t>
              </a:r>
              <a:endParaRPr lang="en-US" sz="2400" dirty="0"/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1997122" y="4634222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>
              <a:hlinkClick r:id="rId6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8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Система оценивания</a:t>
              </a:r>
              <a:endParaRPr lang="en-US" sz="2400" dirty="0"/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Инструкция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36305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1.Слушаете предложение</a:t>
            </a:r>
          </a:p>
          <a:p>
            <a:pPr marL="0" indent="0">
              <a:buNone/>
            </a:pPr>
            <a:r>
              <a:rPr lang="ru-RU" dirty="0" smtClean="0"/>
              <a:t>2. Записываете только схему предложения, обозначая схематически обобщающие слова и однородные члены предложения.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49569" y="3223846"/>
            <a:ext cx="5521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Например: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Картинки по запросу схемы предложений с обобщением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94" r="4853" b="81557"/>
          <a:stretch/>
        </p:blipFill>
        <p:spPr bwMode="auto">
          <a:xfrm>
            <a:off x="1031631" y="3666530"/>
            <a:ext cx="2895600" cy="627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4">
            <a:hlinkClick r:id="rId3" action="ppaction://hlinksldjump"/>
          </p:cNvPr>
          <p:cNvSpPr>
            <a:spLocks noChangeArrowheads="1"/>
          </p:cNvSpPr>
          <p:nvPr/>
        </p:nvSpPr>
        <p:spPr bwMode="gray">
          <a:xfrm rot="3419336">
            <a:off x="6941451" y="4691679"/>
            <a:ext cx="479425" cy="520700"/>
          </a:xfrm>
          <a:prstGeom prst="rect">
            <a:avLst/>
          </a:prstGeom>
          <a:gradFill rotWithShape="1">
            <a:gsLst>
              <a:gs pos="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6699"/>
            </a:extrusionClr>
            <a:contourClr>
              <a:srgbClr val="0066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939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73722" y="234462"/>
            <a:ext cx="7326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Знаки препинания при обобщающих </a:t>
            </a:r>
            <a:r>
              <a:rPr lang="ru-RU" sz="2800" dirty="0" smtClean="0"/>
              <a:t>словах:</a:t>
            </a:r>
          </a:p>
        </p:txBody>
      </p:sp>
      <p:sp>
        <p:nvSpPr>
          <p:cNvPr id="10" name="Rectangle 1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6906281" y="5337806"/>
            <a:ext cx="479425" cy="520700"/>
          </a:xfrm>
          <a:prstGeom prst="rect">
            <a:avLst/>
          </a:prstGeom>
          <a:gradFill rotWithShape="1">
            <a:gsLst>
              <a:gs pos="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6699"/>
            </a:extrusionClr>
            <a:contourClr>
              <a:srgbClr val="0066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43" b="16973"/>
          <a:stretch/>
        </p:blipFill>
        <p:spPr bwMode="auto">
          <a:xfrm>
            <a:off x="386860" y="757682"/>
            <a:ext cx="8100646" cy="433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894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Материал для учителя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От дома, от деревьев, и от голубятни, и от галереи — от всего побежали далеко длинные </a:t>
            </a:r>
            <a:r>
              <a:rPr lang="ru-RU" dirty="0" smtClean="0"/>
              <a:t>тени. </a:t>
            </a:r>
            <a:br>
              <a:rPr lang="ru-RU" dirty="0" smtClean="0"/>
            </a:br>
            <a:r>
              <a:rPr lang="ru-RU" dirty="0" smtClean="0"/>
              <a:t>Всегда</a:t>
            </a:r>
            <a:r>
              <a:rPr lang="ru-RU" dirty="0"/>
              <a:t>: зимой и летом, осенью и весной — хорош русский лес. Яркие пятна света лежат всюду: на ветвях, на стволах деревьев, на слежавшихся плотных сугробах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Все кипит, все бушует: вода, кустарник, сосны, березы, рябины.</a:t>
            </a:r>
          </a:p>
        </p:txBody>
      </p:sp>
      <p:sp>
        <p:nvSpPr>
          <p:cNvPr id="4" name="Rectangle 1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6941451" y="4691679"/>
            <a:ext cx="479425" cy="520700"/>
          </a:xfrm>
          <a:prstGeom prst="rect">
            <a:avLst/>
          </a:prstGeom>
          <a:gradFill rotWithShape="1">
            <a:gsLst>
              <a:gs pos="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6699"/>
            </a:extrusionClr>
            <a:contourClr>
              <a:srgbClr val="0066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82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62195" y="2598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Проверь себя!</a:t>
            </a:r>
            <a:endParaRPr lang="ru-RU" sz="4000" b="1" dirty="0"/>
          </a:p>
        </p:txBody>
      </p:sp>
      <p:grpSp>
        <p:nvGrpSpPr>
          <p:cNvPr id="59" name="Группа 58"/>
          <p:cNvGrpSpPr/>
          <p:nvPr/>
        </p:nvGrpSpPr>
        <p:grpSpPr>
          <a:xfrm>
            <a:off x="562705" y="1186704"/>
            <a:ext cx="5520926" cy="2032543"/>
            <a:chOff x="644769" y="1965010"/>
            <a:chExt cx="5691676" cy="2032543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914400" y="1988457"/>
              <a:ext cx="844062" cy="923330"/>
              <a:chOff x="914400" y="1988457"/>
              <a:chExt cx="844062" cy="923330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914400" y="2203938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dirty="0"/>
                  <a:t>,</a:t>
                </a:r>
              </a:p>
            </p:txBody>
          </p:sp>
        </p:grpSp>
        <p:grpSp>
          <p:nvGrpSpPr>
            <p:cNvPr id="8" name="Группа 7"/>
            <p:cNvGrpSpPr/>
            <p:nvPr/>
          </p:nvGrpSpPr>
          <p:grpSpPr>
            <a:xfrm>
              <a:off x="1758462" y="1988457"/>
              <a:ext cx="844062" cy="923330"/>
              <a:chOff x="914400" y="1988457"/>
              <a:chExt cx="844062" cy="923330"/>
            </a:xfrm>
          </p:grpSpPr>
          <p:sp>
            <p:nvSpPr>
              <p:cNvPr id="9" name="Овал 8"/>
              <p:cNvSpPr/>
              <p:nvPr/>
            </p:nvSpPr>
            <p:spPr>
              <a:xfrm>
                <a:off x="914400" y="2203938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dirty="0"/>
                  <a:t>,</a:t>
                </a:r>
              </a:p>
            </p:txBody>
          </p:sp>
        </p:grpSp>
        <p:grpSp>
          <p:nvGrpSpPr>
            <p:cNvPr id="11" name="Группа 10"/>
            <p:cNvGrpSpPr/>
            <p:nvPr/>
          </p:nvGrpSpPr>
          <p:grpSpPr>
            <a:xfrm>
              <a:off x="2602524" y="1965010"/>
              <a:ext cx="844062" cy="923330"/>
              <a:chOff x="914400" y="1988457"/>
              <a:chExt cx="844062" cy="923330"/>
            </a:xfrm>
          </p:grpSpPr>
          <p:sp>
            <p:nvSpPr>
              <p:cNvPr id="12" name="Овал 11"/>
              <p:cNvSpPr/>
              <p:nvPr/>
            </p:nvSpPr>
            <p:spPr>
              <a:xfrm>
                <a:off x="914400" y="2203938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dirty="0"/>
                  <a:t>,</a:t>
                </a:r>
              </a:p>
            </p:txBody>
          </p:sp>
        </p:grpSp>
        <p:grpSp>
          <p:nvGrpSpPr>
            <p:cNvPr id="14" name="Группа 13"/>
            <p:cNvGrpSpPr/>
            <p:nvPr/>
          </p:nvGrpSpPr>
          <p:grpSpPr>
            <a:xfrm>
              <a:off x="3446586" y="1988457"/>
              <a:ext cx="844062" cy="923330"/>
              <a:chOff x="914400" y="1988457"/>
              <a:chExt cx="844062" cy="923330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914400" y="2203938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dirty="0"/>
                  <a:t>,</a:t>
                </a:r>
              </a:p>
            </p:txBody>
          </p:sp>
        </p:grpSp>
        <p:grpSp>
          <p:nvGrpSpPr>
            <p:cNvPr id="24" name="Группа 23"/>
            <p:cNvGrpSpPr/>
            <p:nvPr/>
          </p:nvGrpSpPr>
          <p:grpSpPr>
            <a:xfrm>
              <a:off x="644769" y="2180491"/>
              <a:ext cx="281354" cy="707849"/>
              <a:chOff x="644769" y="2180491"/>
              <a:chExt cx="281354" cy="707849"/>
            </a:xfrm>
          </p:grpSpPr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644769" y="2180491"/>
                <a:ext cx="11723" cy="707849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9" name="Прямая соединительная линия 18"/>
              <p:cNvCxnSpPr/>
              <p:nvPr/>
            </p:nvCxnSpPr>
            <p:spPr>
              <a:xfrm>
                <a:off x="644769" y="2203938"/>
                <a:ext cx="269631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3" name="Прямая соединительная линия 22"/>
              <p:cNvCxnSpPr/>
              <p:nvPr/>
            </p:nvCxnSpPr>
            <p:spPr>
              <a:xfrm>
                <a:off x="656492" y="2888340"/>
                <a:ext cx="269631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Группа 24"/>
            <p:cNvGrpSpPr/>
            <p:nvPr/>
          </p:nvGrpSpPr>
          <p:grpSpPr>
            <a:xfrm flipH="1">
              <a:off x="5357447" y="2072750"/>
              <a:ext cx="281354" cy="707849"/>
              <a:chOff x="644769" y="2180491"/>
              <a:chExt cx="281354" cy="707849"/>
            </a:xfrm>
          </p:grpSpPr>
          <p:cxnSp>
            <p:nvCxnSpPr>
              <p:cNvPr id="26" name="Прямая соединительная линия 25"/>
              <p:cNvCxnSpPr/>
              <p:nvPr/>
            </p:nvCxnSpPr>
            <p:spPr>
              <a:xfrm>
                <a:off x="644769" y="2180491"/>
                <a:ext cx="11723" cy="707849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>
              <a:xfrm>
                <a:off x="644769" y="2203938"/>
                <a:ext cx="269631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>
              <a:xfrm>
                <a:off x="656492" y="2888340"/>
                <a:ext cx="269631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30" name="Прямая соединительная линия 29"/>
            <p:cNvCxnSpPr/>
            <p:nvPr/>
          </p:nvCxnSpPr>
          <p:spPr>
            <a:xfrm>
              <a:off x="4407877" y="2478594"/>
              <a:ext cx="31066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32" name="Группа 31"/>
            <p:cNvGrpSpPr/>
            <p:nvPr/>
          </p:nvGrpSpPr>
          <p:grpSpPr>
            <a:xfrm>
              <a:off x="4882662" y="2016929"/>
              <a:ext cx="844062" cy="923330"/>
              <a:chOff x="914400" y="1988457"/>
              <a:chExt cx="844062" cy="923330"/>
            </a:xfrm>
          </p:grpSpPr>
          <p:sp>
            <p:nvSpPr>
              <p:cNvPr id="33" name="Овал 32"/>
              <p:cNvSpPr/>
              <p:nvPr/>
            </p:nvSpPr>
            <p:spPr>
              <a:xfrm>
                <a:off x="914400" y="2203938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5400" dirty="0"/>
              </a:p>
            </p:txBody>
          </p:sp>
        </p:grpSp>
        <p:sp>
          <p:nvSpPr>
            <p:cNvPr id="36" name="Овал 35"/>
            <p:cNvSpPr/>
            <p:nvPr/>
          </p:nvSpPr>
          <p:spPr>
            <a:xfrm>
              <a:off x="5084885" y="2387039"/>
              <a:ext cx="123092" cy="183104"/>
            </a:xfrm>
            <a:prstGeom prst="ellipse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019922" y="3166556"/>
              <a:ext cx="31652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/>
                <a:t>.</a:t>
              </a: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541195" y="2265620"/>
            <a:ext cx="4822872" cy="2086217"/>
            <a:chOff x="515815" y="3429286"/>
            <a:chExt cx="5199190" cy="2292221"/>
          </a:xfrm>
        </p:grpSpPr>
        <p:grpSp>
          <p:nvGrpSpPr>
            <p:cNvPr id="38" name="Группа 37"/>
            <p:cNvGrpSpPr/>
            <p:nvPr/>
          </p:nvGrpSpPr>
          <p:grpSpPr>
            <a:xfrm>
              <a:off x="791307" y="3482314"/>
              <a:ext cx="844062" cy="923330"/>
              <a:chOff x="914400" y="1988457"/>
              <a:chExt cx="844062" cy="923330"/>
            </a:xfrm>
          </p:grpSpPr>
          <p:sp>
            <p:nvSpPr>
              <p:cNvPr id="39" name="Овал 38"/>
              <p:cNvSpPr/>
              <p:nvPr/>
            </p:nvSpPr>
            <p:spPr>
              <a:xfrm>
                <a:off x="914400" y="2203938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5400" dirty="0"/>
              </a:p>
            </p:txBody>
          </p:sp>
        </p:grpSp>
        <p:grpSp>
          <p:nvGrpSpPr>
            <p:cNvPr id="41" name="Группа 40"/>
            <p:cNvGrpSpPr/>
            <p:nvPr/>
          </p:nvGrpSpPr>
          <p:grpSpPr>
            <a:xfrm>
              <a:off x="515815" y="3537027"/>
              <a:ext cx="281354" cy="707849"/>
              <a:chOff x="644769" y="2180491"/>
              <a:chExt cx="281354" cy="707849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>
              <a:xfrm>
                <a:off x="644769" y="2180491"/>
                <a:ext cx="11723" cy="707849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>
              <a:xfrm>
                <a:off x="644769" y="2203938"/>
                <a:ext cx="269631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>
              <a:xfrm>
                <a:off x="656492" y="2888340"/>
                <a:ext cx="269631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1328579" y="3489599"/>
              <a:ext cx="316524" cy="22319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 smtClean="0"/>
                <a:t>:</a:t>
              </a:r>
              <a:r>
                <a:rPr lang="ru-RU" sz="5400" dirty="0"/>
                <a:t>:</a:t>
              </a:r>
            </a:p>
            <a:p>
              <a:endParaRPr lang="ru-RU" dirty="0"/>
            </a:p>
          </p:txBody>
        </p:sp>
        <p:grpSp>
          <p:nvGrpSpPr>
            <p:cNvPr id="46" name="Группа 45"/>
            <p:cNvGrpSpPr/>
            <p:nvPr/>
          </p:nvGrpSpPr>
          <p:grpSpPr>
            <a:xfrm>
              <a:off x="1751367" y="3429286"/>
              <a:ext cx="857019" cy="923330"/>
              <a:chOff x="901443" y="1988457"/>
              <a:chExt cx="857019" cy="923330"/>
            </a:xfrm>
          </p:grpSpPr>
          <p:sp>
            <p:nvSpPr>
              <p:cNvPr id="47" name="Овал 46"/>
              <p:cNvSpPr/>
              <p:nvPr/>
            </p:nvSpPr>
            <p:spPr>
              <a:xfrm>
                <a:off x="901443" y="2276697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dirty="0" smtClean="0"/>
                  <a:t>и</a:t>
                </a:r>
                <a:endParaRPr lang="ru-RU" sz="5400" dirty="0"/>
              </a:p>
            </p:txBody>
          </p:sp>
        </p:grpSp>
        <p:grpSp>
          <p:nvGrpSpPr>
            <p:cNvPr id="49" name="Группа 48"/>
            <p:cNvGrpSpPr/>
            <p:nvPr/>
          </p:nvGrpSpPr>
          <p:grpSpPr>
            <a:xfrm>
              <a:off x="2838833" y="3429286"/>
              <a:ext cx="766014" cy="923330"/>
              <a:chOff x="992448" y="1988457"/>
              <a:chExt cx="766014" cy="923330"/>
            </a:xfrm>
          </p:grpSpPr>
          <p:sp>
            <p:nvSpPr>
              <p:cNvPr id="50" name="Овал 49"/>
              <p:cNvSpPr/>
              <p:nvPr/>
            </p:nvSpPr>
            <p:spPr>
              <a:xfrm>
                <a:off x="992448" y="2271909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dirty="0"/>
                  <a:t>,</a:t>
                </a:r>
              </a:p>
            </p:txBody>
          </p:sp>
        </p:grpSp>
        <p:grpSp>
          <p:nvGrpSpPr>
            <p:cNvPr id="52" name="Группа 51"/>
            <p:cNvGrpSpPr/>
            <p:nvPr/>
          </p:nvGrpSpPr>
          <p:grpSpPr>
            <a:xfrm>
              <a:off x="3684633" y="3444364"/>
              <a:ext cx="878574" cy="923330"/>
              <a:chOff x="879888" y="1988457"/>
              <a:chExt cx="878574" cy="923330"/>
            </a:xfrm>
          </p:grpSpPr>
          <p:sp>
            <p:nvSpPr>
              <p:cNvPr id="53" name="Овал 52"/>
              <p:cNvSpPr/>
              <p:nvPr/>
            </p:nvSpPr>
            <p:spPr>
              <a:xfrm>
                <a:off x="879888" y="2256831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5400" dirty="0" smtClean="0"/>
                  <a:t>и</a:t>
                </a:r>
                <a:endParaRPr lang="ru-RU" sz="5400" dirty="0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>
              <a:off x="4870943" y="3537027"/>
              <a:ext cx="844062" cy="923330"/>
              <a:chOff x="914400" y="1988457"/>
              <a:chExt cx="844062" cy="923330"/>
            </a:xfrm>
          </p:grpSpPr>
          <p:sp>
            <p:nvSpPr>
              <p:cNvPr id="56" name="Овал 55"/>
              <p:cNvSpPr/>
              <p:nvPr/>
            </p:nvSpPr>
            <p:spPr>
              <a:xfrm>
                <a:off x="914400" y="2172959"/>
                <a:ext cx="527538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441938" y="1988457"/>
                <a:ext cx="31652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ru-RU" sz="5400" dirty="0"/>
              </a:p>
            </p:txBody>
          </p:sp>
        </p:grpSp>
      </p:grpSp>
      <p:cxnSp>
        <p:nvCxnSpPr>
          <p:cNvPr id="58" name="Прямая соединительная линия 57"/>
          <p:cNvCxnSpPr/>
          <p:nvPr/>
        </p:nvCxnSpPr>
        <p:spPr>
          <a:xfrm>
            <a:off x="5136783" y="2783854"/>
            <a:ext cx="269631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Овал 81"/>
          <p:cNvSpPr/>
          <p:nvPr/>
        </p:nvSpPr>
        <p:spPr>
          <a:xfrm>
            <a:off x="957412" y="2664108"/>
            <a:ext cx="119399" cy="18310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4" name="Группа 83"/>
          <p:cNvGrpSpPr/>
          <p:nvPr/>
        </p:nvGrpSpPr>
        <p:grpSpPr>
          <a:xfrm flipH="1">
            <a:off x="5422970" y="2402984"/>
            <a:ext cx="281354" cy="707849"/>
            <a:chOff x="644769" y="2180491"/>
            <a:chExt cx="281354" cy="707849"/>
          </a:xfrm>
        </p:grpSpPr>
        <p:cxnSp>
          <p:nvCxnSpPr>
            <p:cNvPr id="85" name="Прямая соединительная линия 84"/>
            <p:cNvCxnSpPr/>
            <p:nvPr/>
          </p:nvCxnSpPr>
          <p:spPr>
            <a:xfrm>
              <a:off x="644769" y="2180491"/>
              <a:ext cx="11723" cy="70784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>
              <a:off x="644769" y="2203938"/>
              <a:ext cx="26963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>
              <a:off x="656492" y="2888340"/>
              <a:ext cx="26963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1" name="Группа 90"/>
          <p:cNvGrpSpPr/>
          <p:nvPr/>
        </p:nvGrpSpPr>
        <p:grpSpPr>
          <a:xfrm>
            <a:off x="644590" y="3253521"/>
            <a:ext cx="4350018" cy="982920"/>
            <a:chOff x="584951" y="3588440"/>
            <a:chExt cx="4350018" cy="982920"/>
          </a:xfrm>
        </p:grpSpPr>
        <p:grpSp>
          <p:nvGrpSpPr>
            <p:cNvPr id="83" name="Группа 82"/>
            <p:cNvGrpSpPr/>
            <p:nvPr/>
          </p:nvGrpSpPr>
          <p:grpSpPr>
            <a:xfrm>
              <a:off x="584951" y="3588440"/>
              <a:ext cx="3965356" cy="965158"/>
              <a:chOff x="584951" y="3499203"/>
              <a:chExt cx="3965356" cy="965158"/>
            </a:xfrm>
          </p:grpSpPr>
          <p:grpSp>
            <p:nvGrpSpPr>
              <p:cNvPr id="61" name="Группа 60"/>
              <p:cNvGrpSpPr/>
              <p:nvPr/>
            </p:nvGrpSpPr>
            <p:grpSpPr>
              <a:xfrm>
                <a:off x="584951" y="3636703"/>
                <a:ext cx="281354" cy="707849"/>
                <a:chOff x="644769" y="2180491"/>
                <a:chExt cx="281354" cy="707849"/>
              </a:xfrm>
            </p:grpSpPr>
            <p:cxnSp>
              <p:nvCxnSpPr>
                <p:cNvPr id="62" name="Прямая соединительная линия 61"/>
                <p:cNvCxnSpPr/>
                <p:nvPr/>
              </p:nvCxnSpPr>
              <p:spPr>
                <a:xfrm>
                  <a:off x="644769" y="2180491"/>
                  <a:ext cx="11723" cy="707849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Прямая соединительная линия 62"/>
                <p:cNvCxnSpPr/>
                <p:nvPr/>
              </p:nvCxnSpPr>
              <p:spPr>
                <a:xfrm>
                  <a:off x="644769" y="2203938"/>
                  <a:ext cx="26963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Прямая соединительная линия 63"/>
                <p:cNvCxnSpPr/>
                <p:nvPr/>
              </p:nvCxnSpPr>
              <p:spPr>
                <a:xfrm>
                  <a:off x="656492" y="2888340"/>
                  <a:ext cx="26963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5" name="Овал 64"/>
              <p:cNvSpPr/>
              <p:nvPr/>
            </p:nvSpPr>
            <p:spPr>
              <a:xfrm>
                <a:off x="789451" y="3744442"/>
                <a:ext cx="511712" cy="492369"/>
              </a:xfrm>
              <a:prstGeom prst="ellipse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6" name="Овал 65"/>
              <p:cNvSpPr/>
              <p:nvPr/>
            </p:nvSpPr>
            <p:spPr>
              <a:xfrm>
                <a:off x="998537" y="3899075"/>
                <a:ext cx="119399" cy="183104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68" name="Группа 67"/>
              <p:cNvGrpSpPr/>
              <p:nvPr/>
            </p:nvGrpSpPr>
            <p:grpSpPr>
              <a:xfrm>
                <a:off x="1658520" y="3528962"/>
                <a:ext cx="844062" cy="923330"/>
                <a:chOff x="914400" y="1988457"/>
                <a:chExt cx="844062" cy="923330"/>
              </a:xfrm>
            </p:grpSpPr>
            <p:sp>
              <p:nvSpPr>
                <p:cNvPr id="69" name="Овал 68"/>
                <p:cNvSpPr/>
                <p:nvPr/>
              </p:nvSpPr>
              <p:spPr>
                <a:xfrm>
                  <a:off x="914400" y="2203938"/>
                  <a:ext cx="527538" cy="49236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0" name="TextBox 69"/>
                <p:cNvSpPr txBox="1"/>
                <p:nvPr/>
              </p:nvSpPr>
              <p:spPr>
                <a:xfrm>
                  <a:off x="1441938" y="1988457"/>
                  <a:ext cx="316524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5400" dirty="0"/>
                    <a:t>,</a:t>
                  </a:r>
                </a:p>
              </p:txBody>
            </p:sp>
          </p:grpSp>
          <p:grpSp>
            <p:nvGrpSpPr>
              <p:cNvPr id="71" name="Группа 70"/>
              <p:cNvGrpSpPr/>
              <p:nvPr/>
            </p:nvGrpSpPr>
            <p:grpSpPr>
              <a:xfrm>
                <a:off x="2536847" y="3499203"/>
                <a:ext cx="844062" cy="923330"/>
                <a:chOff x="914400" y="1988457"/>
                <a:chExt cx="844062" cy="923330"/>
              </a:xfrm>
            </p:grpSpPr>
            <p:sp>
              <p:nvSpPr>
                <p:cNvPr id="72" name="Овал 71"/>
                <p:cNvSpPr/>
                <p:nvPr/>
              </p:nvSpPr>
              <p:spPr>
                <a:xfrm>
                  <a:off x="914400" y="2203938"/>
                  <a:ext cx="527538" cy="49236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1441938" y="1988457"/>
                  <a:ext cx="316524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5400" dirty="0"/>
                    <a:t>,</a:t>
                  </a:r>
                </a:p>
              </p:txBody>
            </p:sp>
          </p:grpSp>
          <p:grpSp>
            <p:nvGrpSpPr>
              <p:cNvPr id="74" name="Группа 73"/>
              <p:cNvGrpSpPr/>
              <p:nvPr/>
            </p:nvGrpSpPr>
            <p:grpSpPr>
              <a:xfrm>
                <a:off x="3484456" y="3541031"/>
                <a:ext cx="844062" cy="923330"/>
                <a:chOff x="914400" y="1988457"/>
                <a:chExt cx="844062" cy="923330"/>
              </a:xfrm>
            </p:grpSpPr>
            <p:sp>
              <p:nvSpPr>
                <p:cNvPr id="75" name="Овал 74"/>
                <p:cNvSpPr/>
                <p:nvPr/>
              </p:nvSpPr>
              <p:spPr>
                <a:xfrm>
                  <a:off x="914400" y="2203938"/>
                  <a:ext cx="527538" cy="492369"/>
                </a:xfrm>
                <a:prstGeom prst="ellipse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1441938" y="1988457"/>
                  <a:ext cx="316524" cy="92333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ru-RU" sz="5400" dirty="0"/>
                    <a:t>,</a:t>
                  </a:r>
                </a:p>
              </p:txBody>
            </p:sp>
          </p:grpSp>
          <p:grpSp>
            <p:nvGrpSpPr>
              <p:cNvPr id="78" name="Группа 77"/>
              <p:cNvGrpSpPr/>
              <p:nvPr/>
            </p:nvGrpSpPr>
            <p:grpSpPr>
              <a:xfrm flipH="1">
                <a:off x="4268953" y="3648771"/>
                <a:ext cx="281354" cy="707849"/>
                <a:chOff x="644769" y="2180491"/>
                <a:chExt cx="281354" cy="707849"/>
              </a:xfrm>
            </p:grpSpPr>
            <p:cxnSp>
              <p:nvCxnSpPr>
                <p:cNvPr id="79" name="Прямая соединительная линия 78"/>
                <p:cNvCxnSpPr/>
                <p:nvPr/>
              </p:nvCxnSpPr>
              <p:spPr>
                <a:xfrm>
                  <a:off x="644769" y="2180491"/>
                  <a:ext cx="11723" cy="707849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0" name="Прямая соединительная линия 79"/>
                <p:cNvCxnSpPr/>
                <p:nvPr/>
              </p:nvCxnSpPr>
              <p:spPr>
                <a:xfrm>
                  <a:off x="644769" y="2203938"/>
                  <a:ext cx="26963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81" name="Прямая соединительная линия 80"/>
                <p:cNvCxnSpPr/>
                <p:nvPr/>
              </p:nvCxnSpPr>
              <p:spPr>
                <a:xfrm>
                  <a:off x="656492" y="2888340"/>
                  <a:ext cx="269631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88" name="TextBox 87"/>
            <p:cNvSpPr txBox="1"/>
            <p:nvPr/>
          </p:nvSpPr>
          <p:spPr>
            <a:xfrm>
              <a:off x="4627942" y="3740363"/>
              <a:ext cx="3070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800" dirty="0"/>
                <a:t>.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5469576" y="1579960"/>
            <a:ext cx="307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.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5594774" y="4447780"/>
            <a:ext cx="307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.</a:t>
            </a:r>
          </a:p>
        </p:txBody>
      </p:sp>
      <p:grpSp>
        <p:nvGrpSpPr>
          <p:cNvPr id="92" name="Группа 91"/>
          <p:cNvGrpSpPr/>
          <p:nvPr/>
        </p:nvGrpSpPr>
        <p:grpSpPr>
          <a:xfrm>
            <a:off x="584951" y="4457214"/>
            <a:ext cx="281354" cy="707849"/>
            <a:chOff x="644769" y="2180491"/>
            <a:chExt cx="281354" cy="707849"/>
          </a:xfrm>
        </p:grpSpPr>
        <p:cxnSp>
          <p:nvCxnSpPr>
            <p:cNvPr id="93" name="Прямая соединительная линия 92"/>
            <p:cNvCxnSpPr/>
            <p:nvPr/>
          </p:nvCxnSpPr>
          <p:spPr>
            <a:xfrm>
              <a:off x="644769" y="2180491"/>
              <a:ext cx="11723" cy="70784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>
              <a:off x="644769" y="2203938"/>
              <a:ext cx="26963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>
              <a:off x="656492" y="2888340"/>
              <a:ext cx="26963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6" name="Группа 95"/>
          <p:cNvGrpSpPr/>
          <p:nvPr/>
        </p:nvGrpSpPr>
        <p:grpSpPr>
          <a:xfrm>
            <a:off x="4585799" y="4322639"/>
            <a:ext cx="844062" cy="923330"/>
            <a:chOff x="914400" y="1988457"/>
            <a:chExt cx="844062" cy="923330"/>
          </a:xfrm>
        </p:grpSpPr>
        <p:sp>
          <p:nvSpPr>
            <p:cNvPr id="97" name="Овал 96"/>
            <p:cNvSpPr/>
            <p:nvPr/>
          </p:nvSpPr>
          <p:spPr>
            <a:xfrm>
              <a:off x="914400" y="2203938"/>
              <a:ext cx="527538" cy="49236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441938" y="1988457"/>
              <a:ext cx="3165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ru-RU" sz="5400" dirty="0"/>
            </a:p>
          </p:txBody>
        </p:sp>
      </p:grpSp>
      <p:grpSp>
        <p:nvGrpSpPr>
          <p:cNvPr id="99" name="Группа 98"/>
          <p:cNvGrpSpPr/>
          <p:nvPr/>
        </p:nvGrpSpPr>
        <p:grpSpPr>
          <a:xfrm>
            <a:off x="2970601" y="4339047"/>
            <a:ext cx="844062" cy="923330"/>
            <a:chOff x="914400" y="1988457"/>
            <a:chExt cx="844062" cy="923330"/>
          </a:xfrm>
        </p:grpSpPr>
        <p:sp>
          <p:nvSpPr>
            <p:cNvPr id="100" name="Овал 99"/>
            <p:cNvSpPr/>
            <p:nvPr/>
          </p:nvSpPr>
          <p:spPr>
            <a:xfrm>
              <a:off x="914400" y="2203938"/>
              <a:ext cx="527538" cy="49236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441938" y="1988457"/>
              <a:ext cx="3165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/>
                <a:t>,</a:t>
              </a:r>
            </a:p>
          </p:txBody>
        </p:sp>
      </p:grpSp>
      <p:grpSp>
        <p:nvGrpSpPr>
          <p:cNvPr id="102" name="Группа 101"/>
          <p:cNvGrpSpPr/>
          <p:nvPr/>
        </p:nvGrpSpPr>
        <p:grpSpPr>
          <a:xfrm>
            <a:off x="3748920" y="4349473"/>
            <a:ext cx="844062" cy="923330"/>
            <a:chOff x="914400" y="1988457"/>
            <a:chExt cx="844062" cy="923330"/>
          </a:xfrm>
        </p:grpSpPr>
        <p:sp>
          <p:nvSpPr>
            <p:cNvPr id="103" name="Овал 102"/>
            <p:cNvSpPr/>
            <p:nvPr/>
          </p:nvSpPr>
          <p:spPr>
            <a:xfrm>
              <a:off x="914400" y="2203938"/>
              <a:ext cx="527538" cy="49236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1441938" y="1988457"/>
              <a:ext cx="3165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/>
                <a:t>,</a:t>
              </a:r>
            </a:p>
          </p:txBody>
        </p:sp>
      </p:grpSp>
      <p:grpSp>
        <p:nvGrpSpPr>
          <p:cNvPr id="105" name="Группа 104"/>
          <p:cNvGrpSpPr/>
          <p:nvPr/>
        </p:nvGrpSpPr>
        <p:grpSpPr>
          <a:xfrm>
            <a:off x="2203939" y="4339047"/>
            <a:ext cx="844062" cy="923330"/>
            <a:chOff x="914400" y="1988457"/>
            <a:chExt cx="844062" cy="923330"/>
          </a:xfrm>
        </p:grpSpPr>
        <p:sp>
          <p:nvSpPr>
            <p:cNvPr id="106" name="Овал 105"/>
            <p:cNvSpPr/>
            <p:nvPr/>
          </p:nvSpPr>
          <p:spPr>
            <a:xfrm>
              <a:off x="914400" y="2203938"/>
              <a:ext cx="527538" cy="49236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441938" y="1988457"/>
              <a:ext cx="3165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/>
                <a:t>,</a:t>
              </a:r>
            </a:p>
          </p:txBody>
        </p:sp>
      </p:grpSp>
      <p:grpSp>
        <p:nvGrpSpPr>
          <p:cNvPr id="108" name="Группа 107"/>
          <p:cNvGrpSpPr/>
          <p:nvPr/>
        </p:nvGrpSpPr>
        <p:grpSpPr>
          <a:xfrm>
            <a:off x="1441938" y="4339047"/>
            <a:ext cx="844062" cy="923330"/>
            <a:chOff x="914400" y="1988457"/>
            <a:chExt cx="844062" cy="923330"/>
          </a:xfrm>
        </p:grpSpPr>
        <p:sp>
          <p:nvSpPr>
            <p:cNvPr id="109" name="Овал 108"/>
            <p:cNvSpPr/>
            <p:nvPr/>
          </p:nvSpPr>
          <p:spPr>
            <a:xfrm>
              <a:off x="914400" y="2203938"/>
              <a:ext cx="527538" cy="492369"/>
            </a:xfrm>
            <a:prstGeom prst="ellipse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1441938" y="1988457"/>
              <a:ext cx="31652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5400" dirty="0"/>
                <a:t>,</a:t>
              </a:r>
            </a:p>
          </p:txBody>
        </p:sp>
      </p:grpSp>
      <p:grpSp>
        <p:nvGrpSpPr>
          <p:cNvPr id="111" name="Группа 110"/>
          <p:cNvGrpSpPr/>
          <p:nvPr/>
        </p:nvGrpSpPr>
        <p:grpSpPr>
          <a:xfrm flipH="1">
            <a:off x="5174210" y="4404322"/>
            <a:ext cx="281354" cy="707849"/>
            <a:chOff x="644769" y="2180491"/>
            <a:chExt cx="281354" cy="707849"/>
          </a:xfrm>
        </p:grpSpPr>
        <p:cxnSp>
          <p:nvCxnSpPr>
            <p:cNvPr id="112" name="Прямая соединительная линия 111"/>
            <p:cNvCxnSpPr/>
            <p:nvPr/>
          </p:nvCxnSpPr>
          <p:spPr>
            <a:xfrm>
              <a:off x="644769" y="2180491"/>
              <a:ext cx="11723" cy="707849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3" name="Прямая соединительная линия 112"/>
            <p:cNvCxnSpPr/>
            <p:nvPr/>
          </p:nvCxnSpPr>
          <p:spPr>
            <a:xfrm>
              <a:off x="644769" y="2203938"/>
              <a:ext cx="26963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4" name="Прямая соединительная линия 113"/>
            <p:cNvCxnSpPr/>
            <p:nvPr/>
          </p:nvCxnSpPr>
          <p:spPr>
            <a:xfrm>
              <a:off x="656492" y="2888340"/>
              <a:ext cx="269631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15" name="Овал 114"/>
          <p:cNvSpPr/>
          <p:nvPr/>
        </p:nvSpPr>
        <p:spPr>
          <a:xfrm>
            <a:off x="687252" y="4584286"/>
            <a:ext cx="511712" cy="492369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Овал 115"/>
          <p:cNvSpPr/>
          <p:nvPr/>
        </p:nvSpPr>
        <p:spPr>
          <a:xfrm>
            <a:off x="871929" y="4738919"/>
            <a:ext cx="119399" cy="18310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8" name="TextBox 117"/>
          <p:cNvSpPr txBox="1"/>
          <p:nvPr/>
        </p:nvSpPr>
        <p:spPr>
          <a:xfrm>
            <a:off x="1091354" y="4351839"/>
            <a:ext cx="2905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:</a:t>
            </a:r>
          </a:p>
        </p:txBody>
      </p:sp>
      <p:sp>
        <p:nvSpPr>
          <p:cNvPr id="119" name="Rectangle 1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6941451" y="5018428"/>
            <a:ext cx="479425" cy="520700"/>
          </a:xfrm>
          <a:prstGeom prst="rect">
            <a:avLst/>
          </a:prstGeom>
          <a:gradFill rotWithShape="1">
            <a:gsLst>
              <a:gs pos="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6699"/>
            </a:extrusionClr>
            <a:contourClr>
              <a:srgbClr val="0066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6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Система оценивания</a:t>
            </a:r>
            <a:endParaRPr lang="ru-RU" b="1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17635" y="1509102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ошибок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-5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ошибка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-4</a:t>
            </a:r>
            <a:b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2,3</a:t>
            </a:r>
            <a:r>
              <a:rPr lang="ru-RU" sz="36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-3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14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6941451" y="4691679"/>
            <a:ext cx="479425" cy="520700"/>
          </a:xfrm>
          <a:prstGeom prst="rect">
            <a:avLst/>
          </a:prstGeom>
          <a:gradFill rotWithShape="1">
            <a:gsLst>
              <a:gs pos="0">
                <a:srgbClr val="006699"/>
              </a:gs>
              <a:gs pos="100000">
                <a:srgbClr val="0066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006699"/>
            </a:extrusionClr>
            <a:contourClr>
              <a:srgbClr val="0066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2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Ресурсы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3820" y="1532548"/>
            <a:ext cx="7886700" cy="4351338"/>
          </a:xfrm>
        </p:spPr>
        <p:txBody>
          <a:bodyPr/>
          <a:lstStyle/>
          <a:p>
            <a:r>
              <a:rPr lang="ru-RU" dirty="0" smtClean="0"/>
              <a:t>Материал для диктанта:</a:t>
            </a:r>
            <a:br>
              <a:rPr lang="ru-RU" dirty="0" smtClean="0"/>
            </a:br>
            <a:r>
              <a:rPr lang="ru-RU" u="sng" dirty="0">
                <a:hlinkClick r:id="rId2"/>
              </a:rPr>
              <a:t>https://uchitelya.com/russkiy-yazyk/50027-diktanty-po-russkomu-yazyku-8-klass.html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Шаблоны для презентации:</a:t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://powerpointbase.com/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081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Сведения об авторе</a:t>
            </a:r>
          </a:p>
        </p:txBody>
      </p:sp>
      <p:pic>
        <p:nvPicPr>
          <p:cNvPr id="4" name="Picture 4" descr="https://psv4.userapi.com/c848224/u189217287/docs/d6/e0c85c1efd76/IMG_9711_1.jpg?extra=B7yFo9rd8kMQQ9SFkWag0VdnVwr6VP4X3NC_PKWZnuUbdDxEUsROkz1S-aOCZ4sxOfvlDTcjRkmW3KuVSgLbHDKfZpqd3cWwCAfkD1Fbq-yA9T3bXlNkPU6FFQaoyAM0gvNZYNykTXyAH4tkujhH_3d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1135" y="1216026"/>
            <a:ext cx="290215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79938" y="1867543"/>
            <a:ext cx="31769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Карасева Виктория Анатольевна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Студентка филологического факультета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/>
              <a:t>4 курс</a:t>
            </a:r>
            <a:br>
              <a:rPr lang="ru-RU" sz="2000" dirty="0"/>
            </a:br>
            <a:r>
              <a:rPr lang="ru-RU" sz="2000" dirty="0" err="1"/>
              <a:t>РЛа</a:t>
            </a:r>
            <a:r>
              <a:rPr lang="ru-RU" sz="2000" dirty="0"/>
              <a:t> 16-1</a:t>
            </a:r>
          </a:p>
        </p:txBody>
      </p:sp>
    </p:spTree>
    <p:extLst>
      <p:ext uri="{BB962C8B-B14F-4D97-AF65-F5344CB8AC3E}">
        <p14:creationId xmlns:p14="http://schemas.microsoft.com/office/powerpoint/2010/main" val="390490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2359</TotalTime>
  <Words>117</Words>
  <Application>Microsoft Office PowerPoint</Application>
  <PresentationFormat>Экран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Инструкция</vt:lpstr>
      <vt:lpstr>Презентация PowerPoint</vt:lpstr>
      <vt:lpstr>Материал для учителя</vt:lpstr>
      <vt:lpstr>Проверь себя!</vt:lpstr>
      <vt:lpstr>Система оценивания</vt:lpstr>
      <vt:lpstr>Ресурсы</vt:lpstr>
      <vt:lpstr>Сведения об авторе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ПК</cp:lastModifiedBy>
  <cp:revision>122</cp:revision>
  <dcterms:created xsi:type="dcterms:W3CDTF">2014-11-21T11:00:06Z</dcterms:created>
  <dcterms:modified xsi:type="dcterms:W3CDTF">2020-01-07T19:42:03Z</dcterms:modified>
</cp:coreProperties>
</file>