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6"/>
  </p:notesMasterIdLst>
  <p:sldIdLst>
    <p:sldId id="256" r:id="rId2"/>
    <p:sldId id="375" r:id="rId3"/>
    <p:sldId id="373" r:id="rId4"/>
    <p:sldId id="259" r:id="rId5"/>
    <p:sldId id="270" r:id="rId6"/>
    <p:sldId id="285" r:id="rId7"/>
    <p:sldId id="290" r:id="rId8"/>
    <p:sldId id="286" r:id="rId9"/>
    <p:sldId id="291" r:id="rId10"/>
    <p:sldId id="287" r:id="rId11"/>
    <p:sldId id="292" r:id="rId12"/>
    <p:sldId id="271" r:id="rId13"/>
    <p:sldId id="297" r:id="rId14"/>
    <p:sldId id="298" r:id="rId15"/>
    <p:sldId id="299" r:id="rId16"/>
    <p:sldId id="300" r:id="rId17"/>
    <p:sldId id="301" r:id="rId18"/>
    <p:sldId id="302" r:id="rId19"/>
    <p:sldId id="274" r:id="rId20"/>
    <p:sldId id="327" r:id="rId21"/>
    <p:sldId id="328" r:id="rId22"/>
    <p:sldId id="329" r:id="rId23"/>
    <p:sldId id="330" r:id="rId24"/>
    <p:sldId id="331" r:id="rId25"/>
    <p:sldId id="332" r:id="rId26"/>
    <p:sldId id="275" r:id="rId27"/>
    <p:sldId id="337" r:id="rId28"/>
    <p:sldId id="338" r:id="rId29"/>
    <p:sldId id="339" r:id="rId30"/>
    <p:sldId id="340" r:id="rId31"/>
    <p:sldId id="341" r:id="rId32"/>
    <p:sldId id="342" r:id="rId33"/>
    <p:sldId id="276" r:id="rId34"/>
    <p:sldId id="347" r:id="rId35"/>
    <p:sldId id="348" r:id="rId36"/>
    <p:sldId id="349" r:id="rId37"/>
    <p:sldId id="350" r:id="rId38"/>
    <p:sldId id="351" r:id="rId39"/>
    <p:sldId id="352" r:id="rId40"/>
    <p:sldId id="269" r:id="rId41"/>
    <p:sldId id="374" r:id="rId42"/>
    <p:sldId id="378" r:id="rId43"/>
    <p:sldId id="376" r:id="rId44"/>
    <p:sldId id="377" r:id="rId4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rebuchet MS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BDFC9E"/>
    <a:srgbClr val="FF66CC"/>
    <a:srgbClr val="ECFE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530" autoAdjust="0"/>
  </p:normalViewPr>
  <p:slideViewPr>
    <p:cSldViewPr>
      <p:cViewPr>
        <p:scale>
          <a:sx n="96" d="100"/>
          <a:sy n="96" d="100"/>
        </p:scale>
        <p:origin x="614" y="21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8BFE639-0F69-4A5F-87FF-E634643E60AF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E040DC2-D6A5-4528-9FC3-F316BC4CAC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9996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AF248BB-27E6-4159-B56F-C520EB8DC42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40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4F02D-5B7C-4D5B-9DC3-827DDF80A8E7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3F560-6A32-4B90-9D4D-D3E9CDC3AF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247185"/>
      </p:ext>
    </p:extLst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39A22-0128-4904-BC0F-7515294B648A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A99A9E-91EF-4774-B642-94BEC65BF9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356031"/>
      </p:ext>
    </p:extLst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BAE5E0-75C0-4AA1-A51B-912778474B69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E5914-8C49-4104-9344-52635C2E7F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0188299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D199F-F3DE-484B-80B6-5AE765A129B5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C1DEF8-9DE0-4E7E-81B8-CFED92C894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8177887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A1450-A959-45B8-ADFE-ECA2D3FC783D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1F3C7-5852-4C2F-B9B7-71A7FEA05F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265003"/>
      </p:ext>
    </p:extLst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9182A-E16C-4924-98C1-99BB690FA525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D1392-670C-4EF7-92BE-B0C3DC58E6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866275"/>
      </p:ext>
    </p:extLst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4ED77-BAAC-4D42-81A3-FCB64B7965A8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CCE56-94C9-4BAD-B680-C289A03203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127601"/>
      </p:ext>
    </p:extLst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F7DED6-E30B-4275-917D-B97C5E8F7B5D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968BA-5AD9-4FBD-B62F-941CD21A59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774460"/>
      </p:ext>
    </p:extLst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85F955-4125-4B24-AEDD-7E212C80B0F3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8791A-436E-4707-A249-187AE92994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5261286"/>
      </p:ext>
    </p:extLst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15280B-284C-42BE-AF3F-F3ED22E21DE2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B8D63-49E7-4225-96E0-CEB80C0B90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515074"/>
      </p:ext>
    </p:extLst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5AA62-DB15-4A68-9007-01AE82CD1A15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924FD-C8B8-4A2F-99ED-D360C2A959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090383"/>
      </p:ext>
    </p:extLst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F2A37D8-C1A4-4BDB-958F-F65A1C88D694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B4695A-8B8B-463F-BC96-8C85EA4F9C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9" r:id="rId2"/>
    <p:sldLayoutId id="2147483698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9" r:id="rId9"/>
    <p:sldLayoutId id="2147483695" r:id="rId10"/>
    <p:sldLayoutId id="2147483696" r:id="rId11"/>
  </p:sldLayoutIdLst>
  <p:transition>
    <p:dissolve/>
  </p:transition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5.png"/><Relationship Id="rId7" Type="http://schemas.openxmlformats.org/officeDocument/2006/relationships/slide" Target="slide4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6" Type="http://schemas.openxmlformats.org/officeDocument/2006/relationships/slide" Target="slide13.xml"/><Relationship Id="rId5" Type="http://schemas.openxmlformats.org/officeDocument/2006/relationships/slide" Target="slide17.xml"/><Relationship Id="rId4" Type="http://schemas.openxmlformats.org/officeDocument/2006/relationships/slide" Target="slide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image" Target="../media/image17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6" Type="http://schemas.openxmlformats.org/officeDocument/2006/relationships/slide" Target="slide20.xml"/><Relationship Id="rId5" Type="http://schemas.openxmlformats.org/officeDocument/2006/relationships/slide" Target="slide22.xml"/><Relationship Id="rId4" Type="http://schemas.openxmlformats.org/officeDocument/2006/relationships/slide" Target="slide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1.xml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5.png"/><Relationship Id="rId7" Type="http://schemas.openxmlformats.org/officeDocument/2006/relationships/image" Target="../media/image22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6" Type="http://schemas.openxmlformats.org/officeDocument/2006/relationships/slide" Target="slide27.xml"/><Relationship Id="rId5" Type="http://schemas.openxmlformats.org/officeDocument/2006/relationships/slide" Target="slide29.xml"/><Relationship Id="rId4" Type="http://schemas.openxmlformats.org/officeDocument/2006/relationships/slide" Target="slide3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30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gif"/><Relationship Id="rId4" Type="http://schemas.openxmlformats.org/officeDocument/2006/relationships/slide" Target="slide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slide" Target="slide38.xml"/><Relationship Id="rId7" Type="http://schemas.openxmlformats.org/officeDocument/2006/relationships/slide" Target="slide4.xml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6" Type="http://schemas.openxmlformats.org/officeDocument/2006/relationships/slide" Target="slide34.xml"/><Relationship Id="rId5" Type="http://schemas.openxmlformats.org/officeDocument/2006/relationships/slide" Target="slide36.xml"/><Relationship Id="rId4" Type="http://schemas.openxmlformats.org/officeDocument/2006/relationships/image" Target="../media/image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35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39.xml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33.xml"/><Relationship Id="rId3" Type="http://schemas.openxmlformats.org/officeDocument/2006/relationships/image" Target="../media/image3.gif"/><Relationship Id="rId7" Type="http://schemas.openxmlformats.org/officeDocument/2006/relationships/slide" Target="slide26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slide" Target="slide19.xml"/><Relationship Id="rId5" Type="http://schemas.openxmlformats.org/officeDocument/2006/relationships/slide" Target="slide12.xml"/><Relationship Id="rId4" Type="http://schemas.openxmlformats.org/officeDocument/2006/relationships/slide" Target="slide5.xml"/><Relationship Id="rId9" Type="http://schemas.openxmlformats.org/officeDocument/2006/relationships/slide" Target="slide40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novy.tv/wp-content/uploads/sites/96/2017/03/maxresdefault3.jpg" TargetMode="External"/><Relationship Id="rId2" Type="http://schemas.openxmlformats.org/officeDocument/2006/relationships/hyperlink" Target="https://wallpapershome.ru/images/pages/pic_v/8919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on.medikforum.ru/uploads/posts/2018-11/1541775673_voda.jpg" TargetMode="External"/><Relationship Id="rId5" Type="http://schemas.openxmlformats.org/officeDocument/2006/relationships/hyperlink" Target="https://i.pinimg.com/originals/b6/4d/ee/b64dee73545128824e6c31ddb946e03e.gif" TargetMode="External"/><Relationship Id="rId4" Type="http://schemas.openxmlformats.org/officeDocument/2006/relationships/hyperlink" Target="https://i.pinimg.com/originals/3f/e3/9d/3fe39deb82ed6b35e19fe070c07ecc62.gif" TargetMode="Externa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webplus.info/images/wpi.images/atr276_001.jpg" TargetMode="External"/><Relationship Id="rId7" Type="http://schemas.openxmlformats.org/officeDocument/2006/relationships/hyperlink" Target="https://encrypted-tbn0.gstatic.com/images?q=tbn:ANd9GcS_dDwuMrhFOEhsGLS5ya3Rhtw8woV8UAglkNjJuVcv3tkoh7Q6gQ" TargetMode="External"/><Relationship Id="rId2" Type="http://schemas.openxmlformats.org/officeDocument/2006/relationships/hyperlink" Target="https://f.sravni.ru/cms/KnowledgeBaseArticle/Picture/mat_64708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ncrypted-tbn0.gstatic.com/images?q=tbn:ANd9GcQ9jDwn5xPCBWFMHb1KISKr6IVs6nv_FXI_CJV_D7LVcQKASu4Seg" TargetMode="External"/><Relationship Id="rId5" Type="http://schemas.openxmlformats.org/officeDocument/2006/relationships/hyperlink" Target="https://www.e-reading.club/illustrations/18/18935-i_007.png" TargetMode="External"/><Relationship Id="rId4" Type="http://schemas.openxmlformats.org/officeDocument/2006/relationships/hyperlink" Target="https://nafilmu.cz/wp-content/uploads/2016/02/3835-20-02-2016-16-00-robinson-crusoe-na-ostrove-zviratek.jpg" TargetMode="Externa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img-fotki.yandex.ru/get/6102/13826504.7a/0_115462_1673eccf_XL.jpg" TargetMode="External"/><Relationship Id="rId7" Type="http://schemas.openxmlformats.org/officeDocument/2006/relationships/hyperlink" Target="https://encrypted-tbn0.gstatic.com/images?q=tbn:ANd9GcSJxA2k8utgwQgqmf_o5dXgWaB7QfPTnjMwazzzWTlALSWXbkjN3A" TargetMode="External"/><Relationship Id="rId2" Type="http://schemas.openxmlformats.org/officeDocument/2006/relationships/hyperlink" Target="https://images.ru.prom.st/495068472_w1493_h430_cid394302_pid326787860-97ab763f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ncrypted-tbn0.gstatic.com/images?q=tbn:ANd9GcQ91QjMFZ2g-KBwFWlqpn1TBivxhtrrTzsb9z51WKkLTqHcglIH" TargetMode="External"/><Relationship Id="rId5" Type="http://schemas.openxmlformats.org/officeDocument/2006/relationships/hyperlink" Target="https://s.familywithkids.com/sites/default/files/styles/oww/public/03/11/2016_-_0138/robinzon1.jpg" TargetMode="External"/><Relationship Id="rId4" Type="http://schemas.openxmlformats.org/officeDocument/2006/relationships/hyperlink" Target="http://agroru.net/imgs/board/66/192366-8.jpg" TargetMode="Externa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kino-monstr.ru/images/film/B4NvxuhRnr_kinomonstr.jpg" TargetMode="External"/><Relationship Id="rId7" Type="http://schemas.openxmlformats.org/officeDocument/2006/relationships/hyperlink" Target="https://shatura-hlam.ru/foto_comment/439775298ae0e699d91bf52968c5bc7f84.jpeg" TargetMode="External"/><Relationship Id="rId2" Type="http://schemas.openxmlformats.org/officeDocument/2006/relationships/hyperlink" Target="https://all-he.ru/wp-content/uploads/2015/01/ischezaushie_chernila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encrypted-tbn0.gstatic.com/images?q=tbn:ANd9GcSuUHw3Pn0Jl2Tiasu8_jxF-3nZwfxXxoD_NU1ymkAwMqWTqqB0" TargetMode="External"/><Relationship Id="rId5" Type="http://schemas.openxmlformats.org/officeDocument/2006/relationships/hyperlink" Target="https://encrypted-tbn0.gstatic.com/images?q=tbn:ANd9GcRd71vQjXVFJG49BL0qsvSXFo6toTK8bILjmp49qI9PYtrqhCOQsQ" TargetMode="External"/><Relationship Id="rId4" Type="http://schemas.openxmlformats.org/officeDocument/2006/relationships/hyperlink" Target="https://us.123rf.com/450wm/lotosfoto/lotosfoto1608/lotosfoto160800027/60722356-dos-adolescente-y-una-mentira-ni%C3%B1a-en-el-suelo-y-mirando-directamente-a-la-c%C3%A1mara-3-personas-en-el-retrat.jpg?ver=6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5.png"/><Relationship Id="rId7" Type="http://schemas.openxmlformats.org/officeDocument/2006/relationships/slide" Target="slide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10.xml"/><Relationship Id="rId5" Type="http://schemas.openxmlformats.org/officeDocument/2006/relationships/slide" Target="slide8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71625" y="2071688"/>
            <a:ext cx="6000750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8272" y="329461"/>
            <a:ext cx="9152272" cy="1446550"/>
          </a:xfrm>
          <a:prstGeom prst="rect">
            <a:avLst/>
          </a:prstGeom>
          <a:solidFill>
            <a:schemeClr val="bg2"/>
          </a:solidFill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Интерактивная игра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«По следам Робинзона Крузо»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923928" y="3592780"/>
            <a:ext cx="528414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Никголова Галина Викторовна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Учитель русского языка и литературы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МКОУ СОШ №1 им. А.Н. Кибизова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г. Дигоры Дигорского района РСО-Алания</a:t>
            </a:r>
            <a:endParaRPr lang="ru-RU" sz="2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Картинки по запросу робинзон крузо мультфильм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8888" y="2014538"/>
            <a:ext cx="2520950" cy="4479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masterClrMapping/>
  </p:clrMapOvr>
  <p:transition spd="med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7"/>
          <p:cNvSpPr txBox="1">
            <a:spLocks/>
          </p:cNvSpPr>
          <p:nvPr/>
        </p:nvSpPr>
        <p:spPr>
          <a:xfrm>
            <a:off x="428625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60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488" y="109835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 балл</a:t>
            </a:r>
          </a:p>
        </p:txBody>
      </p:sp>
      <p:sp>
        <p:nvSpPr>
          <p:cNvPr id="8" name="Блок-схема: альтернативный процесс 7">
            <a:hlinkClick r:id="rId3" action="ppaction://hlinksldjump"/>
          </p:cNvPr>
          <p:cNvSpPr/>
          <p:nvPr/>
        </p:nvSpPr>
        <p:spPr>
          <a:xfrm>
            <a:off x="2857488" y="4929198"/>
            <a:ext cx="3643338" cy="1214446"/>
          </a:xfrm>
          <a:prstGeom prst="flowChartAlternateProcess">
            <a:avLst/>
          </a:prstGeom>
          <a:solidFill>
            <a:srgbClr val="BDFC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</a:t>
            </a:r>
            <a:endParaRPr lang="ru-RU" sz="6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341" name="Прямоугольник 5"/>
          <p:cNvSpPr>
            <a:spLocks noChangeArrowheads="1"/>
          </p:cNvSpPr>
          <p:nvPr/>
        </p:nvSpPr>
        <p:spPr bwMode="auto">
          <a:xfrm>
            <a:off x="1485900" y="1989138"/>
            <a:ext cx="6873875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5400" b="1">
                <a:latin typeface="Arial" charset="0"/>
              </a:rPr>
              <a:t>Что служило Робинзону календарем ?</a:t>
            </a:r>
          </a:p>
        </p:txBody>
      </p:sp>
      <p:pic>
        <p:nvPicPr>
          <p:cNvPr id="14342" name="Picture 4" descr="Похожее изображение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7163" y="333375"/>
            <a:ext cx="3333751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857488" y="109835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 балл</a:t>
            </a:r>
          </a:p>
        </p:txBody>
      </p:sp>
      <p:pic>
        <p:nvPicPr>
          <p:cNvPr id="15363" name="Picture 4" descr="Картинки по запросу столб с зарубкам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2851150"/>
            <a:ext cx="3744912" cy="408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Блок-схема: альтернативный процесс 5">
            <a:hlinkClick r:id="rId4" action="ppaction://hlinksldjump"/>
          </p:cNvPr>
          <p:cNvSpPr/>
          <p:nvPr/>
        </p:nvSpPr>
        <p:spPr>
          <a:xfrm>
            <a:off x="6732588" y="6076950"/>
            <a:ext cx="2286000" cy="642938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категориям</a:t>
            </a:r>
          </a:p>
        </p:txBody>
      </p:sp>
      <p:sp>
        <p:nvSpPr>
          <p:cNvPr id="15365" name="Прямоугольник 8"/>
          <p:cNvSpPr>
            <a:spLocks noChangeArrowheads="1"/>
          </p:cNvSpPr>
          <p:nvPr/>
        </p:nvSpPr>
        <p:spPr bwMode="auto">
          <a:xfrm>
            <a:off x="863600" y="1412875"/>
            <a:ext cx="788987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5400" b="1">
                <a:latin typeface="Arial" charset="0"/>
              </a:rPr>
              <a:t>Деревянный столб с зарубками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ns2.hispasat.es/images/300px-Button_Icon_Red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268413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2" descr="http://ns2.hispasat.es/images/300px-Button_Icon_Red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1214438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2" descr="http://ns2.hispasat.es/images/300px-Button_Icon_Red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1214438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Box 12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28625" y="1268413"/>
            <a:ext cx="2214563" cy="209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13000" b="1">
                <a:solidFill>
                  <a:srgbClr val="002060"/>
                </a:solidFill>
                <a:latin typeface="Arial" charset="0"/>
              </a:rPr>
              <a:t>1</a:t>
            </a:r>
          </a:p>
        </p:txBody>
      </p:sp>
      <p:sp>
        <p:nvSpPr>
          <p:cNvPr id="16390" name="TextBox 13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3500438" y="1214438"/>
            <a:ext cx="2214562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13000" b="1">
                <a:solidFill>
                  <a:srgbClr val="002060"/>
                </a:solidFill>
                <a:latin typeface="Arial" charset="0"/>
              </a:rPr>
              <a:t>2</a:t>
            </a:r>
          </a:p>
        </p:txBody>
      </p:sp>
      <p:sp>
        <p:nvSpPr>
          <p:cNvPr id="16391" name="TextBox 14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6429375" y="1214438"/>
            <a:ext cx="2214563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13000" b="1">
                <a:solidFill>
                  <a:srgbClr val="002060"/>
                </a:solidFill>
                <a:latin typeface="Arial" charset="0"/>
              </a:rPr>
              <a:t>3</a:t>
            </a:r>
          </a:p>
        </p:txBody>
      </p:sp>
      <p:sp>
        <p:nvSpPr>
          <p:cNvPr id="11" name="Блок-схема: альтернативный процесс 10">
            <a:hlinkClick r:id="rId7" action="ppaction://hlinksldjump"/>
          </p:cNvPr>
          <p:cNvSpPr/>
          <p:nvPr/>
        </p:nvSpPr>
        <p:spPr>
          <a:xfrm>
            <a:off x="6732588" y="6076950"/>
            <a:ext cx="2286000" cy="642938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категориям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540419" y="116632"/>
            <a:ext cx="2158028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50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ГДЕ?</a:t>
            </a:r>
          </a:p>
        </p:txBody>
      </p:sp>
      <p:pic>
        <p:nvPicPr>
          <p:cNvPr id="2052" name="Picture 4" descr="Похожее изображение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03350" y="3500438"/>
            <a:ext cx="3890963" cy="3113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87824" y="116632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 балла</a:t>
            </a:r>
          </a:p>
        </p:txBody>
      </p:sp>
      <p:sp>
        <p:nvSpPr>
          <p:cNvPr id="6" name="Блок-схема: альтернативный процесс 5">
            <a:hlinkClick r:id="rId3" action="ppaction://hlinksldjump"/>
          </p:cNvPr>
          <p:cNvSpPr/>
          <p:nvPr/>
        </p:nvSpPr>
        <p:spPr>
          <a:xfrm>
            <a:off x="2857488" y="4929198"/>
            <a:ext cx="3643338" cy="1214446"/>
          </a:xfrm>
          <a:prstGeom prst="flowChartAlternateProcess">
            <a:avLst/>
          </a:prstGeom>
          <a:solidFill>
            <a:srgbClr val="BDFC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</a:t>
            </a:r>
            <a:endParaRPr lang="ru-RU" sz="6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2" name="Прямоугольник 7"/>
          <p:cNvSpPr>
            <a:spLocks noChangeArrowheads="1"/>
          </p:cNvSpPr>
          <p:nvPr/>
        </p:nvSpPr>
        <p:spPr bwMode="auto">
          <a:xfrm>
            <a:off x="466725" y="2205038"/>
            <a:ext cx="8424863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5400" b="1">
                <a:latin typeface="Arial" charset="0"/>
              </a:rPr>
              <a:t>Где Робинзон устроил наблюдательный пункт за дикарями?</a:t>
            </a:r>
          </a:p>
        </p:txBody>
      </p:sp>
      <p:pic>
        <p:nvPicPr>
          <p:cNvPr id="17413" name="Picture 4" descr="Похожее изображение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7163" y="333375"/>
            <a:ext cx="3333751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Похожее изображение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275" y="2276475"/>
            <a:ext cx="4027488" cy="434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Блок-схема: альтернативный процесс 5">
            <a:hlinkClick r:id="rId4" action="ppaction://hlinksldjump"/>
          </p:cNvPr>
          <p:cNvSpPr/>
          <p:nvPr/>
        </p:nvSpPr>
        <p:spPr>
          <a:xfrm>
            <a:off x="6732588" y="6076950"/>
            <a:ext cx="2286000" cy="642938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категориям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44624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 балла</a:t>
            </a:r>
          </a:p>
        </p:txBody>
      </p:sp>
      <p:sp>
        <p:nvSpPr>
          <p:cNvPr id="18437" name="Прямоугольник 10"/>
          <p:cNvSpPr>
            <a:spLocks noChangeArrowheads="1"/>
          </p:cNvSpPr>
          <p:nvPr/>
        </p:nvSpPr>
        <p:spPr bwMode="auto">
          <a:xfrm>
            <a:off x="684213" y="1268413"/>
            <a:ext cx="78898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5400" b="1">
                <a:latin typeface="Arial" charset="0"/>
              </a:rPr>
              <a:t>В дупле дерева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альтернативный процесс 6">
            <a:hlinkClick r:id="rId3" action="ppaction://hlinksldjump"/>
          </p:cNvPr>
          <p:cNvSpPr/>
          <p:nvPr/>
        </p:nvSpPr>
        <p:spPr>
          <a:xfrm>
            <a:off x="2737775" y="4929198"/>
            <a:ext cx="3643338" cy="1214446"/>
          </a:xfrm>
          <a:prstGeom prst="flowChartAlternateProcess">
            <a:avLst/>
          </a:prstGeom>
          <a:solidFill>
            <a:srgbClr val="BDFC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</a:t>
            </a:r>
            <a:endParaRPr lang="ru-RU" sz="6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59" name="Прямоугольник 8"/>
          <p:cNvSpPr>
            <a:spLocks noChangeArrowheads="1"/>
          </p:cNvSpPr>
          <p:nvPr/>
        </p:nvSpPr>
        <p:spPr bwMode="auto">
          <a:xfrm>
            <a:off x="539750" y="1989138"/>
            <a:ext cx="8496300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5400" b="1">
                <a:latin typeface="Arial" charset="0"/>
              </a:rPr>
              <a:t>Где в первую ночь на необитаемом острове ночевал герой?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44624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 балла</a:t>
            </a:r>
          </a:p>
        </p:txBody>
      </p:sp>
      <p:pic>
        <p:nvPicPr>
          <p:cNvPr id="19461" name="Picture 4" descr="Похожее изображение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7163" y="188913"/>
            <a:ext cx="3333751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и по запросу робинзон на дерев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519363"/>
            <a:ext cx="5329237" cy="419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Блок-схема: альтернативный процесс 6">
            <a:hlinkClick r:id="rId4" action="ppaction://hlinksldjump"/>
          </p:cNvPr>
          <p:cNvSpPr/>
          <p:nvPr/>
        </p:nvSpPr>
        <p:spPr>
          <a:xfrm>
            <a:off x="6732588" y="6076950"/>
            <a:ext cx="2286000" cy="642938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категориям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44624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 балла</a:t>
            </a:r>
          </a:p>
        </p:txBody>
      </p:sp>
      <p:sp>
        <p:nvSpPr>
          <p:cNvPr id="20485" name="Прямоугольник 10"/>
          <p:cNvSpPr>
            <a:spLocks noChangeArrowheads="1"/>
          </p:cNvSpPr>
          <p:nvPr/>
        </p:nvSpPr>
        <p:spPr bwMode="auto">
          <a:xfrm>
            <a:off x="863600" y="1484313"/>
            <a:ext cx="78898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5400" b="1">
                <a:latin typeface="Arial" charset="0"/>
              </a:rPr>
              <a:t>На дереве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альтернативный процесс 5">
            <a:hlinkClick r:id="rId3" action="ppaction://hlinksldjump"/>
          </p:cNvPr>
          <p:cNvSpPr/>
          <p:nvPr/>
        </p:nvSpPr>
        <p:spPr>
          <a:xfrm>
            <a:off x="2655972" y="4509120"/>
            <a:ext cx="3643338" cy="1214446"/>
          </a:xfrm>
          <a:prstGeom prst="flowChartAlternateProcess">
            <a:avLst/>
          </a:prstGeom>
          <a:solidFill>
            <a:srgbClr val="BDFC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</a:t>
            </a:r>
            <a:endParaRPr lang="ru-RU" sz="6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07" name="Прямоугольник 7"/>
          <p:cNvSpPr>
            <a:spLocks noChangeArrowheads="1"/>
          </p:cNvSpPr>
          <p:nvPr/>
        </p:nvSpPr>
        <p:spPr bwMode="auto">
          <a:xfrm>
            <a:off x="1243013" y="1484313"/>
            <a:ext cx="6872287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5400" b="1">
                <a:latin typeface="Arial" charset="0"/>
              </a:rPr>
              <a:t>Где родился Робинзон Крузо?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44624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балла</a:t>
            </a:r>
          </a:p>
        </p:txBody>
      </p:sp>
      <p:pic>
        <p:nvPicPr>
          <p:cNvPr id="21509" name="Picture 2" descr="Картинки по запросу гивки птица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3357563"/>
            <a:ext cx="3240087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альтернативный процесс 5">
            <a:hlinkClick r:id="rId3" action="ppaction://hlinksldjump"/>
          </p:cNvPr>
          <p:cNvSpPr/>
          <p:nvPr/>
        </p:nvSpPr>
        <p:spPr>
          <a:xfrm>
            <a:off x="6732588" y="6076950"/>
            <a:ext cx="2286000" cy="642938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категориям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44624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балла</a:t>
            </a:r>
          </a:p>
        </p:txBody>
      </p:sp>
      <p:sp>
        <p:nvSpPr>
          <p:cNvPr id="22532" name="Прямоугольник 10"/>
          <p:cNvSpPr>
            <a:spLocks noChangeArrowheads="1"/>
          </p:cNvSpPr>
          <p:nvPr/>
        </p:nvSpPr>
        <p:spPr bwMode="auto">
          <a:xfrm>
            <a:off x="863600" y="1484313"/>
            <a:ext cx="78898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5400" b="1">
                <a:latin typeface="Arial" charset="0"/>
              </a:rPr>
              <a:t>В городе Йорке</a:t>
            </a:r>
          </a:p>
        </p:txBody>
      </p:sp>
      <p:pic>
        <p:nvPicPr>
          <p:cNvPr id="22533" name="Picture 4" descr="Картинки по запросу город йорк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2565400"/>
            <a:ext cx="5624512" cy="375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ns2.hispasat.es/images/300px-Button_Icon_Red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141413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Picture 2" descr="http://ns2.hispasat.es/images/300px-Button_Icon_Red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1214438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2" descr="http://ns2.hispasat.es/images/300px-Button_Icon_Red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1214438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7" name="TextBox 12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28625" y="1125538"/>
            <a:ext cx="2214563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13000" b="1">
                <a:solidFill>
                  <a:srgbClr val="002060"/>
                </a:solidFill>
                <a:latin typeface="Arial" charset="0"/>
              </a:rPr>
              <a:t>1</a:t>
            </a:r>
          </a:p>
        </p:txBody>
      </p:sp>
      <p:sp>
        <p:nvSpPr>
          <p:cNvPr id="23558" name="TextBox 13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3500438" y="1214438"/>
            <a:ext cx="2214562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13000" b="1">
                <a:solidFill>
                  <a:srgbClr val="002060"/>
                </a:solidFill>
                <a:latin typeface="Arial" charset="0"/>
              </a:rPr>
              <a:t>2</a:t>
            </a:r>
          </a:p>
        </p:txBody>
      </p:sp>
      <p:sp>
        <p:nvSpPr>
          <p:cNvPr id="15" name="TextBox 14">
            <a:hlinkClick r:id="rId6" action="ppaction://hlinksldjump"/>
          </p:cNvPr>
          <p:cNvSpPr txBox="1"/>
          <p:nvPr/>
        </p:nvSpPr>
        <p:spPr>
          <a:xfrm>
            <a:off x="6429375" y="1214438"/>
            <a:ext cx="2214563" cy="2092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3000" b="1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pic>
        <p:nvPicPr>
          <p:cNvPr id="18434" name="Picture 2" descr="Картинки по запросу робинзон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96938" y="3436938"/>
            <a:ext cx="5207000" cy="3287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1" name="Блок-схема: альтернативный процесс 10">
            <a:hlinkClick r:id="rId8" action="ppaction://hlinksldjump"/>
          </p:cNvPr>
          <p:cNvSpPr/>
          <p:nvPr/>
        </p:nvSpPr>
        <p:spPr>
          <a:xfrm>
            <a:off x="6732588" y="6076950"/>
            <a:ext cx="2286000" cy="642938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категориям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3531635" y="116632"/>
            <a:ext cx="2175597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50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КАК?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Объект 2"/>
          <p:cNvSpPr>
            <a:spLocks noGrp="1"/>
          </p:cNvSpPr>
          <p:nvPr>
            <p:ph sz="quarter" idx="13"/>
          </p:nvPr>
        </p:nvSpPr>
        <p:spPr>
          <a:xfrm>
            <a:off x="611188" y="1235075"/>
            <a:ext cx="8137525" cy="4425950"/>
          </a:xfrm>
        </p:spPr>
        <p:txBody>
          <a:bodyPr/>
          <a:lstStyle/>
          <a:p>
            <a:pPr eaLnBrk="1" hangingPunct="1">
              <a:buFont typeface="Wingdings" pitchFamily="2" charset="2"/>
              <a:buChar char="q"/>
            </a:pPr>
            <a:r>
              <a:rPr lang="ru-RU" sz="2400" b="1" smtClean="0">
                <a:solidFill>
                  <a:srgbClr val="002060"/>
                </a:solidFill>
                <a:latin typeface="Arial" charset="0"/>
                <a:cs typeface="Arial" charset="0"/>
              </a:rPr>
              <a:t>Активизация познавательной деятельности. 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2400" b="1" smtClean="0">
                <a:solidFill>
                  <a:srgbClr val="002060"/>
                </a:solidFill>
                <a:latin typeface="Arial" charset="0"/>
                <a:cs typeface="Arial" charset="0"/>
              </a:rPr>
              <a:t>Расширение кругозора и читательской культуры. 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2400" b="1" smtClean="0">
                <a:solidFill>
                  <a:srgbClr val="002060"/>
                </a:solidFill>
                <a:latin typeface="Arial" charset="0"/>
                <a:cs typeface="Arial" charset="0"/>
              </a:rPr>
              <a:t>Привитие интереса к предмету через соревнование. 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2400" b="1" smtClean="0">
                <a:solidFill>
                  <a:srgbClr val="002060"/>
                </a:solidFill>
                <a:latin typeface="Arial" charset="0"/>
                <a:cs typeface="Arial" charset="0"/>
              </a:rPr>
              <a:t>Развитие внимания, сообразительности, находчивости, мышления, наблюдательности, любознательности. 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2400" b="1" smtClean="0">
                <a:solidFill>
                  <a:srgbClr val="002060"/>
                </a:solidFill>
                <a:latin typeface="Arial" charset="0"/>
                <a:cs typeface="Arial" charset="0"/>
              </a:rPr>
              <a:t>Развитие умения работать в команде. </a:t>
            </a:r>
          </a:p>
          <a:p>
            <a:pPr eaLnBrk="1" hangingPunct="1">
              <a:buFont typeface="Wingdings" pitchFamily="2" charset="2"/>
              <a:buChar char="q"/>
            </a:pPr>
            <a:r>
              <a:rPr lang="ru-RU" sz="2400" b="1" smtClean="0">
                <a:solidFill>
                  <a:srgbClr val="002060"/>
                </a:solidFill>
                <a:latin typeface="Arial" charset="0"/>
                <a:cs typeface="Arial" charset="0"/>
              </a:rPr>
              <a:t>Воспитание доброжелательного отношения друг к другу.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84308" y="142852"/>
            <a:ext cx="5955285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Цели и задачи игры: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альтернативный процесс 7">
            <a:hlinkClick r:id="rId3" action="ppaction://hlinksldjump"/>
          </p:cNvPr>
          <p:cNvSpPr/>
          <p:nvPr/>
        </p:nvSpPr>
        <p:spPr>
          <a:xfrm>
            <a:off x="2619204" y="4509120"/>
            <a:ext cx="3643338" cy="1214446"/>
          </a:xfrm>
          <a:prstGeom prst="flowChartAlternateProcess">
            <a:avLst/>
          </a:prstGeom>
          <a:solidFill>
            <a:srgbClr val="BDFC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</a:t>
            </a:r>
            <a:endParaRPr lang="ru-RU" sz="6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579" name="Прямоугольник 10"/>
          <p:cNvSpPr>
            <a:spLocks noChangeArrowheads="1"/>
          </p:cNvSpPr>
          <p:nvPr/>
        </p:nvSpPr>
        <p:spPr bwMode="auto">
          <a:xfrm>
            <a:off x="646113" y="1628775"/>
            <a:ext cx="8066087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5400" b="1">
                <a:latin typeface="Arial" charset="0"/>
              </a:rPr>
              <a:t>Как звали бога дикарей?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44624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 балла</a:t>
            </a:r>
          </a:p>
        </p:txBody>
      </p:sp>
      <p:pic>
        <p:nvPicPr>
          <p:cNvPr id="24581" name="Picture 2" descr="Картинки по запросу гивки птица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3213100"/>
            <a:ext cx="3240087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7"/>
          <p:cNvSpPr>
            <a:spLocks noChangeArrowheads="1"/>
          </p:cNvSpPr>
          <p:nvPr/>
        </p:nvSpPr>
        <p:spPr bwMode="auto">
          <a:xfrm>
            <a:off x="3708400" y="2420938"/>
            <a:ext cx="5184775" cy="839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400" b="1">
                <a:latin typeface="Arial" charset="0"/>
              </a:rPr>
              <a:t>Бенамуки</a:t>
            </a:r>
          </a:p>
        </p:txBody>
      </p:sp>
      <p:sp>
        <p:nvSpPr>
          <p:cNvPr id="6" name="Блок-схема: альтернативный процесс 5">
            <a:hlinkClick r:id="rId3" action="ppaction://hlinksldjump"/>
          </p:cNvPr>
          <p:cNvSpPr/>
          <p:nvPr/>
        </p:nvSpPr>
        <p:spPr>
          <a:xfrm>
            <a:off x="6732588" y="6076950"/>
            <a:ext cx="2286000" cy="642938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категориям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44624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 балла</a:t>
            </a:r>
          </a:p>
        </p:txBody>
      </p:sp>
      <p:pic>
        <p:nvPicPr>
          <p:cNvPr id="25605" name="Picture 2" descr="Картинки по запросу идол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506413"/>
            <a:ext cx="4319588" cy="629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альтернативный процесс 6">
            <a:hlinkClick r:id="rId3" action="ppaction://hlinksldjump"/>
          </p:cNvPr>
          <p:cNvSpPr/>
          <p:nvPr/>
        </p:nvSpPr>
        <p:spPr>
          <a:xfrm>
            <a:off x="2737775" y="4929198"/>
            <a:ext cx="3643338" cy="1214446"/>
          </a:xfrm>
          <a:prstGeom prst="flowChartAlternateProcess">
            <a:avLst/>
          </a:prstGeom>
          <a:solidFill>
            <a:srgbClr val="BDFC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</a:t>
            </a:r>
            <a:endParaRPr lang="ru-RU" sz="6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627" name="Прямоугольник 8"/>
          <p:cNvSpPr>
            <a:spLocks noChangeArrowheads="1"/>
          </p:cNvSpPr>
          <p:nvPr/>
        </p:nvSpPr>
        <p:spPr bwMode="auto">
          <a:xfrm>
            <a:off x="527050" y="1989138"/>
            <a:ext cx="8064500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5400" b="1">
                <a:latin typeface="Arial" charset="0"/>
              </a:rPr>
              <a:t>Как дикарь </a:t>
            </a:r>
            <a:br>
              <a:rPr lang="ru-RU" sz="5400" b="1">
                <a:latin typeface="Arial" charset="0"/>
              </a:rPr>
            </a:br>
            <a:r>
              <a:rPr lang="ru-RU" sz="5400" b="1">
                <a:latin typeface="Arial" charset="0"/>
              </a:rPr>
              <a:t>поклялся быть </a:t>
            </a:r>
            <a:br>
              <a:rPr lang="ru-RU" sz="5400" b="1">
                <a:latin typeface="Arial" charset="0"/>
              </a:rPr>
            </a:br>
            <a:r>
              <a:rPr lang="ru-RU" sz="5400" b="1">
                <a:latin typeface="Arial" charset="0"/>
              </a:rPr>
              <a:t>верным Робинзону?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44624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балла</a:t>
            </a:r>
          </a:p>
        </p:txBody>
      </p:sp>
      <p:pic>
        <p:nvPicPr>
          <p:cNvPr id="26629" name="Picture 4" descr="Похожее изображение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7163" y="333375"/>
            <a:ext cx="3333751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3"/>
          <p:cNvSpPr>
            <a:spLocks noChangeArrowheads="1"/>
          </p:cNvSpPr>
          <p:nvPr/>
        </p:nvSpPr>
        <p:spPr bwMode="auto">
          <a:xfrm>
            <a:off x="684213" y="968375"/>
            <a:ext cx="8340725" cy="2335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400" b="1">
                <a:latin typeface="Arial" charset="0"/>
              </a:rPr>
              <a:t>Взял ногу Робинзона  и поставил себе на голову</a:t>
            </a:r>
          </a:p>
        </p:txBody>
      </p:sp>
      <p:pic>
        <p:nvPicPr>
          <p:cNvPr id="20486" name="Picture 6" descr="Картинки по запросу пятница и робинзон"/>
          <p:cNvPicPr>
            <a:picLocks noChangeAspect="1" noChangeArrowheads="1"/>
          </p:cNvPicPr>
          <p:nvPr/>
        </p:nvPicPr>
        <p:blipFill rotWithShape="1">
          <a:blip r:embed="rId3"/>
          <a:srcRect/>
          <a:stretch/>
        </p:blipFill>
        <p:spPr bwMode="auto">
          <a:xfrm>
            <a:off x="1187450" y="3224213"/>
            <a:ext cx="3130550" cy="346233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/>
        </p:spPr>
      </p:pic>
      <p:sp>
        <p:nvSpPr>
          <p:cNvPr id="6" name="Блок-схема: альтернативный процесс 5">
            <a:hlinkClick r:id="rId4" action="ppaction://hlinksldjump"/>
          </p:cNvPr>
          <p:cNvSpPr/>
          <p:nvPr/>
        </p:nvSpPr>
        <p:spPr>
          <a:xfrm>
            <a:off x="6732588" y="6076950"/>
            <a:ext cx="2286000" cy="642938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категориям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987824" y="44624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балла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альтернативный процесс 7">
            <a:hlinkClick r:id="rId3" action="ppaction://hlinksldjump"/>
          </p:cNvPr>
          <p:cNvSpPr/>
          <p:nvPr/>
        </p:nvSpPr>
        <p:spPr>
          <a:xfrm>
            <a:off x="2737775" y="4708557"/>
            <a:ext cx="3643338" cy="1214446"/>
          </a:xfrm>
          <a:prstGeom prst="flowChartAlternateProcess">
            <a:avLst/>
          </a:prstGeom>
          <a:solidFill>
            <a:srgbClr val="BDFC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</a:t>
            </a:r>
            <a:endParaRPr lang="ru-RU" sz="6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5" name="Прямоугольник 8"/>
          <p:cNvSpPr>
            <a:spLocks noChangeArrowheads="1"/>
          </p:cNvSpPr>
          <p:nvPr/>
        </p:nvSpPr>
        <p:spPr bwMode="auto">
          <a:xfrm>
            <a:off x="323850" y="1125538"/>
            <a:ext cx="8640763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5400" b="1">
                <a:latin typeface="Arial" charset="0"/>
              </a:rPr>
              <a:t>Как заглушал </a:t>
            </a:r>
            <a:br>
              <a:rPr lang="ru-RU" sz="5400" b="1">
                <a:latin typeface="Arial" charset="0"/>
              </a:rPr>
            </a:br>
            <a:r>
              <a:rPr lang="ru-RU" sz="5400" b="1">
                <a:latin typeface="Arial" charset="0"/>
              </a:rPr>
              <a:t>голод Робинзон в первые дни на острове?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44624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 балла</a:t>
            </a:r>
          </a:p>
        </p:txBody>
      </p:sp>
      <p:pic>
        <p:nvPicPr>
          <p:cNvPr id="28677" name="Picture 2" descr="Картинки по запросу гивки птица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913" y="3490913"/>
            <a:ext cx="3240087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0000" b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альтернативный процесс 5">
            <a:hlinkClick r:id="rId3" action="ppaction://hlinksldjump"/>
          </p:cNvPr>
          <p:cNvSpPr/>
          <p:nvPr/>
        </p:nvSpPr>
        <p:spPr>
          <a:xfrm>
            <a:off x="6732588" y="6076950"/>
            <a:ext cx="2286000" cy="642938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категориям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44624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 балла</a:t>
            </a:r>
          </a:p>
        </p:txBody>
      </p:sp>
      <p:sp>
        <p:nvSpPr>
          <p:cNvPr id="29700" name="Прямоугольник 10"/>
          <p:cNvSpPr>
            <a:spLocks noChangeArrowheads="1"/>
          </p:cNvSpPr>
          <p:nvPr/>
        </p:nvSpPr>
        <p:spPr bwMode="auto">
          <a:xfrm>
            <a:off x="1116013" y="1412875"/>
            <a:ext cx="6759575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400" b="1">
                <a:latin typeface="Arial" charset="0"/>
              </a:rPr>
              <a:t>Клал в рот немного табака</a:t>
            </a:r>
          </a:p>
        </p:txBody>
      </p:sp>
      <p:pic>
        <p:nvPicPr>
          <p:cNvPr id="29701" name="Picture 2" descr="Похожее изображение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2884488"/>
            <a:ext cx="5616575" cy="381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ns2.hispasat.es/images/300px-Button_Icon_Red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285875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3" name="Picture 2" descr="http://ns2.hispasat.es/images/300px-Button_Icon_Red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1214438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2" descr="http://ns2.hispasat.es/images/300px-Button_Icon_Red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1214438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5" name="TextBox 12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428625" y="1285875"/>
            <a:ext cx="2214563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13000" b="1">
                <a:solidFill>
                  <a:srgbClr val="002060"/>
                </a:solidFill>
                <a:latin typeface="Arial" charset="0"/>
              </a:rPr>
              <a:t>1</a:t>
            </a:r>
          </a:p>
        </p:txBody>
      </p:sp>
      <p:sp>
        <p:nvSpPr>
          <p:cNvPr id="30726" name="TextBox 13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3500438" y="1214438"/>
            <a:ext cx="2214562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13000" b="1">
                <a:solidFill>
                  <a:srgbClr val="002060"/>
                </a:solidFill>
                <a:latin typeface="Arial" charset="0"/>
              </a:rPr>
              <a:t>2</a:t>
            </a:r>
          </a:p>
        </p:txBody>
      </p:sp>
      <p:sp>
        <p:nvSpPr>
          <p:cNvPr id="30727" name="TextBox 14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6429375" y="1214438"/>
            <a:ext cx="2214563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13000" b="1">
                <a:solidFill>
                  <a:srgbClr val="002060"/>
                </a:solidFill>
                <a:latin typeface="Arial" charset="0"/>
              </a:rPr>
              <a:t>3</a:t>
            </a:r>
          </a:p>
        </p:txBody>
      </p:sp>
      <p:pic>
        <p:nvPicPr>
          <p:cNvPr id="30728" name="Picture 2" descr="Картинки по запросу робинзон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573463"/>
            <a:ext cx="5256212" cy="300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Блок-схема: альтернативный процесс 10">
            <a:hlinkClick r:id="rId8" action="ppaction://hlinksldjump"/>
          </p:cNvPr>
          <p:cNvSpPr/>
          <p:nvPr/>
        </p:nvSpPr>
        <p:spPr>
          <a:xfrm>
            <a:off x="6732588" y="6076950"/>
            <a:ext cx="2286000" cy="642938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категориям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795859" y="116632"/>
            <a:ext cx="364715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ПОЧЕМУ?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альтернативный процесс 6">
            <a:hlinkClick r:id="rId3" action="ppaction://hlinksldjump"/>
          </p:cNvPr>
          <p:cNvSpPr/>
          <p:nvPr/>
        </p:nvSpPr>
        <p:spPr>
          <a:xfrm>
            <a:off x="2857488" y="5301208"/>
            <a:ext cx="3643338" cy="1214446"/>
          </a:xfrm>
          <a:prstGeom prst="flowChartAlternateProcess">
            <a:avLst/>
          </a:prstGeom>
          <a:solidFill>
            <a:srgbClr val="BDFC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</a:t>
            </a:r>
          </a:p>
        </p:txBody>
      </p:sp>
      <p:sp>
        <p:nvSpPr>
          <p:cNvPr id="31747" name="Прямоугольник 3"/>
          <p:cNvSpPr>
            <a:spLocks noChangeArrowheads="1"/>
          </p:cNvSpPr>
          <p:nvPr/>
        </p:nvSpPr>
        <p:spPr bwMode="auto">
          <a:xfrm>
            <a:off x="250825" y="1773238"/>
            <a:ext cx="8856663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5200" b="1">
                <a:latin typeface="Arial" charset="0"/>
              </a:rPr>
              <a:t>Почему Робинзон стал раскладывать порох небольшим кучками по разным местам 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44624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 балла</a:t>
            </a:r>
          </a:p>
        </p:txBody>
      </p:sp>
      <p:pic>
        <p:nvPicPr>
          <p:cNvPr id="31749" name="Picture 4" descr="Похожее изображение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7163" y="0"/>
            <a:ext cx="3333751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Прямоугольник 7"/>
          <p:cNvSpPr>
            <a:spLocks noChangeArrowheads="1"/>
          </p:cNvSpPr>
          <p:nvPr/>
        </p:nvSpPr>
        <p:spPr bwMode="auto">
          <a:xfrm>
            <a:off x="827088" y="1039813"/>
            <a:ext cx="7921625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5400" b="1">
                <a:latin typeface="Arial" charset="0"/>
              </a:rPr>
              <a:t>Боялся, что во время грозы весь порох взорвется</a:t>
            </a:r>
          </a:p>
        </p:txBody>
      </p:sp>
      <p:pic>
        <p:nvPicPr>
          <p:cNvPr id="32771" name="Picture 2" descr="Похожее изображение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3429000"/>
            <a:ext cx="2205037" cy="165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2" descr="Похожее изображение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3" y="5081588"/>
            <a:ext cx="2205037" cy="165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2" descr="Похожее изображение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275" y="4929188"/>
            <a:ext cx="2205038" cy="165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4" name="Picture 6" descr="Картинки по запросу молния рисунок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488" y="3625850"/>
            <a:ext cx="2160587" cy="205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Блок-схема: альтернативный процесс 9">
            <a:hlinkClick r:id="rId6" action="ppaction://hlinksldjump"/>
          </p:cNvPr>
          <p:cNvSpPr/>
          <p:nvPr/>
        </p:nvSpPr>
        <p:spPr>
          <a:xfrm>
            <a:off x="6732588" y="6076950"/>
            <a:ext cx="2286000" cy="642938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категориям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987824" y="44624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 балла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альтернативный процесс 6">
            <a:hlinkClick r:id="rId3" action="ppaction://hlinksldjump"/>
          </p:cNvPr>
          <p:cNvSpPr/>
          <p:nvPr/>
        </p:nvSpPr>
        <p:spPr>
          <a:xfrm>
            <a:off x="2857473" y="4581128"/>
            <a:ext cx="3429056" cy="1143008"/>
          </a:xfrm>
          <a:prstGeom prst="flowChartAlternateProcess">
            <a:avLst/>
          </a:prstGeom>
          <a:solidFill>
            <a:srgbClr val="BDFC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</a:t>
            </a:r>
            <a:endParaRPr lang="ru-RU" sz="6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795" name="Прямоугольник 3"/>
          <p:cNvSpPr>
            <a:spLocks noChangeArrowheads="1"/>
          </p:cNvSpPr>
          <p:nvPr/>
        </p:nvSpPr>
        <p:spPr bwMode="auto">
          <a:xfrm>
            <a:off x="323850" y="981075"/>
            <a:ext cx="8496300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5400" b="1">
                <a:latin typeface="Arial" charset="0"/>
              </a:rPr>
              <a:t>Почему дикаря Робинзон назвал Пятница 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44624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балла</a:t>
            </a:r>
          </a:p>
        </p:txBody>
      </p:sp>
      <p:pic>
        <p:nvPicPr>
          <p:cNvPr id="33797" name="Picture 2" descr="Картинки по запросу гивки птица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913" y="3490913"/>
            <a:ext cx="3240087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77695" y="142852"/>
            <a:ext cx="4368504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Правила игры: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750" y="1268413"/>
            <a:ext cx="8174038" cy="304800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56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Играют несколько команд. Каждая команда выбирает по очереди категорию вопроса, затем сложность вопроса. Вопросы распределены по сложности: самый сложный – 3 балла, самый легкий – 1 балл. Команда самостоятельно выбирает стратегию игры. Если команда не дает правильного ответа, может ответить другая. Жюри фиксирует правильные ответы и количество баллов.</a:t>
            </a:r>
          </a:p>
        </p:txBody>
      </p:sp>
      <p:sp>
        <p:nvSpPr>
          <p:cNvPr id="11" name="Пятно 1 10">
            <a:hlinkClick r:id="rId3" action="ppaction://hlinksldjump"/>
          </p:cNvPr>
          <p:cNvSpPr/>
          <p:nvPr/>
        </p:nvSpPr>
        <p:spPr>
          <a:xfrm>
            <a:off x="5727700" y="5233988"/>
            <a:ext cx="2500313" cy="1071562"/>
          </a:xfrm>
          <a:prstGeom prst="irregularSeal1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Старт</a:t>
            </a:r>
            <a:endParaRPr lang="ru-RU" sz="3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7745" y="4941167"/>
            <a:ext cx="5514074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Для начала игры нажмите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5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Прямоугольник 3"/>
          <p:cNvSpPr>
            <a:spLocks noChangeArrowheads="1"/>
          </p:cNvSpPr>
          <p:nvPr/>
        </p:nvSpPr>
        <p:spPr bwMode="auto">
          <a:xfrm>
            <a:off x="954088" y="1052513"/>
            <a:ext cx="7354887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5400" b="1">
                <a:latin typeface="Arial" charset="0"/>
              </a:rPr>
              <a:t>В этот день недели он спас ему жизнь</a:t>
            </a:r>
          </a:p>
        </p:txBody>
      </p:sp>
      <p:pic>
        <p:nvPicPr>
          <p:cNvPr id="34819" name="Picture 4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2854325"/>
            <a:ext cx="4430712" cy="332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Блок-схема: альтернативный процесс 5">
            <a:hlinkClick r:id="rId4" action="ppaction://hlinksldjump"/>
          </p:cNvPr>
          <p:cNvSpPr/>
          <p:nvPr/>
        </p:nvSpPr>
        <p:spPr>
          <a:xfrm>
            <a:off x="6732588" y="6076950"/>
            <a:ext cx="2286000" cy="642938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категориям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44624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балла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альтернативный процесс 6">
            <a:hlinkClick r:id="rId3" action="ppaction://hlinksldjump"/>
          </p:cNvPr>
          <p:cNvSpPr/>
          <p:nvPr/>
        </p:nvSpPr>
        <p:spPr>
          <a:xfrm>
            <a:off x="2948970" y="4862701"/>
            <a:ext cx="3643338" cy="1214446"/>
          </a:xfrm>
          <a:prstGeom prst="flowChartAlternateProcess">
            <a:avLst/>
          </a:prstGeom>
          <a:solidFill>
            <a:srgbClr val="BDFC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</a:t>
            </a:r>
            <a:endParaRPr lang="ru-RU" sz="6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843" name="Прямоугольник 3"/>
          <p:cNvSpPr>
            <a:spLocks noChangeArrowheads="1"/>
          </p:cNvSpPr>
          <p:nvPr/>
        </p:nvSpPr>
        <p:spPr bwMode="auto">
          <a:xfrm>
            <a:off x="0" y="1989138"/>
            <a:ext cx="9144000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5400" b="1">
                <a:latin typeface="Arial" charset="0"/>
              </a:rPr>
              <a:t>Почему Робинзон прекратил вести записи в своем дневнике? </a:t>
            </a:r>
          </a:p>
        </p:txBody>
      </p:sp>
      <p:sp>
        <p:nvSpPr>
          <p:cNvPr id="10" name="Блок-схема: альтернативный процесс 9">
            <a:hlinkClick r:id="rId4" action="ppaction://hlinksldjump"/>
          </p:cNvPr>
          <p:cNvSpPr/>
          <p:nvPr/>
        </p:nvSpPr>
        <p:spPr>
          <a:xfrm>
            <a:off x="6732588" y="6076950"/>
            <a:ext cx="2286000" cy="642938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категориям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987824" y="44624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 балла</a:t>
            </a:r>
          </a:p>
        </p:txBody>
      </p:sp>
      <p:pic>
        <p:nvPicPr>
          <p:cNvPr id="35846" name="Picture 4" descr="Похожее изображение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7163" y="188913"/>
            <a:ext cx="3333751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Блок-схема: альтернативный процесс 5">
            <a:hlinkClick r:id="rId3" action="ppaction://hlinksldjump"/>
          </p:cNvPr>
          <p:cNvSpPr/>
          <p:nvPr/>
        </p:nvSpPr>
        <p:spPr>
          <a:xfrm>
            <a:off x="6732588" y="6076950"/>
            <a:ext cx="2286000" cy="642938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категориям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44624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 балла</a:t>
            </a:r>
          </a:p>
        </p:txBody>
      </p:sp>
      <p:sp>
        <p:nvSpPr>
          <p:cNvPr id="36868" name="Прямоугольник 10"/>
          <p:cNvSpPr>
            <a:spLocks noChangeArrowheads="1"/>
          </p:cNvSpPr>
          <p:nvPr/>
        </p:nvSpPr>
        <p:spPr bwMode="auto">
          <a:xfrm>
            <a:off x="611188" y="1198563"/>
            <a:ext cx="8208962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5400" b="1">
                <a:latin typeface="Arial" charset="0"/>
              </a:rPr>
              <a:t>У него закончились чернила</a:t>
            </a:r>
          </a:p>
        </p:txBody>
      </p:sp>
      <p:pic>
        <p:nvPicPr>
          <p:cNvPr id="36869" name="Picture 2" descr="Похожее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488" y="2979738"/>
            <a:ext cx="5141912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ns2.hispasat.es/images/300px-Button_Icon_Red.svg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1196975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1" name="Picture 2" descr="http://ns2.hispasat.es/images/300px-Button_Icon_Red.svg.pn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8" y="1214438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Picture 2" descr="http://ns2.hispasat.es/images/300px-Button_Icon_Red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13" y="1214438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893" name="TextBox 12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428625" y="1196975"/>
            <a:ext cx="2214563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13000" b="1">
                <a:solidFill>
                  <a:srgbClr val="002060"/>
                </a:solidFill>
                <a:latin typeface="Arial" charset="0"/>
              </a:rPr>
              <a:t>1</a:t>
            </a:r>
          </a:p>
        </p:txBody>
      </p:sp>
      <p:sp>
        <p:nvSpPr>
          <p:cNvPr id="37894" name="TextBox 13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3500438" y="1214438"/>
            <a:ext cx="2214562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13000" b="1">
                <a:solidFill>
                  <a:srgbClr val="002060"/>
                </a:solidFill>
                <a:latin typeface="Arial" charset="0"/>
              </a:rPr>
              <a:t>2</a:t>
            </a:r>
          </a:p>
        </p:txBody>
      </p:sp>
      <p:sp>
        <p:nvSpPr>
          <p:cNvPr id="37895" name="TextBox 14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6429375" y="1214438"/>
            <a:ext cx="2214563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13000" b="1">
                <a:solidFill>
                  <a:srgbClr val="002060"/>
                </a:solidFill>
                <a:latin typeface="Arial" charset="0"/>
              </a:rPr>
              <a:t>3</a:t>
            </a:r>
          </a:p>
        </p:txBody>
      </p:sp>
      <p:sp>
        <p:nvSpPr>
          <p:cNvPr id="11" name="Блок-схема: альтернативный процесс 10">
            <a:hlinkClick r:id="rId7" action="ppaction://hlinksldjump"/>
          </p:cNvPr>
          <p:cNvSpPr/>
          <p:nvPr/>
        </p:nvSpPr>
        <p:spPr>
          <a:xfrm>
            <a:off x="6732588" y="6076950"/>
            <a:ext cx="2286000" cy="642938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категориям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578262" y="73229"/>
            <a:ext cx="404989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СКОЛЬКО?</a:t>
            </a:r>
          </a:p>
        </p:txBody>
      </p:sp>
      <p:pic>
        <p:nvPicPr>
          <p:cNvPr id="3074" name="Picture 2" descr="Картинки по запросу робинзон крузо мультфильм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4213" y="3406775"/>
            <a:ext cx="5816600" cy="3324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>
            <a:hlinkClick r:id="rId3" action="ppaction://hlinksldjump"/>
          </p:cNvPr>
          <p:cNvSpPr/>
          <p:nvPr/>
        </p:nvSpPr>
        <p:spPr>
          <a:xfrm>
            <a:off x="2487726" y="4554708"/>
            <a:ext cx="3643338" cy="1214446"/>
          </a:xfrm>
          <a:prstGeom prst="flowChartAlternateProcess">
            <a:avLst/>
          </a:prstGeom>
          <a:solidFill>
            <a:srgbClr val="BDFC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</a:t>
            </a:r>
            <a:endParaRPr lang="ru-RU" sz="6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915" name="Прямоугольник 1"/>
          <p:cNvSpPr>
            <a:spLocks noChangeArrowheads="1"/>
          </p:cNvSpPr>
          <p:nvPr/>
        </p:nvSpPr>
        <p:spPr bwMode="auto">
          <a:xfrm>
            <a:off x="923925" y="1524000"/>
            <a:ext cx="727075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5400" b="1">
                <a:latin typeface="Arial" charset="0"/>
              </a:rPr>
              <a:t>Сколько детей было у Робинзона?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44624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 балла</a:t>
            </a:r>
          </a:p>
        </p:txBody>
      </p:sp>
      <p:pic>
        <p:nvPicPr>
          <p:cNvPr id="38917" name="Picture 2" descr="Картинки по запросу гивки птица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913" y="3490913"/>
            <a:ext cx="3240087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Box 7"/>
          <p:cNvSpPr txBox="1">
            <a:spLocks noChangeArrowheads="1"/>
          </p:cNvSpPr>
          <p:nvPr/>
        </p:nvSpPr>
        <p:spPr bwMode="auto">
          <a:xfrm>
            <a:off x="4192588" y="2054225"/>
            <a:ext cx="453707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5400" b="1">
                <a:latin typeface="Arial" charset="0"/>
              </a:rPr>
              <a:t>Два сына и дочь</a:t>
            </a:r>
          </a:p>
        </p:txBody>
      </p:sp>
      <p:sp>
        <p:nvSpPr>
          <p:cNvPr id="6" name="Блок-схема: альтернативный процесс 5">
            <a:hlinkClick r:id="rId3" action="ppaction://hlinksldjump"/>
          </p:cNvPr>
          <p:cNvSpPr/>
          <p:nvPr/>
        </p:nvSpPr>
        <p:spPr>
          <a:xfrm>
            <a:off x="6732588" y="6076950"/>
            <a:ext cx="2286000" cy="642938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категориям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44624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 балла</a:t>
            </a:r>
          </a:p>
        </p:txBody>
      </p:sp>
      <p:pic>
        <p:nvPicPr>
          <p:cNvPr id="9224" name="Picture 8" descr="Картинки по запросу два мальчика и девоч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1219200"/>
            <a:ext cx="3455987" cy="51800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>
            <a:hlinkClick r:id="rId3" action="ppaction://hlinksldjump"/>
          </p:cNvPr>
          <p:cNvSpPr/>
          <p:nvPr/>
        </p:nvSpPr>
        <p:spPr>
          <a:xfrm>
            <a:off x="2737775" y="5010710"/>
            <a:ext cx="3643338" cy="1214446"/>
          </a:xfrm>
          <a:prstGeom prst="flowChartAlternateProcess">
            <a:avLst/>
          </a:prstGeom>
          <a:solidFill>
            <a:srgbClr val="BDFC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</a:t>
            </a:r>
            <a:endParaRPr lang="ru-RU" sz="6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963" name="Прямоугольник 1"/>
          <p:cNvSpPr>
            <a:spLocks noChangeArrowheads="1"/>
          </p:cNvSpPr>
          <p:nvPr/>
        </p:nvSpPr>
        <p:spPr bwMode="auto">
          <a:xfrm>
            <a:off x="455613" y="2232025"/>
            <a:ext cx="820896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5400" b="1">
                <a:latin typeface="Arial" charset="0"/>
              </a:rPr>
              <a:t>Сколько братьев было у Робинзона?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44624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балла</a:t>
            </a:r>
          </a:p>
        </p:txBody>
      </p:sp>
      <p:pic>
        <p:nvPicPr>
          <p:cNvPr id="40965" name="Picture 4" descr="Похожее изображение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7163" y="333375"/>
            <a:ext cx="3333751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Box 3"/>
          <p:cNvSpPr txBox="1">
            <a:spLocks noChangeArrowheads="1"/>
          </p:cNvSpPr>
          <p:nvPr/>
        </p:nvSpPr>
        <p:spPr bwMode="auto">
          <a:xfrm>
            <a:off x="2760663" y="1412875"/>
            <a:ext cx="36337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5400" b="1">
                <a:latin typeface="Arial" charset="0"/>
              </a:rPr>
              <a:t>Два брата</a:t>
            </a:r>
          </a:p>
        </p:txBody>
      </p:sp>
      <p:pic>
        <p:nvPicPr>
          <p:cNvPr id="31746" name="Picture 2" descr="Картинки по запросу два брат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2500313"/>
            <a:ext cx="5753100" cy="38957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6" name="Блок-схема: альтернативный процесс 5">
            <a:hlinkClick r:id="rId4" action="ppaction://hlinksldjump"/>
          </p:cNvPr>
          <p:cNvSpPr/>
          <p:nvPr/>
        </p:nvSpPr>
        <p:spPr>
          <a:xfrm>
            <a:off x="6732588" y="6076950"/>
            <a:ext cx="2286000" cy="642938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категориям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987824" y="44624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балла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Блок-схема: альтернативный процесс 11">
            <a:hlinkClick r:id="rId3" action="ppaction://hlinksldjump"/>
          </p:cNvPr>
          <p:cNvSpPr/>
          <p:nvPr/>
        </p:nvSpPr>
        <p:spPr>
          <a:xfrm>
            <a:off x="2737775" y="4581128"/>
            <a:ext cx="3643338" cy="1214446"/>
          </a:xfrm>
          <a:prstGeom prst="flowChartAlternateProcess">
            <a:avLst/>
          </a:prstGeom>
          <a:solidFill>
            <a:srgbClr val="BDFC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</a:t>
            </a:r>
            <a:endParaRPr lang="ru-RU" sz="6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011" name="Прямоугольник 1"/>
          <p:cNvSpPr>
            <a:spLocks noChangeArrowheads="1"/>
          </p:cNvSpPr>
          <p:nvPr/>
        </p:nvSpPr>
        <p:spPr bwMode="auto">
          <a:xfrm>
            <a:off x="558800" y="1700213"/>
            <a:ext cx="83566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5400" b="1">
                <a:latin typeface="Arial" charset="0"/>
              </a:rPr>
              <a:t>Сколько лет провел Робинзон на острове?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87824" y="44624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 балла</a:t>
            </a:r>
          </a:p>
        </p:txBody>
      </p:sp>
      <p:pic>
        <p:nvPicPr>
          <p:cNvPr id="43013" name="Picture 2" descr="Картинки по запросу гивки птица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913" y="3490913"/>
            <a:ext cx="3240087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Box 8"/>
          <p:cNvSpPr txBox="1">
            <a:spLocks noChangeArrowheads="1"/>
          </p:cNvSpPr>
          <p:nvPr/>
        </p:nvSpPr>
        <p:spPr bwMode="auto">
          <a:xfrm>
            <a:off x="3635375" y="1504950"/>
            <a:ext cx="229235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5400" b="1">
                <a:latin typeface="Arial" charset="0"/>
              </a:rPr>
              <a:t>28 лет</a:t>
            </a:r>
          </a:p>
        </p:txBody>
      </p:sp>
      <p:pic>
        <p:nvPicPr>
          <p:cNvPr id="32770" name="Picture 2" descr="Картинки по запросу календар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5675" y="2708275"/>
            <a:ext cx="5327650" cy="3546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6" name="Блок-схема: альтернативный процесс 5">
            <a:hlinkClick r:id="rId4" action="ppaction://hlinksldjump"/>
          </p:cNvPr>
          <p:cNvSpPr/>
          <p:nvPr/>
        </p:nvSpPr>
        <p:spPr>
          <a:xfrm>
            <a:off x="6732588" y="6076950"/>
            <a:ext cx="2286000" cy="642938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категориям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44624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 балла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Скругленный прямоугольник 30">
            <a:hlinkClick r:id="rId4" action="ppaction://hlinksldjump"/>
          </p:cNvPr>
          <p:cNvSpPr/>
          <p:nvPr/>
        </p:nvSpPr>
        <p:spPr>
          <a:xfrm>
            <a:off x="520700" y="1314450"/>
            <a:ext cx="3500438" cy="1643063"/>
          </a:xfrm>
          <a:prstGeom prst="roundRect">
            <a:avLst>
              <a:gd name="adj" fmla="val 47143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ЧТО?</a:t>
            </a:r>
          </a:p>
        </p:txBody>
      </p:sp>
      <p:sp>
        <p:nvSpPr>
          <p:cNvPr id="33" name="Скругленный прямоугольник 32">
            <a:hlinkClick r:id="rId5" action="ppaction://hlinksldjump"/>
          </p:cNvPr>
          <p:cNvSpPr/>
          <p:nvPr/>
        </p:nvSpPr>
        <p:spPr>
          <a:xfrm>
            <a:off x="500063" y="3214688"/>
            <a:ext cx="3500437" cy="1500187"/>
          </a:xfrm>
          <a:prstGeom prst="roundRect">
            <a:avLst>
              <a:gd name="adj" fmla="val 47143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ГДЕ?</a:t>
            </a:r>
          </a:p>
        </p:txBody>
      </p:sp>
      <p:sp>
        <p:nvSpPr>
          <p:cNvPr id="35" name="Скругленный прямоугольник 34">
            <a:hlinkClick r:id="rId6" action="ppaction://hlinksldjump"/>
          </p:cNvPr>
          <p:cNvSpPr/>
          <p:nvPr/>
        </p:nvSpPr>
        <p:spPr>
          <a:xfrm>
            <a:off x="4786313" y="1314450"/>
            <a:ext cx="3500437" cy="1571625"/>
          </a:xfrm>
          <a:prstGeom prst="roundRect">
            <a:avLst>
              <a:gd name="adj" fmla="val 47143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КАК?</a:t>
            </a:r>
          </a:p>
        </p:txBody>
      </p:sp>
      <p:sp>
        <p:nvSpPr>
          <p:cNvPr id="36" name="Скругленный прямоугольник 35">
            <a:hlinkClick r:id="rId7" action="ppaction://hlinksldjump"/>
          </p:cNvPr>
          <p:cNvSpPr/>
          <p:nvPr/>
        </p:nvSpPr>
        <p:spPr>
          <a:xfrm>
            <a:off x="4857750" y="3214688"/>
            <a:ext cx="3536950" cy="1438275"/>
          </a:xfrm>
          <a:prstGeom prst="roundRect">
            <a:avLst>
              <a:gd name="adj" fmla="val 47143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ПОЧЕМУ?</a:t>
            </a:r>
          </a:p>
        </p:txBody>
      </p:sp>
      <p:sp>
        <p:nvSpPr>
          <p:cNvPr id="37" name="Скругленный прямоугольник 36">
            <a:hlinkClick r:id="rId8" action="ppaction://hlinksldjump"/>
          </p:cNvPr>
          <p:cNvSpPr/>
          <p:nvPr/>
        </p:nvSpPr>
        <p:spPr>
          <a:xfrm>
            <a:off x="2571750" y="5143500"/>
            <a:ext cx="3500438" cy="1500188"/>
          </a:xfrm>
          <a:prstGeom prst="roundRect">
            <a:avLst>
              <a:gd name="adj" fmla="val 47143"/>
            </a:avLst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СКОЛЬКО?</a:t>
            </a:r>
          </a:p>
        </p:txBody>
      </p:sp>
      <p:sp>
        <p:nvSpPr>
          <p:cNvPr id="13" name="Блок-схема: альтернативный процесс 12">
            <a:hlinkClick r:id="rId9" action="ppaction://hlinksldjump"/>
          </p:cNvPr>
          <p:cNvSpPr/>
          <p:nvPr/>
        </p:nvSpPr>
        <p:spPr>
          <a:xfrm>
            <a:off x="7451725" y="6092825"/>
            <a:ext cx="1500188" cy="642938"/>
          </a:xfrm>
          <a:prstGeom prst="flowChartAlternateProces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Итог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63817" y="129406"/>
            <a:ext cx="7570214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Выберите категорию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85897" y="623560"/>
            <a:ext cx="5230471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50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МОЛОДЦЫ!!!</a:t>
            </a:r>
          </a:p>
        </p:txBody>
      </p:sp>
      <p:pic>
        <p:nvPicPr>
          <p:cNvPr id="45059" name="Picture 3" descr="C:\Users\Яна\Desktop\Рисунок1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773238"/>
            <a:ext cx="4322762" cy="413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3763" y="44624"/>
            <a:ext cx="7856382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Список использованных источников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179388" y="947738"/>
            <a:ext cx="8785225" cy="5576887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buFont typeface="Wingdings" panose="05000000000000000000" pitchFamily="2" charset="2"/>
              <a:buChar char="q"/>
              <a:defRPr/>
            </a:pP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Изображение «Робинзон Крузо» (слайд 1)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</a:t>
            </a: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wallpapershome.ru/images/pages/pic_v/8919.jpg</a:t>
            </a:r>
            <a:endParaRPr lang="ru-RU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buFont typeface="Wingdings" panose="05000000000000000000" pitchFamily="2" charset="2"/>
              <a:buChar char="q"/>
              <a:defRPr/>
            </a:pP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Изображение «Робинзон Крузо» (слайд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5)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</a:t>
            </a: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novy.tv/wp-content/uploads/sites/96/2017/03/maxresdefault3.jpg</a:t>
            </a:r>
            <a:endParaRPr lang="ru-RU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buFont typeface="Wingdings" panose="05000000000000000000" pitchFamily="2" charset="2"/>
              <a:buChar char="q"/>
              <a:defRPr/>
            </a:pP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Изображение «Птица»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</a:t>
            </a: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i.pinimg.com/originals/3f/e3/9d/3fe39deb82ed6b35e19fe070c07ecc62.gif</a:t>
            </a:r>
            <a:endParaRPr lang="ru-RU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buFont typeface="Wingdings" panose="05000000000000000000" pitchFamily="2" charset="2"/>
              <a:buChar char="q"/>
              <a:defRPr/>
            </a:pP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Изображение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«Летящая птица»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</a:t>
            </a: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i.pinimg.com/originals/b6/4d/ee/b64dee73545128824e6c31ddb946e03e.gif</a:t>
            </a:r>
            <a:endParaRPr lang="ru-RU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buFont typeface="Wingdings" panose="05000000000000000000" pitchFamily="2" charset="2"/>
              <a:buChar char="q"/>
              <a:defRPr/>
            </a:pP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Изображение «Вода» (слайд 7)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</a:t>
            </a: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mon.medikforum.ru/uploads/posts/2018-11/1541775673_voda.jpg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fontAlgn="auto">
              <a:buFont typeface="Georgia" pitchFamily="18" charset="0"/>
              <a:buNone/>
              <a:defRPr/>
            </a:pPr>
            <a:endParaRPr lang="ru-RU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250825" y="188913"/>
            <a:ext cx="8642350" cy="6408737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buFont typeface="Wingdings" panose="05000000000000000000" pitchFamily="2" charset="2"/>
              <a:buChar char="q"/>
              <a:defRPr/>
            </a:pP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Изображение «Слитки золота» (слайд 9)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https://f.sravni.ru/cms/KnowledgeBaseArticle/Picture/mat_64708.jpg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buFont typeface="Wingdings" panose="05000000000000000000" pitchFamily="2" charset="2"/>
              <a:buChar char="q"/>
              <a:defRPr/>
            </a:pP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Изображение «Робинзон Крузо» (слайд 11)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</a:t>
            </a: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webplus.info/images/wpi.images/atr276_001.jpg</a:t>
            </a:r>
            <a:endParaRPr lang="ru-RU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buFont typeface="Wingdings" panose="05000000000000000000" pitchFamily="2" charset="2"/>
              <a:buChar char="q"/>
              <a:defRPr/>
            </a:pP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Изображение «Робинзон Крузо» (слайд 12)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https://nafilmu.cz/wp-content/uploads/2016/02/3835-20-02-2016-16-00-robinson-crusoe-na-ostrove-zviratek.jpg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buFont typeface="Wingdings" panose="05000000000000000000" pitchFamily="2" charset="2"/>
              <a:buChar char="q"/>
              <a:defRPr/>
            </a:pP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Изображение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«Робинзон Крузо» (слайд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16)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</a:t>
            </a: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www.e-reading.club/illustrations/18/18935-i_007.png</a:t>
            </a:r>
            <a:endParaRPr lang="ru-RU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buFont typeface="Wingdings" panose="05000000000000000000" pitchFamily="2" charset="2"/>
              <a:buChar char="q"/>
              <a:defRPr/>
            </a:pP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Изображение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«Город»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(слайд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18)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</a:t>
            </a: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encrypted-tbn0.gstatic.com/images?q=tbn:ANd9GcQ9jDwn5xPCBWFMHb1KISKr6IVs6nv_FXI_CJV_D7LVcQKASu4Seg</a:t>
            </a:r>
            <a:endParaRPr lang="ru-RU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buFont typeface="Wingdings" panose="05000000000000000000" pitchFamily="2" charset="2"/>
              <a:buChar char="q"/>
              <a:defRPr/>
            </a:pP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Изображение «Робинзон Крузо» (слайд 19)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</a:t>
            </a: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encrypted-tbn0.gstatic.com/images?q=tbn:ANd9GcS_dDwuMrhFOEhsGLS5ya3Rhtw8woV8UAglkNjJuVcv3tkoh7Q6gQ</a:t>
            </a:r>
            <a:endParaRPr lang="ru-RU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buFont typeface="Wingdings" panose="05000000000000000000" pitchFamily="2" charset="2"/>
              <a:buChar char="q"/>
              <a:defRPr/>
            </a:pP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fontAlgn="auto">
              <a:buFont typeface="Georgia" pitchFamily="18" charset="0"/>
              <a:buNone/>
              <a:defRPr/>
            </a:pPr>
            <a:endParaRPr lang="ru-RU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buFont typeface="Wingdings" panose="05000000000000000000" pitchFamily="2" charset="2"/>
              <a:buChar char="q"/>
              <a:defRPr/>
            </a:pPr>
            <a:endParaRPr lang="ru-RU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buFont typeface="Wingdings" panose="05000000000000000000" pitchFamily="2" charset="2"/>
              <a:buChar char="q"/>
              <a:defRPr/>
            </a:pPr>
            <a:endParaRPr lang="ru-RU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/>
          </p:cNvSpPr>
          <p:nvPr/>
        </p:nvSpPr>
        <p:spPr>
          <a:xfrm>
            <a:off x="250825" y="115888"/>
            <a:ext cx="8642350" cy="5578475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buFont typeface="Wingdings" panose="05000000000000000000" pitchFamily="2" charset="2"/>
              <a:buChar char="q"/>
              <a:defRPr/>
            </a:pP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Изображение «Идол» (слайд 21)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https://images.ru.prom.st/495068472_w1493_h430_cid394302_pid326787860-97ab763f.jpg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buFont typeface="Wingdings" panose="05000000000000000000" pitchFamily="2" charset="2"/>
              <a:buChar char="q"/>
              <a:defRPr/>
            </a:pP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Изображение </a:t>
            </a: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«Робинзон Крузо» (слайд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23)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</a:t>
            </a: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img-fotki.yandex.ru/get/6102/13826504.7a/0_115462_1673eccf_XL.jpg</a:t>
            </a:r>
            <a:endParaRPr lang="ru-RU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buFont typeface="Wingdings" panose="05000000000000000000" pitchFamily="2" charset="2"/>
              <a:buChar char="q"/>
              <a:defRPr/>
            </a:pP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Изображение «Табак» (слайд 25)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http://</a:t>
            </a: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agroru.net/imgs/board/66/192366-8.jpg</a:t>
            </a: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buFont typeface="Wingdings" panose="05000000000000000000" pitchFamily="2" charset="2"/>
              <a:buChar char="q"/>
              <a:defRPr/>
            </a:pP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Изображение «Попугай» (слайд 26)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https://s.familywithkids.com/sites/default/files/styles/oww/public/03/11/2016_-_</a:t>
            </a: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0138/robinzon1.jpg</a:t>
            </a:r>
            <a:endParaRPr lang="ru-RU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buFont typeface="Wingdings" panose="05000000000000000000" pitchFamily="2" charset="2"/>
              <a:buChar char="q"/>
              <a:defRPr/>
            </a:pP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Изображение «Порох» (слайд 28)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https://encrypted-tbn0.gstatic.com/images?q=tbn:ANd9GcQ91QjMFZ2g-KBwFWlqpn1TBivxhtrrTzsb9z51WKkLTqHcglIH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buFont typeface="Wingdings" panose="05000000000000000000" pitchFamily="2" charset="2"/>
              <a:buChar char="q"/>
              <a:defRPr/>
            </a:pP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Изображение «Робинзон Крузо» (слайд 30)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https://</a:t>
            </a:r>
            <a:r>
              <a:rPr lang="en-US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encrypted-tbn0.gstatic.com/images?q=tbn:ANd9GcSJxA2k8utgwQgqmf_o5dXgWaB7QfPTnjMwazzzWTlALSWXbkjN3A</a:t>
            </a:r>
            <a:endParaRPr lang="ru-RU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fontAlgn="auto">
              <a:buFont typeface="Georgia" pitchFamily="18" charset="0"/>
              <a:buNone/>
              <a:defRPr/>
            </a:pP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buFont typeface="Wingdings" panose="05000000000000000000" pitchFamily="2" charset="2"/>
              <a:buChar char="q"/>
              <a:defRPr/>
            </a:pP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fontAlgn="auto">
              <a:buFont typeface="Georgia" pitchFamily="18" charset="0"/>
              <a:buNone/>
              <a:defRPr/>
            </a:pPr>
            <a:endParaRPr lang="ru-RU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buFont typeface="Wingdings" panose="05000000000000000000" pitchFamily="2" charset="2"/>
              <a:buChar char="q"/>
              <a:defRPr/>
            </a:pPr>
            <a:endParaRPr lang="ru-RU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fontAlgn="auto">
              <a:buFont typeface="Wingdings" panose="05000000000000000000" pitchFamily="2" charset="2"/>
              <a:buChar char="q"/>
              <a:defRPr/>
            </a:pPr>
            <a:endParaRPr lang="ru-RU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ъект 2"/>
          <p:cNvSpPr txBox="1">
            <a:spLocks/>
          </p:cNvSpPr>
          <p:nvPr/>
        </p:nvSpPr>
        <p:spPr bwMode="auto">
          <a:xfrm>
            <a:off x="323850" y="188913"/>
            <a:ext cx="8640763" cy="6119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28600" indent="-182563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Wingdings" pitchFamily="2" charset="2"/>
              <a:buChar char="q"/>
            </a:pPr>
            <a:r>
              <a:rPr lang="ru-RU" sz="2200" b="1">
                <a:solidFill>
                  <a:srgbClr val="002060"/>
                </a:solidFill>
                <a:latin typeface="Arial" charset="0"/>
              </a:rPr>
              <a:t>Изображение «Чернила» (слайд 32)</a:t>
            </a:r>
            <a:r>
              <a:rPr lang="en-US" sz="2200" b="1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sz="2200" b="1">
                <a:solidFill>
                  <a:srgbClr val="002060"/>
                </a:solidFill>
                <a:latin typeface="Arial" charset="0"/>
                <a:hlinkClick r:id="rId2"/>
              </a:rPr>
              <a:t>https://all-he.ru/wp-content/uploads/2015/01/ischezaushie_chernila.jpg</a:t>
            </a:r>
            <a:endParaRPr lang="ru-RU" sz="2200" b="1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Wingdings" pitchFamily="2" charset="2"/>
              <a:buChar char="q"/>
            </a:pPr>
            <a:r>
              <a:rPr lang="ru-RU" sz="2200" b="1">
                <a:solidFill>
                  <a:srgbClr val="002060"/>
                </a:solidFill>
                <a:latin typeface="Arial" charset="0"/>
              </a:rPr>
              <a:t>Изображение «Робинзон Крузо» (слайд 33) </a:t>
            </a:r>
            <a:r>
              <a:rPr lang="en-US" sz="2200" b="1">
                <a:solidFill>
                  <a:srgbClr val="002060"/>
                </a:solidFill>
                <a:latin typeface="Arial" charset="0"/>
                <a:hlinkClick r:id="rId3"/>
              </a:rPr>
              <a:t>http://kino-monstr.ru/images/film/B4NvxuhRnr_kinomonstr.jpg</a:t>
            </a:r>
            <a:endParaRPr lang="ru-RU" sz="2200" b="1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Wingdings" pitchFamily="2" charset="2"/>
              <a:buChar char="q"/>
            </a:pPr>
            <a:r>
              <a:rPr lang="ru-RU" sz="2200" b="1">
                <a:solidFill>
                  <a:srgbClr val="002060"/>
                </a:solidFill>
                <a:latin typeface="Arial" charset="0"/>
              </a:rPr>
              <a:t>Изображение «Дети» (слайд 35)</a:t>
            </a:r>
            <a:r>
              <a:rPr lang="en-US" sz="2200" b="1">
                <a:solidFill>
                  <a:srgbClr val="002060"/>
                </a:solidFill>
                <a:latin typeface="Arial" charset="0"/>
              </a:rPr>
              <a:t> </a:t>
            </a:r>
            <a:r>
              <a:rPr lang="en-US" sz="2200" b="1">
                <a:solidFill>
                  <a:srgbClr val="002060"/>
                </a:solidFill>
                <a:latin typeface="Arial" charset="0"/>
                <a:hlinkClick r:id="rId4"/>
              </a:rPr>
              <a:t>https://us.123rf.com/450wm/lotosfoto/lotosfoto1608/lotosfoto160800027/60722356-dos-adolescente-y-una-mentira-ni%C3%B1a-en-el-suelo-y-mirando-directamente-a-la-c%C3%A1mara-3-personas-en-el-retrat.jpg?ver=6</a:t>
            </a:r>
            <a:endParaRPr lang="ru-RU" sz="2200" b="1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Wingdings" pitchFamily="2" charset="2"/>
              <a:buChar char="q"/>
            </a:pPr>
            <a:r>
              <a:rPr lang="ru-RU" sz="2200" b="1">
                <a:solidFill>
                  <a:srgbClr val="002060"/>
                </a:solidFill>
                <a:latin typeface="Arial" charset="0"/>
              </a:rPr>
              <a:t>Изображение «Два брата» (слайд 37) </a:t>
            </a:r>
            <a:r>
              <a:rPr lang="en-US" sz="2200" b="1">
                <a:solidFill>
                  <a:srgbClr val="002060"/>
                </a:solidFill>
                <a:latin typeface="Arial" charset="0"/>
                <a:hlinkClick r:id="rId5"/>
              </a:rPr>
              <a:t>https://encrypted-tbn0.gstatic.com/images?q=tbn:ANd9GcRd71vQjXVFJG49BL0qsvSXFo6toTK8bILjmp49qI9PYtrqhCOQsQ</a:t>
            </a:r>
            <a:endParaRPr lang="ru-RU" sz="2200" b="1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Wingdings" pitchFamily="2" charset="2"/>
              <a:buChar char="q"/>
            </a:pPr>
            <a:r>
              <a:rPr lang="ru-RU" sz="2200" b="1">
                <a:solidFill>
                  <a:srgbClr val="002060"/>
                </a:solidFill>
                <a:latin typeface="Arial" charset="0"/>
              </a:rPr>
              <a:t>Изображение «Календарь» (слайд 39) </a:t>
            </a:r>
            <a:r>
              <a:rPr lang="en-US" sz="2200" b="1">
                <a:solidFill>
                  <a:srgbClr val="002060"/>
                </a:solidFill>
                <a:latin typeface="Arial" charset="0"/>
                <a:hlinkClick r:id="rId6"/>
              </a:rPr>
              <a:t>https://encrypted-tbn0.gstatic.com/images?q=tbn:ANd9GcSuUHw3Pn0Jl2Tiasu8_jxF-3nZwfxXxoD_NU1ymkAwMqWTqqB0</a:t>
            </a:r>
            <a:endParaRPr lang="ru-RU" sz="2200" b="1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Wingdings" pitchFamily="2" charset="2"/>
              <a:buChar char="q"/>
            </a:pPr>
            <a:r>
              <a:rPr lang="ru-RU" sz="2200" b="1">
                <a:solidFill>
                  <a:srgbClr val="002060"/>
                </a:solidFill>
                <a:latin typeface="Arial" charset="0"/>
              </a:rPr>
              <a:t>Изображение «Смайл» (слайд 40) </a:t>
            </a:r>
            <a:r>
              <a:rPr lang="en-US" sz="2200" b="1">
                <a:solidFill>
                  <a:srgbClr val="002060"/>
                </a:solidFill>
                <a:latin typeface="Arial" charset="0"/>
                <a:hlinkClick r:id="rId7"/>
              </a:rPr>
              <a:t>https://shatura-hlam.ru/foto_comment/439775298ae0e699d91bf52968c5bc7f84.jpeg</a:t>
            </a:r>
            <a:endParaRPr lang="ru-RU" sz="2200" b="1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Wingdings" pitchFamily="2" charset="2"/>
              <a:buChar char="q"/>
            </a:pPr>
            <a:endParaRPr lang="ru-RU" sz="2200" b="1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Wingdings" pitchFamily="2" charset="2"/>
              <a:buChar char="q"/>
            </a:pPr>
            <a:endParaRPr lang="ru-RU" sz="2200" b="1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Wingdings" pitchFamily="2" charset="2"/>
              <a:buChar char="q"/>
            </a:pPr>
            <a:endParaRPr lang="ru-RU" sz="2200" b="1">
              <a:solidFill>
                <a:srgbClr val="002060"/>
              </a:solidFill>
              <a:latin typeface="Arial" charset="0"/>
            </a:endParaRPr>
          </a:p>
          <a:p>
            <a:pPr eaLnBrk="1" hangingPunct="1">
              <a:spcBef>
                <a:spcPct val="20000"/>
              </a:spcBef>
              <a:spcAft>
                <a:spcPts val="300"/>
              </a:spcAft>
              <a:buClr>
                <a:srgbClr val="C3260C"/>
              </a:buClr>
              <a:buSzPct val="130000"/>
              <a:buFont typeface="Wingdings" pitchFamily="2" charset="2"/>
              <a:buChar char="q"/>
            </a:pPr>
            <a:endParaRPr lang="ru-RU" sz="2200" b="1">
              <a:solidFill>
                <a:srgbClr val="002060"/>
              </a:solidFill>
              <a:latin typeface="Arial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ns2.hispasat.es/images/300px-Button_Icon_Red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663" y="1196975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2" descr="http://ns2.hispasat.es/images/300px-Button_Icon_Red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963" y="1196975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2" descr="http://ns2.hispasat.es/images/300px-Button_Icon_Red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175" y="1163638"/>
            <a:ext cx="2143125" cy="214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1" name="TextBox 14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6245225" y="1196975"/>
            <a:ext cx="2214563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13000" b="1">
                <a:solidFill>
                  <a:srgbClr val="002060"/>
                </a:solidFill>
                <a:latin typeface="Arial" charset="0"/>
              </a:rPr>
              <a:t>3</a:t>
            </a:r>
          </a:p>
        </p:txBody>
      </p:sp>
      <p:sp>
        <p:nvSpPr>
          <p:cNvPr id="9222" name="TextBox 15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3509963" y="1196975"/>
            <a:ext cx="2214562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13000" b="1">
                <a:solidFill>
                  <a:srgbClr val="002060"/>
                </a:solidFill>
                <a:latin typeface="Arial" charset="0"/>
              </a:rPr>
              <a:t>2</a:t>
            </a:r>
          </a:p>
        </p:txBody>
      </p:sp>
      <p:sp>
        <p:nvSpPr>
          <p:cNvPr id="9223" name="TextBox 16">
            <a:hlinkClick r:id="rId6" action="ppaction://hlinksldjump"/>
          </p:cNvPr>
          <p:cNvSpPr txBox="1">
            <a:spLocks noChangeArrowheads="1"/>
          </p:cNvSpPr>
          <p:nvPr/>
        </p:nvSpPr>
        <p:spPr bwMode="auto">
          <a:xfrm>
            <a:off x="468313" y="1052513"/>
            <a:ext cx="2214562" cy="209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rebuchet MS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ru-RU" sz="13000" b="1">
                <a:solidFill>
                  <a:srgbClr val="002060"/>
                </a:solidFill>
                <a:latin typeface="Arial" charset="0"/>
              </a:rPr>
              <a:t>1</a:t>
            </a:r>
          </a:p>
        </p:txBody>
      </p:sp>
      <p:sp>
        <p:nvSpPr>
          <p:cNvPr id="21" name="Блок-схема: альтернативный процесс 20">
            <a:hlinkClick r:id="rId7" action="ppaction://hlinksldjump"/>
          </p:cNvPr>
          <p:cNvSpPr/>
          <p:nvPr/>
        </p:nvSpPr>
        <p:spPr>
          <a:xfrm>
            <a:off x="6732588" y="6076950"/>
            <a:ext cx="2286000" cy="642938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категориям</a:t>
            </a:r>
          </a:p>
        </p:txBody>
      </p:sp>
      <p:pic>
        <p:nvPicPr>
          <p:cNvPr id="11266" name="Picture 2" descr="Похожее изображение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04913" y="3346450"/>
            <a:ext cx="4608512" cy="33797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12" name="Прямоугольник 11"/>
          <p:cNvSpPr/>
          <p:nvPr/>
        </p:nvSpPr>
        <p:spPr>
          <a:xfrm>
            <a:off x="3485116" y="116632"/>
            <a:ext cx="2268634" cy="101566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spc="50" dirty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ЧТО?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87824" y="44624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 балла</a:t>
            </a:r>
          </a:p>
        </p:txBody>
      </p:sp>
      <p:sp>
        <p:nvSpPr>
          <p:cNvPr id="8" name="Блок-схема: альтернативный процесс 7">
            <a:hlinkClick r:id="rId3" action="ppaction://hlinksldjump"/>
          </p:cNvPr>
          <p:cNvSpPr/>
          <p:nvPr/>
        </p:nvSpPr>
        <p:spPr>
          <a:xfrm>
            <a:off x="2737775" y="5013176"/>
            <a:ext cx="3643338" cy="1214446"/>
          </a:xfrm>
          <a:prstGeom prst="flowChartAlternateProcess">
            <a:avLst/>
          </a:prstGeom>
          <a:solidFill>
            <a:srgbClr val="BDFC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</a:t>
            </a:r>
            <a:endParaRPr lang="ru-RU" sz="6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44" name="Прямоугольник 9"/>
          <p:cNvSpPr>
            <a:spLocks noChangeArrowheads="1"/>
          </p:cNvSpPr>
          <p:nvPr/>
        </p:nvSpPr>
        <p:spPr bwMode="auto">
          <a:xfrm>
            <a:off x="827088" y="1916113"/>
            <a:ext cx="7891462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5400" b="1">
                <a:latin typeface="Arial" charset="0"/>
              </a:rPr>
              <a:t>Что делал Робинзон, чтобы увеличить количество чернил ?</a:t>
            </a:r>
          </a:p>
        </p:txBody>
      </p:sp>
      <p:pic>
        <p:nvPicPr>
          <p:cNvPr id="10245" name="Picture 4" descr="Похожее изображение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7163" y="57150"/>
            <a:ext cx="3333751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987824" y="44624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 балла</a:t>
            </a:r>
          </a:p>
        </p:txBody>
      </p:sp>
      <p:sp>
        <p:nvSpPr>
          <p:cNvPr id="11267" name="Прямоугольник 9"/>
          <p:cNvSpPr>
            <a:spLocks noChangeArrowheads="1"/>
          </p:cNvSpPr>
          <p:nvPr/>
        </p:nvSpPr>
        <p:spPr bwMode="auto">
          <a:xfrm>
            <a:off x="863600" y="1484313"/>
            <a:ext cx="78898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5400" b="1">
                <a:latin typeface="Arial" charset="0"/>
              </a:rPr>
              <a:t>Добавлял воду</a:t>
            </a:r>
          </a:p>
        </p:txBody>
      </p:sp>
      <p:sp>
        <p:nvSpPr>
          <p:cNvPr id="11" name="Блок-схема: альтернативный процесс 10">
            <a:hlinkClick r:id="rId3" action="ppaction://hlinksldjump"/>
          </p:cNvPr>
          <p:cNvSpPr/>
          <p:nvPr/>
        </p:nvSpPr>
        <p:spPr>
          <a:xfrm>
            <a:off x="6732588" y="6076950"/>
            <a:ext cx="2286000" cy="642938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категориям</a:t>
            </a:r>
          </a:p>
        </p:txBody>
      </p:sp>
      <p:pic>
        <p:nvPicPr>
          <p:cNvPr id="11269" name="Picture 2" descr="Картинки по запросу вод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636838"/>
            <a:ext cx="5184775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7"/>
          <p:cNvSpPr txBox="1">
            <a:spLocks/>
          </p:cNvSpPr>
          <p:nvPr/>
        </p:nvSpPr>
        <p:spPr>
          <a:xfrm>
            <a:off x="428625" y="0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6000" b="1" dirty="0">
              <a:solidFill>
                <a:srgbClr val="00206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71776" y="109835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балла</a:t>
            </a:r>
          </a:p>
        </p:txBody>
      </p:sp>
      <p:sp>
        <p:nvSpPr>
          <p:cNvPr id="6" name="Блок-схема: альтернативный процесс 5">
            <a:hlinkClick r:id="rId3" action="ppaction://hlinksldjump"/>
          </p:cNvPr>
          <p:cNvSpPr/>
          <p:nvPr/>
        </p:nvSpPr>
        <p:spPr>
          <a:xfrm>
            <a:off x="2627784" y="4725144"/>
            <a:ext cx="3643338" cy="1214446"/>
          </a:xfrm>
          <a:prstGeom prst="flowChartAlternateProcess">
            <a:avLst/>
          </a:prstGeom>
          <a:solidFill>
            <a:srgbClr val="BDFC9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57150" h="38100" prst="artDeco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</a:t>
            </a:r>
            <a:endParaRPr lang="ru-RU" sz="6600" b="1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293" name="Прямоугольник 3"/>
          <p:cNvSpPr>
            <a:spLocks noChangeArrowheads="1"/>
          </p:cNvSpPr>
          <p:nvPr/>
        </p:nvSpPr>
        <p:spPr bwMode="auto">
          <a:xfrm>
            <a:off x="496888" y="1036638"/>
            <a:ext cx="832485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4800" b="1">
                <a:latin typeface="Arial" charset="0"/>
              </a:rPr>
              <a:t>Что Робинзон считал «ненужным хламом» на острове и не хотел забирать это с корабля?</a:t>
            </a:r>
          </a:p>
        </p:txBody>
      </p:sp>
      <p:pic>
        <p:nvPicPr>
          <p:cNvPr id="12294" name="Picture 2" descr="Картинки по запросу гивки птица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3644900"/>
            <a:ext cx="3240087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971776" y="109835"/>
            <a:ext cx="3143240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 балла</a:t>
            </a:r>
          </a:p>
        </p:txBody>
      </p:sp>
      <p:sp>
        <p:nvSpPr>
          <p:cNvPr id="6" name="Блок-схема: альтернативный процесс 5">
            <a:hlinkClick r:id="rId3" action="ppaction://hlinksldjump"/>
          </p:cNvPr>
          <p:cNvSpPr/>
          <p:nvPr/>
        </p:nvSpPr>
        <p:spPr>
          <a:xfrm>
            <a:off x="6732588" y="6076950"/>
            <a:ext cx="2286000" cy="642938"/>
          </a:xfrm>
          <a:prstGeom prst="flowChartAlternateProcess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категориям</a:t>
            </a:r>
          </a:p>
        </p:txBody>
      </p:sp>
      <p:sp>
        <p:nvSpPr>
          <p:cNvPr id="13316" name="Прямоугольник 8"/>
          <p:cNvSpPr>
            <a:spLocks noChangeArrowheads="1"/>
          </p:cNvSpPr>
          <p:nvPr/>
        </p:nvSpPr>
        <p:spPr bwMode="auto">
          <a:xfrm>
            <a:off x="863600" y="1484313"/>
            <a:ext cx="78898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5400" b="1">
                <a:latin typeface="Arial" charset="0"/>
              </a:rPr>
              <a:t>Деньги и золото</a:t>
            </a:r>
          </a:p>
        </p:txBody>
      </p:sp>
      <p:pic>
        <p:nvPicPr>
          <p:cNvPr id="13317" name="Picture 8" descr="Похожее изображение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2408238"/>
            <a:ext cx="6081713" cy="380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1575</TotalTime>
  <Words>734</Words>
  <Application>Microsoft Office PowerPoint</Application>
  <PresentationFormat>Экран (4:3)</PresentationFormat>
  <Paragraphs>173</Paragraphs>
  <Slides>44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org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Фатима</cp:lastModifiedBy>
  <cp:revision>188</cp:revision>
  <dcterms:created xsi:type="dcterms:W3CDTF">2013-03-16T09:30:03Z</dcterms:created>
  <dcterms:modified xsi:type="dcterms:W3CDTF">2020-01-08T08:31:56Z</dcterms:modified>
</cp:coreProperties>
</file>