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70" autoAdjust="0"/>
    <p:restoredTop sz="94660"/>
  </p:normalViewPr>
  <p:slideViewPr>
    <p:cSldViewPr>
      <p:cViewPr varScale="1">
        <p:scale>
          <a:sx n="99" d="100"/>
          <a:sy n="99" d="100"/>
        </p:scale>
        <p:origin x="-2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B377-E5F3-4404-A2FF-EDA7DFBDB0CC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96781-BAEB-40D6-8FE2-5B28536355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48346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B377-E5F3-4404-A2FF-EDA7DFBDB0CC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96781-BAEB-40D6-8FE2-5B28536355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864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B377-E5F3-4404-A2FF-EDA7DFBDB0CC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96781-BAEB-40D6-8FE2-5B28536355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679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B377-E5F3-4404-A2FF-EDA7DFBDB0CC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96781-BAEB-40D6-8FE2-5B28536355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847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B377-E5F3-4404-A2FF-EDA7DFBDB0CC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96781-BAEB-40D6-8FE2-5B28536355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233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B377-E5F3-4404-A2FF-EDA7DFBDB0CC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96781-BAEB-40D6-8FE2-5B28536355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1544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B377-E5F3-4404-A2FF-EDA7DFBDB0CC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96781-BAEB-40D6-8FE2-5B28536355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2231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B377-E5F3-4404-A2FF-EDA7DFBDB0CC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96781-BAEB-40D6-8FE2-5B28536355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407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B377-E5F3-4404-A2FF-EDA7DFBDB0CC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96781-BAEB-40D6-8FE2-5B28536355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8210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B377-E5F3-4404-A2FF-EDA7DFBDB0CC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96781-BAEB-40D6-8FE2-5B28536355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900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54B377-E5F3-4404-A2FF-EDA7DFBDB0CC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A96781-BAEB-40D6-8FE2-5B28536355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16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54B377-E5F3-4404-A2FF-EDA7DFBDB0CC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A96781-BAEB-40D6-8FE2-5B28536355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403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microsoft.com/office/2007/relationships/media" Target="../media/media2.mp3"/><Relationship Id="rId7" Type="http://schemas.openxmlformats.org/officeDocument/2006/relationships/image" Target="../media/image20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7.pn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.mp3"/><Relationship Id="rId9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microsoft.com/office/2007/relationships/media" Target="../media/media2.mp3"/><Relationship Id="rId7" Type="http://schemas.openxmlformats.org/officeDocument/2006/relationships/image" Target="../media/image22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7.pn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.mp3"/><Relationship Id="rId9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microsoft.com/office/2007/relationships/media" Target="../media/media2.mp3"/><Relationship Id="rId7" Type="http://schemas.openxmlformats.org/officeDocument/2006/relationships/image" Target="../media/image24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7.pn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.mp3"/><Relationship Id="rId9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go.mail.ru/search_images?q=%D1%81%D0%BA%D1%80%D0%B5%D0%BF%D0%BA%D0%B0&amp;sbmt=1578450264279&amp;rch=l&amp;fr=mailru&amp;src=go#urlhash=2290323176584239481" TargetMode="External"/><Relationship Id="rId3" Type="http://schemas.openxmlformats.org/officeDocument/2006/relationships/hyperlink" Target="https://www.youtube.com/watch?v=sy8s_rhQIgU&amp;list=PLb2DDj9TqSYiozqiTYjM4okGpo9L_UPkh&amp;index=56&amp;t=0s" TargetMode="External"/><Relationship Id="rId7" Type="http://schemas.openxmlformats.org/officeDocument/2006/relationships/hyperlink" Target="http://forum.meta.ua/topic/p/8735326.html" TargetMode="External"/><Relationship Id="rId2" Type="http://schemas.openxmlformats.org/officeDocument/2006/relationships/hyperlink" Target="https://yadi.sk/d/EUF-bavkUfj3D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airsoftgun.ru/phpBB/viewtopic.php?p=1623522" TargetMode="External"/><Relationship Id="rId11" Type="http://schemas.openxmlformats.org/officeDocument/2006/relationships/hyperlink" Target="https://winx-fan.ru/raznoe/multyashnye-pchely-multik-pro-pchelu-chto-takoe-pchyoly-i-chem-oni-zanimayutsya-razvivayushhij-multik-smotret-onlajn.html" TargetMode="External"/><Relationship Id="rId5" Type="http://schemas.openxmlformats.org/officeDocument/2006/relationships/hyperlink" Target="http://agroportal.ua/news/mir/louis-dreyfus-postavit-v-egipet-60-tys-t-ukrainskoi-pshenitsy" TargetMode="External"/><Relationship Id="rId10" Type="http://schemas.openxmlformats.org/officeDocument/2006/relationships/hyperlink" Target="https://go.mail.ru/search_images?q=%D0%BA%D1%80%D0%BE%D0%B2%D0%B0%D1%82%D1%8C&amp;sbmt=1578450372605&amp;rch=l&amp;fr=mailru&amp;src=go#urlhash=8649249941163746622" TargetMode="External"/><Relationship Id="rId4" Type="http://schemas.openxmlformats.org/officeDocument/2006/relationships/hyperlink" Target="http://heliograph.ru/narisovannye-varezhki" TargetMode="External"/><Relationship Id="rId9" Type="http://schemas.openxmlformats.org/officeDocument/2006/relationships/hyperlink" Target="https://priceguard.ru/offer/ozon-13928854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microsoft.com/office/2007/relationships/media" Target="../media/media2.mp3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.mp3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media" Target="../media/media2.mp3"/><Relationship Id="rId7" Type="http://schemas.openxmlformats.org/officeDocument/2006/relationships/image" Target="../media/image7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.mp3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microsoft.com/office/2007/relationships/media" Target="../media/media2.mp3"/><Relationship Id="rId7" Type="http://schemas.openxmlformats.org/officeDocument/2006/relationships/image" Target="../media/image8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.mp3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microsoft.com/office/2007/relationships/media" Target="../media/media2.mp3"/><Relationship Id="rId7" Type="http://schemas.openxmlformats.org/officeDocument/2006/relationships/image" Target="../media/image11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.mp3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microsoft.com/office/2007/relationships/media" Target="../media/media2.mp3"/><Relationship Id="rId7" Type="http://schemas.openxmlformats.org/officeDocument/2006/relationships/image" Target="../media/image13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.mp3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microsoft.com/office/2007/relationships/media" Target="../media/media2.mp3"/><Relationship Id="rId7" Type="http://schemas.openxmlformats.org/officeDocument/2006/relationships/image" Target="../media/image15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2.mp3"/><Relationship Id="rId9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microsoft.com/office/2007/relationships/media" Target="../media/media1.mp3"/><Relationship Id="rId7" Type="http://schemas.openxmlformats.org/officeDocument/2006/relationships/image" Target="../media/image17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19.png"/><Relationship Id="rId4" Type="http://schemas.openxmlformats.org/officeDocument/2006/relationships/audio" Target="../media/media1.mp3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3814192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Сколько</a:t>
            </a:r>
            <a:r>
              <a:rPr lang="ru-RU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 </a:t>
            </a:r>
            <a:br>
              <a:rPr lang="ru-RU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</a:b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в слове слогов?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445224"/>
            <a:ext cx="4774856" cy="1224136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>
            <a:normAutofit fontScale="70000" lnSpcReduction="20000"/>
          </a:bodyPr>
          <a:lstStyle/>
          <a:p>
            <a:pPr>
              <a:spcBef>
                <a:spcPts val="0"/>
              </a:spcBef>
            </a:pPr>
            <a:r>
              <a:rPr lang="ru-RU" dirty="0" err="1" smtClean="0">
                <a:solidFill>
                  <a:srgbClr val="FF0000"/>
                </a:solidFill>
                <a:latin typeface="SkazkaForSerge" pitchFamily="18" charset="0"/>
              </a:rPr>
              <a:t>Литвинцева</a:t>
            </a:r>
            <a:r>
              <a:rPr lang="ru-RU" dirty="0" smtClean="0">
                <a:solidFill>
                  <a:srgbClr val="FF0000"/>
                </a:solidFill>
                <a:latin typeface="SkazkaForSerge" pitchFamily="18" charset="0"/>
              </a:rPr>
              <a:t> Наталья Александровна</a:t>
            </a:r>
            <a:endParaRPr lang="ru-RU" dirty="0">
              <a:solidFill>
                <a:srgbClr val="FF0000"/>
              </a:solidFill>
              <a:latin typeface="SkazkaForSerge" pitchFamily="18" charset="0"/>
            </a:endParaRPr>
          </a:p>
          <a:p>
            <a:pPr>
              <a:spcBef>
                <a:spcPts val="0"/>
              </a:spcBef>
            </a:pPr>
            <a:r>
              <a:rPr lang="ru-RU" dirty="0">
                <a:solidFill>
                  <a:srgbClr val="002060"/>
                </a:solidFill>
                <a:latin typeface="SkazkaForSerge" pitchFamily="18" charset="0"/>
              </a:rPr>
              <a:t>Учитель-логопед </a:t>
            </a:r>
          </a:p>
          <a:p>
            <a:pPr>
              <a:spcBef>
                <a:spcPts val="0"/>
              </a:spcBef>
            </a:pPr>
            <a:r>
              <a:rPr lang="ru-RU" dirty="0" smtClean="0">
                <a:solidFill>
                  <a:srgbClr val="002060"/>
                </a:solidFill>
                <a:latin typeface="SkazkaForSerge" pitchFamily="18" charset="0"/>
              </a:rPr>
              <a:t>МБОУ «СОШ </a:t>
            </a:r>
            <a:r>
              <a:rPr lang="ru-RU" dirty="0">
                <a:solidFill>
                  <a:srgbClr val="002060"/>
                </a:solidFill>
                <a:latin typeface="SkazkaForSerge" pitchFamily="18" charset="0"/>
              </a:rPr>
              <a:t>№</a:t>
            </a:r>
            <a:r>
              <a:rPr lang="ru-RU" dirty="0" smtClean="0">
                <a:solidFill>
                  <a:srgbClr val="002060"/>
                </a:solidFill>
                <a:latin typeface="SkazkaForSerge" pitchFamily="18" charset="0"/>
              </a:rPr>
              <a:t>4 им </a:t>
            </a:r>
            <a:r>
              <a:rPr lang="ru-RU" dirty="0" err="1" smtClean="0">
                <a:solidFill>
                  <a:srgbClr val="002060"/>
                </a:solidFill>
                <a:latin typeface="SkazkaForSerge" pitchFamily="18" charset="0"/>
              </a:rPr>
              <a:t>В.В.Бианки</a:t>
            </a:r>
            <a:r>
              <a:rPr lang="ru-RU" dirty="0" smtClean="0">
                <a:solidFill>
                  <a:srgbClr val="002060"/>
                </a:solidFill>
                <a:latin typeface="SkazkaForSerge" pitchFamily="18" charset="0"/>
              </a:rPr>
              <a:t>»</a:t>
            </a:r>
            <a:endParaRPr lang="ru-RU" dirty="0">
              <a:solidFill>
                <a:srgbClr val="002060"/>
              </a:solidFill>
              <a:latin typeface="SkazkaForSerge" pitchFamily="18" charset="0"/>
            </a:endParaRPr>
          </a:p>
          <a:p>
            <a:pPr>
              <a:spcBef>
                <a:spcPts val="0"/>
              </a:spcBef>
            </a:pPr>
            <a:r>
              <a:rPr lang="ru-RU" dirty="0">
                <a:solidFill>
                  <a:srgbClr val="002060"/>
                </a:solidFill>
                <a:latin typeface="SkazkaForSerge" pitchFamily="18" charset="0"/>
              </a:rPr>
              <a:t>г. </a:t>
            </a:r>
            <a:r>
              <a:rPr lang="ru-RU" dirty="0" smtClean="0">
                <a:solidFill>
                  <a:srgbClr val="002060"/>
                </a:solidFill>
                <a:latin typeface="SkazkaForSerge" pitchFamily="18" charset="0"/>
              </a:rPr>
              <a:t>Бийск</a:t>
            </a:r>
            <a:endParaRPr lang="ru-RU" dirty="0">
              <a:solidFill>
                <a:srgbClr val="002060"/>
              </a:solidFill>
              <a:latin typeface="SkazkaForSerge" pitchFamily="18" charset="0"/>
            </a:endParaRPr>
          </a:p>
        </p:txBody>
      </p:sp>
      <p:pic>
        <p:nvPicPr>
          <p:cNvPr id="1027" name="Picture 3" descr="C:\Users\User\Downloads\Живое-неживое\Раскраска\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620688"/>
            <a:ext cx="3415704" cy="5006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144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310166" y="5916938"/>
            <a:ext cx="304800" cy="304800"/>
          </a:xfrm>
          <a:prstGeom prst="rect">
            <a:avLst/>
          </a:prstGeom>
        </p:spPr>
      </p:pic>
      <p:pic>
        <p:nvPicPr>
          <p:cNvPr id="18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716880" y="5835566"/>
            <a:ext cx="376808" cy="376808"/>
          </a:xfrm>
          <a:prstGeom prst="rect">
            <a:avLst/>
          </a:prstGeom>
        </p:spPr>
      </p:pic>
      <p:pic>
        <p:nvPicPr>
          <p:cNvPr id="17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3176" y="5871570"/>
            <a:ext cx="304800" cy="304800"/>
          </a:xfrm>
          <a:prstGeom prst="rect">
            <a:avLst/>
          </a:prstGeom>
        </p:spPr>
      </p:pic>
      <p:pic>
        <p:nvPicPr>
          <p:cNvPr id="16" name="аплодисменты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70490" y="5871570"/>
            <a:ext cx="304800" cy="304800"/>
          </a:xfrm>
          <a:prstGeom prst="rect">
            <a:avLst/>
          </a:prstGeom>
        </p:spPr>
      </p:pic>
      <p:pic>
        <p:nvPicPr>
          <p:cNvPr id="2" name="Picture 14" descr="https://go3.imgsmail.ru/imgpreview?key=78084efeeca2253e&amp;mb=imgdb_preview_527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348880"/>
            <a:ext cx="3192354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548680"/>
            <a:ext cx="4108432" cy="6021288"/>
          </a:xfrm>
          <a:prstGeom prst="rect">
            <a:avLst/>
          </a:prstGeom>
        </p:spPr>
      </p:pic>
      <p:sp>
        <p:nvSpPr>
          <p:cNvPr id="4" name="Блок-схема: узел 3"/>
          <p:cNvSpPr/>
          <p:nvPr/>
        </p:nvSpPr>
        <p:spPr>
          <a:xfrm>
            <a:off x="1094290" y="5795370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2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Блок-схема: узел 4"/>
          <p:cNvSpPr/>
          <p:nvPr/>
        </p:nvSpPr>
        <p:spPr>
          <a:xfrm>
            <a:off x="526976" y="5795370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1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Блок-схема: узел 5"/>
          <p:cNvSpPr/>
          <p:nvPr/>
        </p:nvSpPr>
        <p:spPr>
          <a:xfrm>
            <a:off x="1643750" y="5795370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3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Блок-схема: узел 6"/>
          <p:cNvSpPr/>
          <p:nvPr/>
        </p:nvSpPr>
        <p:spPr>
          <a:xfrm>
            <a:off x="2195736" y="5795370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4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2556" y="797888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62508" y="797888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р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235734" y="797888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/>
              <a:t>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51490" y="797888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в</a:t>
            </a:r>
            <a:endParaRPr lang="ru-RU" sz="4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913813" y="810916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214996" y="810916"/>
            <a:ext cx="3850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т</a:t>
            </a:r>
            <a:endParaRPr lang="ru-RU" sz="40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462566" y="797888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ь</a:t>
            </a:r>
            <a:endParaRPr lang="ru-RU" sz="4000" b="1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548680"/>
            <a:ext cx="4108432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17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272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09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09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1097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140820" y="5836644"/>
            <a:ext cx="391285" cy="391285"/>
          </a:xfrm>
          <a:prstGeom prst="rect">
            <a:avLst/>
          </a:prstGeom>
        </p:spPr>
      </p:pic>
      <p:pic>
        <p:nvPicPr>
          <p:cNvPr id="15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87450" y="5898506"/>
            <a:ext cx="304800" cy="304800"/>
          </a:xfrm>
          <a:prstGeom prst="rect">
            <a:avLst/>
          </a:prstGeom>
        </p:spPr>
      </p:pic>
      <p:pic>
        <p:nvPicPr>
          <p:cNvPr id="14" name="аплодисменты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20354" y="5923129"/>
            <a:ext cx="304800" cy="304800"/>
          </a:xfrm>
          <a:prstGeom prst="rect">
            <a:avLst/>
          </a:prstGeom>
        </p:spPr>
      </p:pic>
      <p:pic>
        <p:nvPicPr>
          <p:cNvPr id="13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97706" y="5844634"/>
            <a:ext cx="358672" cy="358672"/>
          </a:xfrm>
          <a:prstGeom prst="rect">
            <a:avLst/>
          </a:prstGeom>
        </p:spPr>
      </p:pic>
      <p:pic>
        <p:nvPicPr>
          <p:cNvPr id="2" name="Picture 20" descr="https://winx-fan.ru/wp-content/uploads/multyashnye-pchely_3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3202536" cy="2137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044" y="534532"/>
            <a:ext cx="4127926" cy="60498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7652" y="826757"/>
            <a:ext cx="45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п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90420" y="826757"/>
            <a:ext cx="43473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/>
              <a:t>ч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25154" y="826757"/>
            <a:ext cx="442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/>
              <a:t>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82197" y="829425"/>
            <a:ext cx="453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/>
              <a:t>л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37888" y="829425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/>
              <a:t>а</a:t>
            </a:r>
          </a:p>
        </p:txBody>
      </p:sp>
      <p:sp>
        <p:nvSpPr>
          <p:cNvPr id="9" name="Блок-схема: узел 8"/>
          <p:cNvSpPr/>
          <p:nvPr/>
        </p:nvSpPr>
        <p:spPr>
          <a:xfrm>
            <a:off x="526976" y="5795370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1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1049618" y="5795370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1" name="Блок-схема: узел 10"/>
          <p:cNvSpPr/>
          <p:nvPr/>
        </p:nvSpPr>
        <p:spPr>
          <a:xfrm>
            <a:off x="1568508" y="5795370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12" name="Блок-схема: узел 11"/>
          <p:cNvSpPr/>
          <p:nvPr/>
        </p:nvSpPr>
        <p:spPr>
          <a:xfrm>
            <a:off x="2102584" y="5795370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4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527088"/>
            <a:ext cx="4127927" cy="607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99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097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3272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09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109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270690" y="5875762"/>
            <a:ext cx="376808" cy="376808"/>
          </a:xfrm>
          <a:prstGeom prst="rect">
            <a:avLst/>
          </a:prstGeom>
        </p:spPr>
      </p:pic>
      <p:pic>
        <p:nvPicPr>
          <p:cNvPr id="16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705622" y="5870118"/>
            <a:ext cx="376808" cy="376808"/>
          </a:xfrm>
          <a:prstGeom prst="rect">
            <a:avLst/>
          </a:prstGeom>
        </p:spPr>
      </p:pic>
      <p:pic>
        <p:nvPicPr>
          <p:cNvPr id="15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62212" y="5835566"/>
            <a:ext cx="376808" cy="376808"/>
          </a:xfrm>
          <a:prstGeom prst="rect">
            <a:avLst/>
          </a:prstGeom>
        </p:spPr>
      </p:pic>
      <p:pic>
        <p:nvPicPr>
          <p:cNvPr id="14" name="аплодисменты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8033" y="5809481"/>
            <a:ext cx="366889" cy="366889"/>
          </a:xfrm>
          <a:prstGeom prst="rect">
            <a:avLst/>
          </a:prstGeom>
        </p:spPr>
      </p:pic>
      <p:pic>
        <p:nvPicPr>
          <p:cNvPr id="2" name="Picture 18" descr="http://anypics.ru/pic/201210/1366x768/anypics.ru-1489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145" y="1700808"/>
            <a:ext cx="4098455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692696"/>
            <a:ext cx="4032448" cy="58326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692696"/>
            <a:ext cx="3994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с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10922" y="692696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285953" y="692696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691680" y="692696"/>
            <a:ext cx="453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л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051720" y="692696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546075" y="5795370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1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1" name="Блок-схема: узел 10"/>
          <p:cNvSpPr/>
          <p:nvPr/>
        </p:nvSpPr>
        <p:spPr>
          <a:xfrm>
            <a:off x="1118957" y="5795370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2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1665426" y="5795370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3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2220775" y="5795370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4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0997" y="692697"/>
            <a:ext cx="4053491" cy="583264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5109" y="692696"/>
            <a:ext cx="4053491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117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32725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109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3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8" dur="109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3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4" dur="109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7004" y="1124744"/>
            <a:ext cx="65024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93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16832"/>
            <a:ext cx="7772400" cy="3888432"/>
          </a:xfrm>
        </p:spPr>
        <p:txBody>
          <a:bodyPr>
            <a:normAutofit fontScale="90000"/>
          </a:bodyPr>
          <a:lstStyle/>
          <a:p>
            <a:pPr marL="342900" indent="-342900">
              <a:spcBef>
                <a:spcPts val="0"/>
              </a:spcBef>
            </a:pPr>
            <a:r>
              <a:rPr lang="ru-RU" sz="1600" cap="none" dirty="0" smtClean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>        Шаблон презентации   </a:t>
            </a:r>
            <a:r>
              <a:rPr lang="en-US" sz="1600" cap="none" dirty="0" smtClean="0">
                <a:solidFill>
                  <a:prstClr val="black"/>
                </a:solidFill>
                <a:latin typeface="Times New Roman"/>
                <a:ea typeface="+mn-ea"/>
                <a:cs typeface="+mn-cs"/>
                <a:hlinkClick r:id="rId2"/>
              </a:rPr>
              <a:t>https</a:t>
            </a:r>
            <a:r>
              <a:rPr lang="en-US" sz="1600" cap="none" dirty="0">
                <a:solidFill>
                  <a:prstClr val="black"/>
                </a:solidFill>
                <a:latin typeface="Times New Roman"/>
                <a:ea typeface="+mn-ea"/>
                <a:cs typeface="+mn-cs"/>
                <a:hlinkClick r:id="rId2"/>
              </a:rPr>
              <a:t>://</a:t>
            </a:r>
            <a:r>
              <a:rPr lang="en-US" sz="1600" cap="none" dirty="0" smtClean="0">
                <a:solidFill>
                  <a:prstClr val="black"/>
                </a:solidFill>
                <a:latin typeface="Times New Roman"/>
                <a:ea typeface="+mn-ea"/>
                <a:cs typeface="+mn-cs"/>
                <a:hlinkClick r:id="rId2"/>
              </a:rPr>
              <a:t>yadi.sk/d/EUF-bavkUfj3D</a:t>
            </a:r>
            <a:r>
              <a:rPr lang="ru-RU" sz="1600" cap="none" dirty="0" smtClean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ru-RU" sz="1600" cap="none" dirty="0" smtClean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</a:br>
            <a:r>
              <a:rPr lang="ru-RU" sz="1400" dirty="0"/>
              <a:t>Технологический приём "Интерактивная раскраска" в </a:t>
            </a:r>
            <a:r>
              <a:rPr lang="ru-RU" sz="1400" dirty="0" err="1" smtClean="0"/>
              <a:t>PowerPoint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en-US" sz="1200" dirty="0">
                <a:hlinkClick r:id="rId3"/>
              </a:rPr>
              <a:t>https://</a:t>
            </a:r>
            <a:r>
              <a:rPr lang="en-US" sz="1200" dirty="0" smtClean="0">
                <a:hlinkClick r:id="rId3"/>
              </a:rPr>
              <a:t>www.youtube.com/watch?v=sy8s_rhQIgU&amp;list=PLb2DDj9TqSYiozqiTYjM4okGpo9L_UPkh&amp;index=56&amp;t=0s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Варежка </a:t>
            </a:r>
            <a:r>
              <a:rPr lang="en-US" sz="1400" cap="none" dirty="0" smtClean="0">
                <a:hlinkClick r:id="rId4"/>
              </a:rPr>
              <a:t>http://heliograph.ru/narisovannye-varezhki</a:t>
            </a:r>
            <a:r>
              <a:rPr lang="ru-RU" sz="1400" cap="none" dirty="0" smtClean="0"/>
              <a:t/>
            </a:r>
            <a:br>
              <a:rPr lang="ru-RU" sz="1400" cap="none" dirty="0" smtClean="0"/>
            </a:br>
            <a:r>
              <a:rPr lang="ru-RU" sz="1400" cap="none" dirty="0" smtClean="0"/>
              <a:t>Зерно </a:t>
            </a:r>
            <a:r>
              <a:rPr lang="en-US" sz="1400" cap="none" dirty="0">
                <a:hlinkClick r:id="rId5"/>
              </a:rPr>
              <a:t>http://</a:t>
            </a:r>
            <a:r>
              <a:rPr lang="en-US" sz="1400" cap="none" dirty="0" smtClean="0">
                <a:hlinkClick r:id="rId5"/>
              </a:rPr>
              <a:t>agroportal.ua/news/mir/louis-dreyfus-postavit-v-egipet-60-tys-t-ukrainskoi-pshenitsy</a:t>
            </a:r>
            <a:r>
              <a:rPr lang="ru-RU" sz="1400" cap="none" dirty="0" smtClean="0"/>
              <a:t/>
            </a:r>
            <a:br>
              <a:rPr lang="ru-RU" sz="1400" cap="none" dirty="0" smtClean="0"/>
            </a:br>
            <a:r>
              <a:rPr lang="ru-RU" sz="1400" cap="none" dirty="0" smtClean="0"/>
              <a:t>Стакан </a:t>
            </a:r>
            <a:r>
              <a:rPr lang="en-US" sz="1400" cap="none" dirty="0">
                <a:hlinkClick r:id="rId6"/>
              </a:rPr>
              <a:t>http://</a:t>
            </a:r>
            <a:r>
              <a:rPr lang="en-US" sz="1400" cap="none" dirty="0" smtClean="0">
                <a:hlinkClick r:id="rId6"/>
              </a:rPr>
              <a:t>airsoftgun.ru/phpBB/viewtopic.php?p=1623522</a:t>
            </a:r>
            <a:r>
              <a:rPr lang="ru-RU" sz="1400" cap="none" dirty="0" smtClean="0"/>
              <a:t/>
            </a:r>
            <a:br>
              <a:rPr lang="ru-RU" sz="1400" cap="none" dirty="0" smtClean="0"/>
            </a:br>
            <a:r>
              <a:rPr lang="ru-RU" sz="1400" cap="none" dirty="0" smtClean="0"/>
              <a:t>Скакалка </a:t>
            </a:r>
            <a:r>
              <a:rPr lang="en-US" sz="1400" cap="none" dirty="0">
                <a:hlinkClick r:id="rId7"/>
              </a:rPr>
              <a:t>http://</a:t>
            </a:r>
            <a:r>
              <a:rPr lang="en-US" sz="1400" cap="none" dirty="0" smtClean="0">
                <a:hlinkClick r:id="rId7"/>
              </a:rPr>
              <a:t>forum.meta.ua/topic/p/8735326.html</a:t>
            </a:r>
            <a:r>
              <a:rPr lang="ru-RU" sz="1400" cap="none" dirty="0" smtClean="0"/>
              <a:t/>
            </a:r>
            <a:br>
              <a:rPr lang="ru-RU" sz="1400" cap="none" dirty="0" smtClean="0"/>
            </a:br>
            <a:r>
              <a:rPr lang="ru-RU" sz="1400" cap="none" dirty="0" smtClean="0"/>
              <a:t>Бегемот  </a:t>
            </a:r>
            <a:r>
              <a:rPr lang="en-US" sz="1400" cap="none" dirty="0"/>
              <a:t>https://nashzelenyimir.ru/%d0%bb%d0%b5%d0%be%d0%bf%d0%b0%d1%80%d0%b4</a:t>
            </a:r>
            <a:r>
              <a:rPr lang="en-US" sz="1400" cap="none" dirty="0" smtClean="0"/>
              <a:t>/</a:t>
            </a:r>
            <a:r>
              <a:rPr lang="ru-RU" sz="1400" cap="none" dirty="0" smtClean="0"/>
              <a:t/>
            </a:r>
            <a:br>
              <a:rPr lang="ru-RU" sz="1400" cap="none" dirty="0" smtClean="0"/>
            </a:br>
            <a:r>
              <a:rPr lang="ru-RU" sz="1400" cap="none" dirty="0" smtClean="0"/>
              <a:t/>
            </a:r>
            <a:br>
              <a:rPr lang="ru-RU" sz="1400" cap="none" dirty="0" smtClean="0"/>
            </a:br>
            <a:r>
              <a:rPr lang="ru-RU" sz="1400" cap="none" dirty="0" smtClean="0"/>
              <a:t>Скрепка </a:t>
            </a:r>
            <a:r>
              <a:rPr lang="en-US" sz="1400" cap="none" dirty="0">
                <a:hlinkClick r:id="rId8"/>
              </a:rPr>
              <a:t>https://go.mail.ru/search_images?q=%</a:t>
            </a:r>
            <a:r>
              <a:rPr lang="en-US" sz="1400" cap="none" dirty="0" smtClean="0">
                <a:hlinkClick r:id="rId8"/>
              </a:rPr>
              <a:t>D1%81%D0%BA%D1%80%D0%B5%D0%BF%D0%BA%D0%B0&amp;sbmt=1578450264279&amp;rch=l&amp;fr=mailru&amp;src=go#urlhash=2290323176584239481</a:t>
            </a:r>
            <a:r>
              <a:rPr lang="ru-RU" sz="1400" cap="none" dirty="0" smtClean="0"/>
              <a:t/>
            </a:r>
            <a:br>
              <a:rPr lang="ru-RU" sz="1400" cap="none" dirty="0" smtClean="0"/>
            </a:br>
            <a:r>
              <a:rPr lang="ru-RU" sz="1400" cap="none" dirty="0" smtClean="0"/>
              <a:t>Платье </a:t>
            </a:r>
            <a:r>
              <a:rPr lang="en-US" sz="1400" cap="none" dirty="0">
                <a:hlinkClick r:id="rId9"/>
              </a:rPr>
              <a:t>https://</a:t>
            </a:r>
            <a:r>
              <a:rPr lang="en-US" sz="1400" cap="none" dirty="0" smtClean="0">
                <a:hlinkClick r:id="rId9"/>
              </a:rPr>
              <a:t>priceguard.ru/offer/ozon-139288547</a:t>
            </a:r>
            <a:r>
              <a:rPr lang="ru-RU" sz="1400" cap="none" dirty="0" smtClean="0"/>
              <a:t/>
            </a:r>
            <a:br>
              <a:rPr lang="ru-RU" sz="1400" cap="none" dirty="0" smtClean="0"/>
            </a:br>
            <a:r>
              <a:rPr lang="ru-RU" sz="1400" cap="none" dirty="0" smtClean="0"/>
              <a:t>Кровать </a:t>
            </a:r>
            <a:r>
              <a:rPr lang="en-US" sz="1400" cap="none" dirty="0">
                <a:hlinkClick r:id="rId10"/>
              </a:rPr>
              <a:t>https://go.mail.ru/search_images?q=%</a:t>
            </a:r>
            <a:r>
              <a:rPr lang="en-US" sz="1400" cap="none" dirty="0" smtClean="0">
                <a:hlinkClick r:id="rId10"/>
              </a:rPr>
              <a:t>D0%BA%D1%80%D0%BE%D0%B2%D0%B0%D1%82%D1%8C&amp;sbmt=1578450372605&amp;rch=l&amp;fr=mailru&amp;src=go#urlhash=8649249941163746622</a:t>
            </a:r>
            <a:r>
              <a:rPr lang="ru-RU" sz="1400" cap="none" dirty="0" smtClean="0"/>
              <a:t/>
            </a:r>
            <a:br>
              <a:rPr lang="ru-RU" sz="1400" cap="none" dirty="0" smtClean="0"/>
            </a:br>
            <a:r>
              <a:rPr lang="ru-RU" sz="1400" cap="none" dirty="0" smtClean="0"/>
              <a:t>Пчела </a:t>
            </a:r>
            <a:r>
              <a:rPr lang="en-US" sz="1400" cap="none" dirty="0" smtClean="0">
                <a:hlinkClick r:id="rId11"/>
              </a:rPr>
              <a:t>https</a:t>
            </a:r>
            <a:r>
              <a:rPr lang="en-US" sz="1400" cap="none" dirty="0">
                <a:hlinkClick r:id="rId11"/>
              </a:rPr>
              <a:t>://</a:t>
            </a:r>
            <a:r>
              <a:rPr lang="en-US" sz="1400" cap="none" dirty="0" smtClean="0">
                <a:hlinkClick r:id="rId11"/>
              </a:rPr>
              <a:t>winx-fan.ru/raznoe/multyashnye-pchely-multik-pro-pchelu-chto-takoe-pchyoly-i-chem-oni-zanimayutsya-razvivayushhij-multik-smotret-onlajn.html</a:t>
            </a:r>
            <a:r>
              <a:rPr lang="ru-RU" sz="1400" cap="none" dirty="0" smtClean="0"/>
              <a:t/>
            </a:r>
            <a:br>
              <a:rPr lang="ru-RU" sz="1400" cap="none" dirty="0" smtClean="0"/>
            </a:br>
            <a:r>
              <a:rPr lang="ru-RU" sz="1400" cap="none" dirty="0" smtClean="0"/>
              <a:t/>
            </a:r>
            <a:br>
              <a:rPr lang="ru-RU" sz="1400" cap="none" dirty="0" smtClean="0"/>
            </a:br>
            <a:r>
              <a:rPr lang="ru-RU" sz="1400" cap="none" dirty="0" smtClean="0"/>
              <a:t/>
            </a:r>
            <a:br>
              <a:rPr lang="ru-RU" sz="1400" cap="none" dirty="0" smtClean="0"/>
            </a:br>
            <a:r>
              <a:rPr lang="ru-RU" sz="1400" cap="none" dirty="0"/>
              <a:t/>
            </a:r>
            <a:br>
              <a:rPr lang="ru-RU" sz="1400" cap="none" dirty="0"/>
            </a:br>
            <a:r>
              <a:rPr lang="ru-RU" sz="1400" cap="none" dirty="0" smtClean="0"/>
              <a:t/>
            </a:r>
            <a:br>
              <a:rPr lang="ru-RU" sz="1400" cap="none" dirty="0" smtClean="0"/>
            </a:br>
            <a:r>
              <a:rPr lang="ru-RU" sz="1400" cap="none" dirty="0" smtClean="0"/>
              <a:t> </a:t>
            </a:r>
            <a:br>
              <a:rPr lang="ru-RU" sz="1400" cap="none" dirty="0" smtClean="0"/>
            </a:br>
            <a:r>
              <a:rPr lang="ru-RU" sz="1600" b="0" cap="none" dirty="0" smtClean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ru-RU" sz="1600" b="0" cap="none" dirty="0" smtClean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</a:br>
            <a:r>
              <a:rPr lang="ru-RU" sz="1600" b="0" cap="none" dirty="0" smtClean="0">
                <a:solidFill>
                  <a:prstClr val="black"/>
                </a:solidFill>
                <a:latin typeface="Times New Roman"/>
                <a:ea typeface="+mn-ea"/>
                <a:cs typeface="+mn-cs"/>
              </a:rPr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55576" y="332657"/>
            <a:ext cx="7772400" cy="936104"/>
          </a:xfrm>
        </p:spPr>
        <p:txBody>
          <a:bodyPr>
            <a:normAutofit/>
          </a:bodyPr>
          <a:lstStyle/>
          <a:p>
            <a:pPr algn="ctr"/>
            <a:r>
              <a:rPr lang="ru-RU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Интернет - ресурсы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202965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4 (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Блок-схема: память с посл. доступом 3"/>
          <p:cNvSpPr/>
          <p:nvPr/>
        </p:nvSpPr>
        <p:spPr>
          <a:xfrm>
            <a:off x="1547664" y="116632"/>
            <a:ext cx="7848872" cy="6552728"/>
          </a:xfrm>
          <a:prstGeom prst="flowChartMagneticTape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761506"/>
            <a:ext cx="4572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400" b="1" dirty="0" smtClean="0">
                <a:ln w="11430"/>
                <a:solidFill>
                  <a:srgbClr val="C42A2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24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Ребята!</a:t>
            </a:r>
          </a:p>
          <a:p>
            <a:pPr lvl="0" algn="just"/>
            <a:r>
              <a:rPr lang="ru-RU" sz="24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Давайте раскрасим зайчика.</a:t>
            </a:r>
            <a:br>
              <a:rPr lang="ru-RU" sz="24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n w="11430"/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Для этого надо определить гласные звуки в названиях картинок и количество слогов в слове. Чтобы проверить правильность, щёлкните по буквам, обозначающим гласные звуки, а затем по кружочку с цифрой, соответствующей количеству слогов в слове. </a:t>
            </a:r>
            <a:r>
              <a:rPr lang="ru-RU" sz="2400" b="1" dirty="0" smtClean="0">
                <a:ln w="11430"/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«Сколько в слове гласных, столько и слогов»</a:t>
            </a:r>
            <a:endParaRPr lang="ru-RU" sz="2400" b="1" dirty="0">
              <a:ln w="11430"/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838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da558fb5227c08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762166" y="5707226"/>
            <a:ext cx="425607" cy="425607"/>
          </a:xfrm>
          <a:prstGeom prst="rect">
            <a:avLst/>
          </a:prstGeom>
        </p:spPr>
      </p:pic>
      <p:pic>
        <p:nvPicPr>
          <p:cNvPr id="18" name="bda558fb5227c08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97006" y="5693288"/>
            <a:ext cx="393119" cy="393119"/>
          </a:xfrm>
          <a:prstGeom prst="rect">
            <a:avLst/>
          </a:prstGeom>
        </p:spPr>
      </p:pic>
      <p:pic>
        <p:nvPicPr>
          <p:cNvPr id="17" name="bda558fb5227c08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98983" y="5707227"/>
            <a:ext cx="402398" cy="402398"/>
          </a:xfrm>
          <a:prstGeom prst="rect">
            <a:avLst/>
          </a:prstGeom>
        </p:spPr>
      </p:pic>
      <p:pic>
        <p:nvPicPr>
          <p:cNvPr id="16" name="02969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059464" y="5679349"/>
            <a:ext cx="420997" cy="420997"/>
          </a:xfrm>
          <a:prstGeom prst="rect">
            <a:avLst/>
          </a:prstGeom>
        </p:spPr>
      </p:pic>
      <p:pic>
        <p:nvPicPr>
          <p:cNvPr id="1026" name="Picture 2" descr="C:\Users\User\Downloads\Живое-неживое\Раскраска\01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9078" y="650419"/>
            <a:ext cx="4042611" cy="5924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5183" y="799849"/>
            <a:ext cx="4379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в</a:t>
            </a:r>
            <a:endParaRPr lang="ru-RU" sz="4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8952" y="799849"/>
            <a:ext cx="4379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а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33184" y="793428"/>
            <a:ext cx="4603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р</a:t>
            </a:r>
            <a:endParaRPr lang="ru-RU" sz="4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493566" y="799849"/>
            <a:ext cx="44275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е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900858" y="799849"/>
            <a:ext cx="5373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/>
              <a:t>ж</a:t>
            </a:r>
            <a:endParaRPr lang="ru-RU" sz="4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413285" y="793428"/>
            <a:ext cx="4379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к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92342" y="793428"/>
            <a:ext cx="4987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а</a:t>
            </a:r>
            <a:endParaRPr lang="ru-RU" sz="4000" dirty="0"/>
          </a:p>
        </p:txBody>
      </p:sp>
      <p:sp>
        <p:nvSpPr>
          <p:cNvPr id="2" name="Блок-схема: узел 1"/>
          <p:cNvSpPr/>
          <p:nvPr/>
        </p:nvSpPr>
        <p:spPr>
          <a:xfrm>
            <a:off x="544181" y="5661248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1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1" name="Picture 2" descr="http://heliograph.ru/images/859943_narisovannye-varezhki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4299" y="1710543"/>
            <a:ext cx="1838986" cy="1888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Блок-схема: узел 11"/>
          <p:cNvSpPr/>
          <p:nvPr/>
        </p:nvSpPr>
        <p:spPr>
          <a:xfrm>
            <a:off x="1257741" y="5661248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4" name="Блок-схема: узел 13"/>
          <p:cNvSpPr/>
          <p:nvPr/>
        </p:nvSpPr>
        <p:spPr>
          <a:xfrm>
            <a:off x="2006877" y="5661248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15" name="Блок-схема: узел 14"/>
          <p:cNvSpPr/>
          <p:nvPr/>
        </p:nvSpPr>
        <p:spPr>
          <a:xfrm>
            <a:off x="2684541" y="5661248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4</a:t>
            </a: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650419"/>
            <a:ext cx="4042612" cy="5924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6511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3272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09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09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097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059094" y="5737447"/>
            <a:ext cx="304800" cy="304800"/>
          </a:xfrm>
          <a:prstGeom prst="rect">
            <a:avLst/>
          </a:prstGeom>
        </p:spPr>
      </p:pic>
      <p:pic>
        <p:nvPicPr>
          <p:cNvPr id="15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09354" y="5693834"/>
            <a:ext cx="392027" cy="392027"/>
          </a:xfrm>
          <a:prstGeom prst="rect">
            <a:avLst/>
          </a:prstGeom>
        </p:spPr>
      </p:pic>
      <p:pic>
        <p:nvPicPr>
          <p:cNvPr id="14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833052" y="5774826"/>
            <a:ext cx="335238" cy="335238"/>
          </a:xfrm>
          <a:prstGeom prst="rect">
            <a:avLst/>
          </a:prstGeom>
        </p:spPr>
      </p:pic>
      <p:pic>
        <p:nvPicPr>
          <p:cNvPr id="13" name="аплодисменты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55587" y="5691605"/>
            <a:ext cx="448816" cy="448816"/>
          </a:xfrm>
          <a:prstGeom prst="rect">
            <a:avLst/>
          </a:prstGeom>
        </p:spPr>
      </p:pic>
      <p:pic>
        <p:nvPicPr>
          <p:cNvPr id="2" name="Picture 4" descr="http://agroportal.ua/images/doc/8/c/8ce31d7-pshenica-krym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916832"/>
            <a:ext cx="211303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688729"/>
            <a:ext cx="4176464" cy="59991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3568" y="836712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з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83648" y="836712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е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293599" y="836712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р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667142" y="836712"/>
            <a:ext cx="4651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н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79712" y="836712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о</a:t>
            </a:r>
            <a:endParaRPr lang="ru-RU" sz="4000" b="1" dirty="0"/>
          </a:p>
        </p:txBody>
      </p:sp>
      <p:sp>
        <p:nvSpPr>
          <p:cNvPr id="9" name="Блок-схема: узел 8"/>
          <p:cNvSpPr/>
          <p:nvPr/>
        </p:nvSpPr>
        <p:spPr>
          <a:xfrm>
            <a:off x="544181" y="5661248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1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0" name="Блок-схема: узел 9"/>
          <p:cNvSpPr/>
          <p:nvPr/>
        </p:nvSpPr>
        <p:spPr>
          <a:xfrm>
            <a:off x="1255587" y="5661248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1" name="Блок-схема: узел 10"/>
          <p:cNvSpPr/>
          <p:nvPr/>
        </p:nvSpPr>
        <p:spPr>
          <a:xfrm>
            <a:off x="1982894" y="5661248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3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2" name="Блок-схема: узел 11"/>
          <p:cNvSpPr/>
          <p:nvPr/>
        </p:nvSpPr>
        <p:spPr>
          <a:xfrm>
            <a:off x="2772071" y="5687413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4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715306"/>
            <a:ext cx="4176464" cy="6021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933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  <p:audio>
              <p:cMediaNode vol="80000">
                <p:cTn id="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2725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097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09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109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662744" y="5813648"/>
            <a:ext cx="353178" cy="353178"/>
          </a:xfrm>
          <a:prstGeom prst="rect">
            <a:avLst/>
          </a:prstGeom>
        </p:spPr>
      </p:pic>
      <p:pic>
        <p:nvPicPr>
          <p:cNvPr id="18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932378" y="5842029"/>
            <a:ext cx="376808" cy="376808"/>
          </a:xfrm>
          <a:prstGeom prst="rect">
            <a:avLst/>
          </a:prstGeom>
        </p:spPr>
      </p:pic>
      <p:pic>
        <p:nvPicPr>
          <p:cNvPr id="17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39286" y="5853844"/>
            <a:ext cx="353178" cy="353178"/>
          </a:xfrm>
          <a:prstGeom prst="rect">
            <a:avLst/>
          </a:prstGeom>
        </p:spPr>
      </p:pic>
      <p:pic>
        <p:nvPicPr>
          <p:cNvPr id="15" name="аплодисменты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341382" y="5853844"/>
            <a:ext cx="376808" cy="37680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88640"/>
            <a:ext cx="4355892" cy="6383964"/>
          </a:xfrm>
          <a:prstGeom prst="rect">
            <a:avLst/>
          </a:prstGeom>
        </p:spPr>
      </p:pic>
      <p:pic>
        <p:nvPicPr>
          <p:cNvPr id="3" name="Picture 6" descr="https://images.kz.prom.st/71844665_w640_h640_stakan-granenyj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1628800"/>
            <a:ext cx="1444954" cy="2260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9552" y="764704"/>
            <a:ext cx="3994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с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39020" y="764704"/>
            <a:ext cx="3850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т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25748" y="764704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691131" y="764704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120782" y="764704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453762" y="764704"/>
            <a:ext cx="4651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н</a:t>
            </a:r>
            <a:endParaRPr lang="ru-RU" sz="4000" b="1" dirty="0"/>
          </a:p>
        </p:txBody>
      </p:sp>
      <p:sp>
        <p:nvSpPr>
          <p:cNvPr id="10" name="Блок-схема: узел 9"/>
          <p:cNvSpPr/>
          <p:nvPr/>
        </p:nvSpPr>
        <p:spPr>
          <a:xfrm>
            <a:off x="710420" y="5813648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1" name="Блок-схема: узел 10"/>
          <p:cNvSpPr/>
          <p:nvPr/>
        </p:nvSpPr>
        <p:spPr>
          <a:xfrm>
            <a:off x="1301186" y="5813648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2" name="Блок-схема: узел 11"/>
          <p:cNvSpPr/>
          <p:nvPr/>
        </p:nvSpPr>
        <p:spPr>
          <a:xfrm>
            <a:off x="1910101" y="5813648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3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2558722" y="5813648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4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3704" y="219283"/>
            <a:ext cx="4427900" cy="6332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487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2725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09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09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1097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328752" y="5894040"/>
            <a:ext cx="304800" cy="304800"/>
          </a:xfrm>
          <a:prstGeom prst="rect">
            <a:avLst/>
          </a:prstGeom>
        </p:spPr>
      </p:pic>
      <p:pic>
        <p:nvPicPr>
          <p:cNvPr id="18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841178" y="5844510"/>
            <a:ext cx="376808" cy="376808"/>
          </a:xfrm>
          <a:prstGeom prst="rect">
            <a:avLst/>
          </a:prstGeom>
        </p:spPr>
      </p:pic>
      <p:pic>
        <p:nvPicPr>
          <p:cNvPr id="17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40536" y="5907997"/>
            <a:ext cx="348943" cy="348943"/>
          </a:xfrm>
          <a:prstGeom prst="rect">
            <a:avLst/>
          </a:prstGeom>
        </p:spPr>
      </p:pic>
      <p:pic>
        <p:nvPicPr>
          <p:cNvPr id="16" name="аплодисменты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498088" y="5869867"/>
            <a:ext cx="376808" cy="376808"/>
          </a:xfrm>
          <a:prstGeom prst="rect">
            <a:avLst/>
          </a:prstGeom>
        </p:spPr>
      </p:pic>
      <p:pic>
        <p:nvPicPr>
          <p:cNvPr id="2" name="Picture 8" descr="http://dlm6.meta.ua/pic/0/104/68/IMOrUBYT6c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1412776"/>
            <a:ext cx="149921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59062"/>
            <a:ext cx="4283884" cy="62784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704890"/>
            <a:ext cx="4010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с</a:t>
            </a:r>
            <a:endParaRPr lang="ru-RU" sz="40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40624" y="704890"/>
            <a:ext cx="4320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к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72672" y="704890"/>
            <a:ext cx="4379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810612" y="704890"/>
            <a:ext cx="4379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к</a:t>
            </a:r>
            <a:endParaRPr lang="ru-RU" sz="4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48552" y="704890"/>
            <a:ext cx="4379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686492" y="717466"/>
            <a:ext cx="4539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л</a:t>
            </a:r>
            <a:endParaRPr lang="ru-RU" sz="40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140462" y="704890"/>
            <a:ext cx="4379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к</a:t>
            </a:r>
            <a:endParaRPr lang="ru-RU" sz="40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593704" y="717466"/>
            <a:ext cx="43794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12" name="Блок-схема: узел 11"/>
          <p:cNvSpPr/>
          <p:nvPr/>
        </p:nvSpPr>
        <p:spPr>
          <a:xfrm>
            <a:off x="586408" y="5789475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1205894" y="5813648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2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1810612" y="5809426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3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5" name="Блок-схема: узел 14"/>
          <p:cNvSpPr/>
          <p:nvPr/>
        </p:nvSpPr>
        <p:spPr>
          <a:xfrm>
            <a:off x="2388139" y="5813648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4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59063"/>
            <a:ext cx="4283884" cy="627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959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3272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09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09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097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14026" y="5837291"/>
            <a:ext cx="376808" cy="376808"/>
          </a:xfrm>
          <a:prstGeom prst="rect">
            <a:avLst/>
          </a:prstGeom>
        </p:spPr>
      </p:pic>
      <p:pic>
        <p:nvPicPr>
          <p:cNvPr id="16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337950" y="5873295"/>
            <a:ext cx="304800" cy="304800"/>
          </a:xfrm>
          <a:prstGeom prst="rect">
            <a:avLst/>
          </a:prstGeom>
        </p:spPr>
      </p:pic>
      <p:pic>
        <p:nvPicPr>
          <p:cNvPr id="15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75184" y="5865675"/>
            <a:ext cx="304800" cy="304800"/>
          </a:xfrm>
          <a:prstGeom prst="rect">
            <a:avLst/>
          </a:prstGeom>
        </p:spPr>
      </p:pic>
      <p:pic>
        <p:nvPicPr>
          <p:cNvPr id="10" name="аплодисменты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798455" y="5839005"/>
            <a:ext cx="304800" cy="304800"/>
          </a:xfrm>
          <a:prstGeom prst="rect">
            <a:avLst/>
          </a:prstGeom>
        </p:spPr>
      </p:pic>
      <p:pic>
        <p:nvPicPr>
          <p:cNvPr id="2" name="Picture 16" descr="http://nashzeleniymir.ru/wp-content/uploads/2016/10/%D0%91%D0%B5%D0%B3%D0%B5%D0%BC%D0%BE%D1%82-%D1%84%D0%BE%D1%82%D0%BE-520x24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844824"/>
            <a:ext cx="2813335" cy="1325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ownloads\Живое-неживое\Раскраска\05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14716"/>
            <a:ext cx="4305763" cy="6310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980728"/>
            <a:ext cx="4571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б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41956" y="980728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е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995706"/>
            <a:ext cx="4236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г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798455" y="980728"/>
            <a:ext cx="4395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е</a:t>
            </a:r>
            <a:endParaRPr lang="ru-RU" sz="4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995706"/>
            <a:ext cx="55015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м</a:t>
            </a:r>
            <a:endParaRPr lang="ru-RU" sz="40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980728"/>
            <a:ext cx="46038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/>
              <a:t>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1001506"/>
            <a:ext cx="38504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т</a:t>
            </a:r>
            <a:endParaRPr lang="ru-RU" sz="4000" b="1" dirty="0"/>
          </a:p>
        </p:txBody>
      </p:sp>
      <p:sp>
        <p:nvSpPr>
          <p:cNvPr id="11" name="Блок-схема: узел 10"/>
          <p:cNvSpPr/>
          <p:nvPr/>
        </p:nvSpPr>
        <p:spPr>
          <a:xfrm>
            <a:off x="586408" y="5789475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2" name="Блок-схема: узел 11"/>
          <p:cNvSpPr/>
          <p:nvPr/>
        </p:nvSpPr>
        <p:spPr>
          <a:xfrm>
            <a:off x="1124300" y="5789475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2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1666528" y="5789475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3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2198431" y="5789475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4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33651"/>
            <a:ext cx="4292010" cy="631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002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 vol="80000">
                <p:cTn id="1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3272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2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09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3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6" dur="109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3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2" dur="109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290054" y="5858055"/>
            <a:ext cx="304800" cy="304800"/>
          </a:xfrm>
          <a:prstGeom prst="rect">
            <a:avLst/>
          </a:prstGeom>
        </p:spPr>
      </p:pic>
      <p:pic>
        <p:nvPicPr>
          <p:cNvPr id="18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798419" y="5850435"/>
            <a:ext cx="304800" cy="304800"/>
          </a:xfrm>
          <a:prstGeom prst="rect">
            <a:avLst/>
          </a:prstGeom>
        </p:spPr>
      </p:pic>
      <p:pic>
        <p:nvPicPr>
          <p:cNvPr id="17" name="ошибк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40608" y="5858055"/>
            <a:ext cx="304800" cy="304800"/>
          </a:xfrm>
          <a:prstGeom prst="rect">
            <a:avLst/>
          </a:prstGeom>
        </p:spPr>
      </p:pic>
      <p:pic>
        <p:nvPicPr>
          <p:cNvPr id="16" name="аплодисменты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209643" y="5865675"/>
            <a:ext cx="304800" cy="304800"/>
          </a:xfrm>
          <a:prstGeom prst="rect">
            <a:avLst/>
          </a:prstGeom>
        </p:spPr>
      </p:pic>
      <p:pic>
        <p:nvPicPr>
          <p:cNvPr id="2" name="Picture 10" descr="https://аврора-канц.рф/upload/iblock/82d/82d8b40f4f5ee63b0080ce6ee6732027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82767" y="1890554"/>
            <a:ext cx="936104" cy="2755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5281" y="548679"/>
            <a:ext cx="4139868" cy="60673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908720"/>
            <a:ext cx="3994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с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867012" y="908720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</a:t>
            </a:r>
            <a:endParaRPr lang="ru-RU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729444" y="908720"/>
            <a:ext cx="4427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е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284252" y="918280"/>
            <a:ext cx="4603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р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195104" y="908720"/>
            <a:ext cx="45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п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653884" y="918280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к</a:t>
            </a:r>
            <a:endParaRPr lang="ru-RU" sz="4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91824" y="918280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/>
              <a:t>а</a:t>
            </a:r>
          </a:p>
        </p:txBody>
      </p:sp>
      <p:sp>
        <p:nvSpPr>
          <p:cNvPr id="12" name="Блок-схема: узел 11"/>
          <p:cNvSpPr/>
          <p:nvPr/>
        </p:nvSpPr>
        <p:spPr>
          <a:xfrm>
            <a:off x="581394" y="5795370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3" name="Блок-схема: узел 12"/>
          <p:cNvSpPr/>
          <p:nvPr/>
        </p:nvSpPr>
        <p:spPr>
          <a:xfrm>
            <a:off x="1128569" y="5789475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2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1687992" y="5795370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3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5" name="Блок-схема: узел 14"/>
          <p:cNvSpPr/>
          <p:nvPr/>
        </p:nvSpPr>
        <p:spPr>
          <a:xfrm>
            <a:off x="2213854" y="5789475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4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548680"/>
            <a:ext cx="4103472" cy="6067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3615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32725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109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 vol="80000">
                <p:cTn id="2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1097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3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7" dur="1097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7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аплодисменты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50374" y="5860522"/>
            <a:ext cx="376808" cy="376808"/>
          </a:xfrm>
          <a:prstGeom prst="rect">
            <a:avLst/>
          </a:prstGeom>
        </p:spPr>
      </p:pic>
      <p:pic>
        <p:nvPicPr>
          <p:cNvPr id="17" name="ошибка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632722" y="5860522"/>
            <a:ext cx="376808" cy="376808"/>
          </a:xfrm>
          <a:prstGeom prst="rect">
            <a:avLst/>
          </a:prstGeom>
        </p:spPr>
      </p:pic>
      <p:pic>
        <p:nvPicPr>
          <p:cNvPr id="16" name="ошибка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661786" y="5835566"/>
            <a:ext cx="376808" cy="376808"/>
          </a:xfrm>
          <a:prstGeom prst="rect">
            <a:avLst/>
          </a:prstGeom>
        </p:spPr>
      </p:pic>
      <p:pic>
        <p:nvPicPr>
          <p:cNvPr id="15" name="ошибка.mp3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2133451" y="5799562"/>
            <a:ext cx="448816" cy="448816"/>
          </a:xfrm>
          <a:prstGeom prst="rect">
            <a:avLst/>
          </a:prstGeom>
        </p:spPr>
      </p:pic>
      <p:pic>
        <p:nvPicPr>
          <p:cNvPr id="2" name="Picture 12" descr="http://ozon-st.cdn.ngenix.net/multimedia/1016989840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99592" y="1816664"/>
            <a:ext cx="2089533" cy="2836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32656"/>
            <a:ext cx="4271942" cy="626092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764704"/>
            <a:ext cx="45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п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18686" y="757576"/>
            <a:ext cx="453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/>
              <a:t>л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06418" y="757576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а</a:t>
            </a:r>
            <a:endParaRPr lang="ru-RU" sz="4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944358" y="757576"/>
            <a:ext cx="3850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т</a:t>
            </a:r>
            <a:endParaRPr lang="ru-RU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305424" y="764704"/>
            <a:ext cx="4379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ь</a:t>
            </a:r>
            <a:endParaRPr lang="ru-RU" sz="4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734710" y="764704"/>
            <a:ext cx="45878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е</a:t>
            </a:r>
            <a:endParaRPr lang="ru-RU" sz="4000" b="1" dirty="0"/>
          </a:p>
        </p:txBody>
      </p:sp>
      <p:sp>
        <p:nvSpPr>
          <p:cNvPr id="11" name="Блок-схема: узел 10"/>
          <p:cNvSpPr/>
          <p:nvPr/>
        </p:nvSpPr>
        <p:spPr>
          <a:xfrm>
            <a:off x="581394" y="5795370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2" name="Блок-схема: узел 11"/>
          <p:cNvSpPr/>
          <p:nvPr/>
        </p:nvSpPr>
        <p:spPr>
          <a:xfrm>
            <a:off x="1094290" y="5795370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2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1592526" y="5795370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3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4" name="Блок-схема: узел 13"/>
          <p:cNvSpPr/>
          <p:nvPr/>
        </p:nvSpPr>
        <p:spPr>
          <a:xfrm>
            <a:off x="2100800" y="5795370"/>
            <a:ext cx="457200" cy="457200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4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332656"/>
            <a:ext cx="4271942" cy="626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297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audi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097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 vol="80000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097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vol="80000">
                <p:cTn id="2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097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 vol="80000">
                <p:cTn id="3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5" dur="32725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135</Words>
  <Application>Microsoft Office PowerPoint</Application>
  <PresentationFormat>Экран (4:3)</PresentationFormat>
  <Paragraphs>112</Paragraphs>
  <Slides>14</Slides>
  <Notes>0</Notes>
  <HiddenSlides>0</HiddenSlides>
  <MMClips>40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Сколько  в слове слогов?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Шаблон презентации   https://yadi.sk/d/EUF-bavkUfj3D Технологический приём "Интерактивная раскраска" в PowerPoint https://www.youtube.com/watch?v=sy8s_rhQIgU&amp;list=PLb2DDj9TqSYiozqiTYjM4okGpo9L_UPkh&amp;index=56&amp;t=0s Варежка http://heliograph.ru/narisovannye-varezhki Зерно http://agroportal.ua/news/mir/louis-dreyfus-postavit-v-egipet-60-tys-t-ukrainskoi-pshenitsy Стакан http://airsoftgun.ru/phpBB/viewtopic.php?p=1623522 Скакалка http://forum.meta.ua/topic/p/8735326.html Бегемот  https://nashzelenyimir.ru/%d0%bb%d0%b5%d0%be%d0%bf%d0%b0%d1%80%d0%b4/  Скрепка https://go.mail.ru/search_images?q=%D1%81%D0%BA%D1%80%D0%B5%D0%BF%D0%BA%D0%B0&amp;sbmt=1578450264279&amp;rch=l&amp;fr=mailru&amp;src=go#urlhash=2290323176584239481 Платье https://priceguard.ru/offer/ozon-139288547 Кровать https://go.mail.ru/search_images?q=%D0%BA%D1%80%D0%BE%D0%B2%D0%B0%D1%82%D1%8C&amp;sbmt=1578450372605&amp;rch=l&amp;fr=mailru&amp;src=go#urlhash=8649249941163746622 Пчела https://winx-fan.ru/raznoe/multyashnye-pchely-multik-pro-pchelu-chto-takoe-pchyoly-i-chem-oni-zanimayutsya-razvivayushhij-multik-smotret-onlajn.html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37</cp:revision>
  <dcterms:created xsi:type="dcterms:W3CDTF">2020-01-05T03:56:12Z</dcterms:created>
  <dcterms:modified xsi:type="dcterms:W3CDTF">2020-01-08T03:18:27Z</dcterms:modified>
</cp:coreProperties>
</file>