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14"/>
  </p:notesMasterIdLst>
  <p:sldIdLst>
    <p:sldId id="256" r:id="rId2"/>
    <p:sldId id="257" r:id="rId3"/>
    <p:sldId id="258" r:id="rId4"/>
    <p:sldId id="267" r:id="rId5"/>
    <p:sldId id="259" r:id="rId6"/>
    <p:sldId id="260" r:id="rId7"/>
    <p:sldId id="265" r:id="rId8"/>
    <p:sldId id="271" r:id="rId9"/>
    <p:sldId id="266" r:id="rId10"/>
    <p:sldId id="264" r:id="rId11"/>
    <p:sldId id="268" r:id="rId12"/>
    <p:sldId id="269"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059" autoAdjust="0"/>
  </p:normalViewPr>
  <p:slideViewPr>
    <p:cSldViewPr>
      <p:cViewPr>
        <p:scale>
          <a:sx n="100" d="100"/>
          <a:sy n="100" d="100"/>
        </p:scale>
        <p:origin x="-702"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2B1F61-9B4C-4D70-9033-346A5FA095C2}" type="datetimeFigureOut">
              <a:rPr lang="ru-RU" smtClean="0"/>
              <a:t>21.05.2015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0BF6180-6D45-43C4-954E-3915996DC0E4}" type="slidenum">
              <a:rPr lang="ru-RU" smtClean="0"/>
              <a:t>‹#›</a:t>
            </a:fld>
            <a:endParaRPr lang="ru-RU"/>
          </a:p>
        </p:txBody>
      </p:sp>
    </p:spTree>
    <p:extLst>
      <p:ext uri="{BB962C8B-B14F-4D97-AF65-F5344CB8AC3E}">
        <p14:creationId xmlns:p14="http://schemas.microsoft.com/office/powerpoint/2010/main" val="18635356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Исследовательская</a:t>
            </a:r>
            <a:r>
              <a:rPr lang="ru-RU" baseline="0" dirty="0" smtClean="0"/>
              <a:t> деятельность учащихся  в условиях интеграции классной и внеклассной работы.</a:t>
            </a:r>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1</a:t>
            </a:fld>
            <a:endParaRPr lang="ru-RU"/>
          </a:p>
        </p:txBody>
      </p:sp>
    </p:spTree>
    <p:extLst>
      <p:ext uri="{BB962C8B-B14F-4D97-AF65-F5344CB8AC3E}">
        <p14:creationId xmlns:p14="http://schemas.microsoft.com/office/powerpoint/2010/main" val="2888545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Современные требования  к  образованию  ставят перед учителем  ряд задач, научить школьника самостоятельно добывать знания, находить новое в различных источниках, сопоставлять, делать выводы, уметь формулировать новые вопросы и опять возвращаться на поиски ответов. Способность к творческой и исследовательской</a:t>
            </a:r>
            <a:r>
              <a:rPr lang="ru-RU" baseline="0" dirty="0" smtClean="0"/>
              <a:t> </a:t>
            </a:r>
            <a:r>
              <a:rPr lang="ru-RU" dirty="0" smtClean="0"/>
              <a:t>деятельности вызывает успех, который в свою очередь, поддерживает интерес к процессу творчества «человек, сделавший, что-нибудь значительное становится в известном случае другим человеком». Вкладывая себя в творческую деятельность, он изменяется, совершенствуется. </a:t>
            </a:r>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2</a:t>
            </a:fld>
            <a:endParaRPr lang="ru-RU"/>
          </a:p>
        </p:txBody>
      </p:sp>
    </p:spTree>
    <p:extLst>
      <p:ext uri="{BB962C8B-B14F-4D97-AF65-F5344CB8AC3E}">
        <p14:creationId xmlns:p14="http://schemas.microsoft.com/office/powerpoint/2010/main" val="343415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sz="1200" b="1" i="1" dirty="0" smtClean="0">
                <a:effectLst/>
              </a:rPr>
              <a:t>Исследовательская деятельность обучающихся</a:t>
            </a:r>
            <a:r>
              <a:rPr lang="ru-RU" sz="1200" i="1" dirty="0" smtClean="0">
                <a:effectLst/>
              </a:rPr>
              <a:t> – </a:t>
            </a:r>
            <a:r>
              <a:rPr lang="ru-RU" sz="1200" dirty="0" smtClean="0">
                <a:effectLst/>
              </a:rPr>
              <a:t>это такая форма организации </a:t>
            </a:r>
            <a:r>
              <a:rPr lang="ru-RU" sz="1200" dirty="0" err="1" smtClean="0">
                <a:effectLst/>
              </a:rPr>
              <a:t>воспитательно</a:t>
            </a:r>
            <a:r>
              <a:rPr lang="ru-RU" sz="1200" dirty="0" smtClean="0">
                <a:effectLst/>
              </a:rPr>
              <a:t>-образовательного процесса, которая</a:t>
            </a:r>
            <a:r>
              <a:rPr lang="ru-RU" sz="1200" i="1" dirty="0" smtClean="0">
                <a:effectLst/>
              </a:rPr>
              <a:t> </a:t>
            </a:r>
            <a:r>
              <a:rPr lang="ru-RU" sz="1200" dirty="0" smtClean="0">
                <a:effectLst/>
              </a:rPr>
              <a:t>предполагает выполнение учащимися учебных исследовательских задач с заранее неизвестным решением, направленных на создание представлений об объекте или явлении окружающего мира, под руководством специалиста – руководителя исследовательской работы</a:t>
            </a:r>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3</a:t>
            </a:fld>
            <a:endParaRPr lang="ru-RU"/>
          </a:p>
        </p:txBody>
      </p:sp>
    </p:spTree>
    <p:extLst>
      <p:ext uri="{BB962C8B-B14F-4D97-AF65-F5344CB8AC3E}">
        <p14:creationId xmlns:p14="http://schemas.microsoft.com/office/powerpoint/2010/main" val="30183683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Активное сотрудничество ученика и учителя в ходе исследовательской работы принципиально меняет технологию получения знаний: ученик, опираясь на помощь учителя, организует самостоятельный процесс поиска знаний. Сотворчество юного исследователя и научного руководителя — эта совместная деятельность двух субъектов над научным объектом, в результате которой получают или самоценное новое научное знание, или возникает новое качество уже известного научного знания.  Обязательным условием развития творческих способностей обучающихся является устранение доминирующей роли педагога.  Самое сложное для учителя — научиться быть консультантом. Руководитель только направляет самостоятельную деятельность школьника. Для этого он:</a:t>
            </a:r>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5</a:t>
            </a:fld>
            <a:endParaRPr lang="ru-RU"/>
          </a:p>
        </p:txBody>
      </p:sp>
    </p:spTree>
    <p:extLst>
      <p:ext uri="{BB962C8B-B14F-4D97-AF65-F5344CB8AC3E}">
        <p14:creationId xmlns:p14="http://schemas.microsoft.com/office/powerpoint/2010/main" val="22787166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Исследовательская деятельность учащихся часто становится результатом интеграции образовательных предметов, объединение нескольких областей знаний в единое целое на основе интегрированного подхода. Интеграция предметов искусства является основным принципом программы по Мировой художественной культуре. Ее реализация помогает учащимся сформировать тесные связи между музыкой и архитектурой, живописью и скульптурой, жизнью эпохи и развитием культуры, словом помогает познать, как духовные ценности передаются от поколения к поколению, помогают понять окружающий мир.</a:t>
            </a:r>
          </a:p>
          <a:p>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6</a:t>
            </a:fld>
            <a:endParaRPr lang="ru-RU"/>
          </a:p>
        </p:txBody>
      </p:sp>
    </p:spTree>
    <p:extLst>
      <p:ext uri="{BB962C8B-B14F-4D97-AF65-F5344CB8AC3E}">
        <p14:creationId xmlns:p14="http://schemas.microsoft.com/office/powerpoint/2010/main" val="1514403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это «особая форма учебной работы, способствующая воспитанию самостоятельности, инициативности, ответственности, повышению мотивации и эффективности учебной деятельности» /ФГОС основной школы/ Концепция метода разработана американскими учеными </a:t>
            </a:r>
            <a:r>
              <a:rPr lang="ru-RU" dirty="0" err="1" smtClean="0"/>
              <a:t>Дж.Дьюи</a:t>
            </a:r>
            <a:r>
              <a:rPr lang="ru-RU" dirty="0" smtClean="0"/>
              <a:t> и </a:t>
            </a:r>
            <a:r>
              <a:rPr lang="ru-RU" dirty="0" err="1" smtClean="0"/>
              <a:t>В.Х.Килпатриком</a:t>
            </a:r>
            <a:r>
              <a:rPr lang="ru-RU" dirty="0" smtClean="0"/>
              <a:t>. В основе – деятельностный подход, целесообразная деятельность ученика, проблема, взятая из реальной жизни, знакомая и значимая для ребенка. ЦЕЛЬ ПРОЕКТНОЙ ДЕЯТЕЛЬНОСТИ: развитие познавательных навыков учащихся, умений самостоятельно конструировать свои знания, умений ориентироваться в информационном пространстве, развитие критического мышления</a:t>
            </a:r>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7</a:t>
            </a:fld>
            <a:endParaRPr lang="ru-RU"/>
          </a:p>
        </p:txBody>
      </p:sp>
    </p:spTree>
    <p:extLst>
      <p:ext uri="{BB962C8B-B14F-4D97-AF65-F5344CB8AC3E}">
        <p14:creationId xmlns:p14="http://schemas.microsoft.com/office/powerpoint/2010/main" val="3079530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8</a:t>
            </a:fld>
            <a:endParaRPr lang="ru-RU"/>
          </a:p>
        </p:txBody>
      </p:sp>
    </p:spTree>
    <p:extLst>
      <p:ext uri="{BB962C8B-B14F-4D97-AF65-F5344CB8AC3E}">
        <p14:creationId xmlns:p14="http://schemas.microsoft.com/office/powerpoint/2010/main" val="2094024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F0BF6180-6D45-43C4-954E-3915996DC0E4}" type="slidenum">
              <a:rPr lang="ru-RU" smtClean="0"/>
              <a:t>10</a:t>
            </a:fld>
            <a:endParaRPr lang="ru-RU"/>
          </a:p>
        </p:txBody>
      </p:sp>
    </p:spTree>
    <p:extLst>
      <p:ext uri="{BB962C8B-B14F-4D97-AF65-F5344CB8AC3E}">
        <p14:creationId xmlns:p14="http://schemas.microsoft.com/office/powerpoint/2010/main" val="25608608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CB174B72-7A92-4E96-A586-BCAEA5029F86}" type="datetimeFigureOut">
              <a:rPr lang="ru-RU" smtClean="0"/>
              <a:t>21.05.2015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2628717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B174B72-7A92-4E96-A586-BCAEA5029F86}" type="datetimeFigureOut">
              <a:rPr lang="ru-RU" smtClean="0"/>
              <a:t>21.05.2015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4146565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B174B72-7A92-4E96-A586-BCAEA5029F86}" type="datetimeFigureOut">
              <a:rPr lang="ru-RU" smtClean="0"/>
              <a:t>21.05.2015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25782998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B174B72-7A92-4E96-A586-BCAEA5029F86}" type="datetimeFigureOut">
              <a:rPr lang="ru-RU" smtClean="0"/>
              <a:t>21.05.2015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2426321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CB174B72-7A92-4E96-A586-BCAEA5029F86}" type="datetimeFigureOut">
              <a:rPr lang="ru-RU" smtClean="0"/>
              <a:t>21.05.2015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12203039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CB174B72-7A92-4E96-A586-BCAEA5029F86}" type="datetimeFigureOut">
              <a:rPr lang="ru-RU" smtClean="0"/>
              <a:t>21.05.2015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2192960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B174B72-7A92-4E96-A586-BCAEA5029F86}" type="datetimeFigureOut">
              <a:rPr lang="ru-RU" smtClean="0"/>
              <a:t>21.05.2015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14616004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CB174B72-7A92-4E96-A586-BCAEA5029F86}" type="datetimeFigureOut">
              <a:rPr lang="ru-RU" smtClean="0"/>
              <a:t>21.05.2015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9303835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B174B72-7A92-4E96-A586-BCAEA5029F86}" type="datetimeFigureOut">
              <a:rPr lang="ru-RU" smtClean="0"/>
              <a:t>21.05.2015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7069614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B174B72-7A92-4E96-A586-BCAEA5029F86}" type="datetimeFigureOut">
              <a:rPr lang="ru-RU" smtClean="0"/>
              <a:t>21.05.2015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5845367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CB174B72-7A92-4E96-A586-BCAEA5029F86}" type="datetimeFigureOut">
              <a:rPr lang="ru-RU" smtClean="0"/>
              <a:t>21.05.2015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56D33F3-5BAF-4A01-96C5-DF42C789E9F7}" type="slidenum">
              <a:rPr lang="ru-RU" smtClean="0"/>
              <a:t>‹#›</a:t>
            </a:fld>
            <a:endParaRPr lang="ru-RU"/>
          </a:p>
        </p:txBody>
      </p:sp>
    </p:spTree>
    <p:extLst>
      <p:ext uri="{BB962C8B-B14F-4D97-AF65-F5344CB8AC3E}">
        <p14:creationId xmlns:p14="http://schemas.microsoft.com/office/powerpoint/2010/main" val="28796489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174B72-7A92-4E96-A586-BCAEA5029F86}" type="datetimeFigureOut">
              <a:rPr lang="ru-RU" smtClean="0"/>
              <a:t>21.05.2015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D33F3-5BAF-4A01-96C5-DF42C789E9F7}" type="slidenum">
              <a:rPr lang="ru-RU" smtClean="0"/>
              <a:t>‹#›</a:t>
            </a:fld>
            <a:endParaRPr lang="ru-RU"/>
          </a:p>
        </p:txBody>
      </p:sp>
    </p:spTree>
    <p:extLst>
      <p:ext uri="{BB962C8B-B14F-4D97-AF65-F5344CB8AC3E}">
        <p14:creationId xmlns:p14="http://schemas.microsoft.com/office/powerpoint/2010/main" val="2887640610"/>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18782"/>
            <a:ext cx="8568952" cy="1694351"/>
          </a:xfrm>
        </p:spPr>
        <p:txBody>
          <a:bodyPr>
            <a:noAutofit/>
          </a:bodyPr>
          <a:lstStyle/>
          <a:p>
            <a:pPr algn="ctr"/>
            <a:r>
              <a:rPr lang="ru-RU" sz="3200" b="1" dirty="0" smtClean="0">
                <a:solidFill>
                  <a:srgbClr val="C00000"/>
                </a:solidFill>
              </a:rPr>
              <a:t>Исследовательская деятельность учащихся  в условиях  интеграции классной и внеклассной работы.</a:t>
            </a:r>
            <a:endParaRPr lang="ru-RU" sz="3200" b="1" dirty="0">
              <a:solidFill>
                <a:srgbClr val="C00000"/>
              </a:solidFill>
            </a:endParaRPr>
          </a:p>
        </p:txBody>
      </p:sp>
      <p:sp>
        <p:nvSpPr>
          <p:cNvPr id="3" name="Подзаголовок 2"/>
          <p:cNvSpPr>
            <a:spLocks noGrp="1"/>
          </p:cNvSpPr>
          <p:nvPr>
            <p:ph type="subTitle" idx="1"/>
          </p:nvPr>
        </p:nvSpPr>
        <p:spPr>
          <a:xfrm>
            <a:off x="611560" y="5517232"/>
            <a:ext cx="7848872" cy="1152128"/>
          </a:xfrm>
        </p:spPr>
        <p:txBody>
          <a:bodyPr>
            <a:noAutofit/>
          </a:bodyPr>
          <a:lstStyle/>
          <a:p>
            <a:r>
              <a:rPr lang="ru-RU" sz="2000" b="1" i="1" dirty="0" smtClean="0">
                <a:solidFill>
                  <a:schemeClr val="tx1">
                    <a:lumMod val="75000"/>
                    <a:lumOff val="25000"/>
                  </a:schemeClr>
                </a:solidFill>
              </a:rPr>
              <a:t>Стехина Наталия Викторовна учитель музыки и МХК </a:t>
            </a:r>
          </a:p>
          <a:p>
            <a:r>
              <a:rPr lang="ru-RU" sz="2000" b="1" i="1" dirty="0" smtClean="0">
                <a:solidFill>
                  <a:schemeClr val="tx1">
                    <a:lumMod val="75000"/>
                    <a:lumOff val="25000"/>
                  </a:schemeClr>
                </a:solidFill>
              </a:rPr>
              <a:t>МБОУ «Покрово – Пригородная СОШ»</a:t>
            </a:r>
          </a:p>
          <a:p>
            <a:r>
              <a:rPr lang="ru-RU" sz="2000" b="1" i="1" dirty="0" smtClean="0">
                <a:solidFill>
                  <a:schemeClr val="tx1">
                    <a:lumMod val="75000"/>
                    <a:lumOff val="25000"/>
                  </a:schemeClr>
                </a:solidFill>
              </a:rPr>
              <a:t>22.05.15</a:t>
            </a:r>
            <a:endParaRPr lang="ru-RU" sz="2000" b="1" i="1" dirty="0">
              <a:solidFill>
                <a:schemeClr val="tx1">
                  <a:lumMod val="75000"/>
                  <a:lumOff val="25000"/>
                </a:schemeClr>
              </a:solidFill>
            </a:endParaRPr>
          </a:p>
        </p:txBody>
      </p:sp>
      <p:pic>
        <p:nvPicPr>
          <p:cNvPr id="3074" name="Picture 2" descr="C:\Users\Comp\Desktop\ф\glob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1664" y="1844824"/>
            <a:ext cx="6003283" cy="338437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39206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747419046"/>
              </p:ext>
            </p:extLst>
          </p:nvPr>
        </p:nvGraphicFramePr>
        <p:xfrm>
          <a:off x="179512" y="260648"/>
          <a:ext cx="8496945" cy="5976666"/>
        </p:xfrm>
        <a:graphic>
          <a:graphicData uri="http://schemas.openxmlformats.org/drawingml/2006/table">
            <a:tbl>
              <a:tblPr firstRow="1" firstCol="1" bandRow="1">
                <a:tableStyleId>{5C22544A-7EE6-4342-B048-85BDC9FD1C3A}</a:tableStyleId>
              </a:tblPr>
              <a:tblGrid>
                <a:gridCol w="517205"/>
                <a:gridCol w="3615537"/>
                <a:gridCol w="1545585"/>
                <a:gridCol w="1421467"/>
                <a:gridCol w="1397151"/>
              </a:tblGrid>
              <a:tr h="313181">
                <a:tc>
                  <a:txBody>
                    <a:bodyPr/>
                    <a:lstStyle/>
                    <a:p>
                      <a:pPr algn="ctr">
                        <a:lnSpc>
                          <a:spcPct val="115000"/>
                        </a:lnSpc>
                        <a:spcAft>
                          <a:spcPts val="0"/>
                        </a:spcAft>
                      </a:pPr>
                      <a:r>
                        <a:rPr lang="ru-RU" sz="800" dirty="0">
                          <a:effectLst/>
                        </a:rPr>
                        <a:t>год</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Наименование мероприятия</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уровень</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ФИО</a:t>
                      </a:r>
                    </a:p>
                    <a:p>
                      <a:pPr algn="ctr">
                        <a:lnSpc>
                          <a:spcPct val="115000"/>
                        </a:lnSpc>
                        <a:spcAft>
                          <a:spcPts val="0"/>
                        </a:spcAft>
                      </a:pPr>
                      <a:r>
                        <a:rPr lang="ru-RU" sz="800" dirty="0">
                          <a:effectLst/>
                        </a:rPr>
                        <a:t>участника</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результат</a:t>
                      </a:r>
                      <a:endParaRPr lang="ru-RU" sz="800" dirty="0">
                        <a:effectLst/>
                        <a:latin typeface="Calibri"/>
                        <a:ea typeface="Calibri"/>
                        <a:cs typeface="Times New Roman"/>
                      </a:endParaRPr>
                    </a:p>
                  </a:txBody>
                  <a:tcPr marL="36224" marR="36224" marT="0" marB="0"/>
                </a:tc>
              </a:tr>
              <a:tr h="515234">
                <a:tc>
                  <a:txBody>
                    <a:bodyPr/>
                    <a:lstStyle/>
                    <a:p>
                      <a:pPr algn="ctr">
                        <a:lnSpc>
                          <a:spcPct val="115000"/>
                        </a:lnSpc>
                        <a:spcAft>
                          <a:spcPts val="0"/>
                        </a:spcAft>
                      </a:pPr>
                      <a:endParaRPr lang="ru-RU" sz="600" dirty="0" smtClean="0">
                        <a:effectLst/>
                      </a:endParaRPr>
                    </a:p>
                    <a:p>
                      <a:pPr algn="ctr">
                        <a:lnSpc>
                          <a:spcPct val="115000"/>
                        </a:lnSpc>
                        <a:spcAft>
                          <a:spcPts val="0"/>
                        </a:spcAft>
                      </a:pPr>
                      <a:r>
                        <a:rPr lang="ru-RU" sz="600" dirty="0" smtClean="0">
                          <a:effectLst/>
                        </a:rPr>
                        <a:t>16.03.2010</a:t>
                      </a:r>
                      <a:endParaRPr lang="ru-RU" sz="600" dirty="0">
                        <a:effectLst/>
                        <a:latin typeface="Calibri"/>
                        <a:ea typeface="Calibri"/>
                        <a:cs typeface="Times New Roman"/>
                      </a:endParaRPr>
                    </a:p>
                  </a:txBody>
                  <a:tcPr marL="36224" marR="36224" marT="0" marB="0"/>
                </a:tc>
                <a:tc>
                  <a:txBody>
                    <a:bodyPr/>
                    <a:lstStyle/>
                    <a:p>
                      <a:pPr algn="ctr">
                        <a:lnSpc>
                          <a:spcPct val="115000"/>
                        </a:lnSpc>
                        <a:spcAft>
                          <a:spcPts val="0"/>
                        </a:spcAft>
                      </a:pPr>
                      <a:endParaRPr lang="ru-RU" sz="800" dirty="0" smtClean="0">
                        <a:effectLst/>
                      </a:endParaRPr>
                    </a:p>
                    <a:p>
                      <a:pPr algn="ctr">
                        <a:lnSpc>
                          <a:spcPct val="115000"/>
                        </a:lnSpc>
                        <a:spcAft>
                          <a:spcPts val="0"/>
                        </a:spcAft>
                      </a:pPr>
                      <a:r>
                        <a:rPr lang="ru-RU" sz="800" dirty="0" smtClean="0">
                          <a:effectLst/>
                        </a:rPr>
                        <a:t>Школьная  </a:t>
                      </a:r>
                      <a:r>
                        <a:rPr lang="ru-RU" sz="800" dirty="0">
                          <a:effectLst/>
                        </a:rPr>
                        <a:t>научно – практическая конференция среди учащихся 8-11 классов научного общества «Искатель»</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ru-RU" sz="800" dirty="0" smtClean="0">
                          <a:effectLst/>
                        </a:rPr>
                        <a:t>Школьный</a:t>
                      </a:r>
                      <a:r>
                        <a:rPr lang="ru-RU" sz="800" dirty="0">
                          <a:effectLst/>
                        </a:rPr>
                        <a:t> </a:t>
                      </a:r>
                    </a:p>
                    <a:p>
                      <a:pPr algn="ctr">
                        <a:lnSpc>
                          <a:spcPct val="115000"/>
                        </a:lnSpc>
                        <a:spcAft>
                          <a:spcPts val="0"/>
                        </a:spcAft>
                      </a:pPr>
                      <a:r>
                        <a:rPr lang="ru-RU" sz="800" dirty="0">
                          <a:effectLst/>
                        </a:rPr>
                        <a:t> </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Емельянова Настя 11 кл.</a:t>
                      </a:r>
                    </a:p>
                    <a:p>
                      <a:pPr algn="ctr">
                        <a:lnSpc>
                          <a:spcPct val="115000"/>
                        </a:lnSpc>
                        <a:spcAft>
                          <a:spcPts val="0"/>
                        </a:spcAft>
                      </a:pPr>
                      <a:r>
                        <a:rPr lang="ru-RU" sz="800">
                          <a:effectLst/>
                        </a:rPr>
                        <a:t>Муравьева В. 9 кл.</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Диплом за лучшую работу</a:t>
                      </a:r>
                      <a:endParaRPr lang="ru-RU" sz="800">
                        <a:effectLst/>
                        <a:latin typeface="Calibri"/>
                        <a:ea typeface="Calibri"/>
                        <a:cs typeface="Times New Roman"/>
                      </a:endParaRPr>
                    </a:p>
                  </a:txBody>
                  <a:tcPr marL="36224" marR="36224" marT="0" marB="0"/>
                </a:tc>
              </a:tr>
              <a:tr h="685128">
                <a:tc>
                  <a:txBody>
                    <a:bodyPr/>
                    <a:lstStyle/>
                    <a:p>
                      <a:pPr algn="just">
                        <a:lnSpc>
                          <a:spcPct val="115000"/>
                        </a:lnSpc>
                        <a:spcAft>
                          <a:spcPts val="0"/>
                        </a:spcAft>
                      </a:pPr>
                      <a:r>
                        <a:rPr lang="ru-RU" sz="600" dirty="0">
                          <a:effectLst/>
                        </a:rPr>
                        <a:t>19.03.2010</a:t>
                      </a:r>
                      <a:endParaRPr lang="ru-RU" sz="6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Районная  научно – практическая конференция среди учащихся 8-11 классов «Новое поколение. </a:t>
                      </a:r>
                    </a:p>
                    <a:p>
                      <a:pPr algn="ctr">
                        <a:lnSpc>
                          <a:spcPct val="115000"/>
                        </a:lnSpc>
                        <a:spcAft>
                          <a:spcPts val="0"/>
                        </a:spcAft>
                      </a:pPr>
                      <a:r>
                        <a:rPr lang="ru-RU" sz="800" dirty="0">
                          <a:effectLst/>
                        </a:rPr>
                        <a:t>Путь в науку».</a:t>
                      </a:r>
                    </a:p>
                    <a:p>
                      <a:pPr algn="ctr">
                        <a:lnSpc>
                          <a:spcPct val="115000"/>
                        </a:lnSpc>
                        <a:spcAft>
                          <a:spcPts val="0"/>
                        </a:spcAft>
                      </a:pPr>
                      <a:r>
                        <a:rPr lang="ru-RU" sz="800" dirty="0">
                          <a:effectLst/>
                        </a:rPr>
                        <a:t>Секция «Общественные науки»</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ru-RU" sz="800" dirty="0" smtClean="0">
                          <a:effectLst/>
                        </a:rPr>
                        <a:t>Районный</a:t>
                      </a:r>
                      <a:endParaRPr lang="ru-RU" sz="800" dirty="0">
                        <a:effectLst/>
                      </a:endParaRPr>
                    </a:p>
                  </a:txBody>
                  <a:tcPr marL="36224" marR="36224" marT="0" marB="0"/>
                </a:tc>
                <a:tc>
                  <a:txBody>
                    <a:bodyPr/>
                    <a:lstStyle/>
                    <a:p>
                      <a:pPr algn="ctr">
                        <a:lnSpc>
                          <a:spcPct val="115000"/>
                        </a:lnSpc>
                        <a:spcAft>
                          <a:spcPts val="0"/>
                        </a:spcAft>
                      </a:pPr>
                      <a:r>
                        <a:rPr lang="ru-RU" sz="800">
                          <a:effectLst/>
                        </a:rPr>
                        <a:t>Емельянова Настя11 кл.</a:t>
                      </a:r>
                    </a:p>
                    <a:p>
                      <a:pPr algn="ctr">
                        <a:lnSpc>
                          <a:spcPct val="115000"/>
                        </a:lnSpc>
                        <a:spcAft>
                          <a:spcPts val="0"/>
                        </a:spcAft>
                      </a:pPr>
                      <a:r>
                        <a:rPr lang="ru-RU" sz="800">
                          <a:effectLst/>
                        </a:rPr>
                        <a:t>Муравьева Валерия</a:t>
                      </a:r>
                    </a:p>
                    <a:p>
                      <a:pPr algn="ctr">
                        <a:lnSpc>
                          <a:spcPct val="115000"/>
                        </a:lnSpc>
                        <a:spcAft>
                          <a:spcPts val="0"/>
                        </a:spcAft>
                      </a:pPr>
                      <a:r>
                        <a:rPr lang="ru-RU" sz="800">
                          <a:effectLst/>
                        </a:rPr>
                        <a:t>9 кл.</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 </a:t>
                      </a:r>
                    </a:p>
                    <a:p>
                      <a:pPr algn="ctr">
                        <a:lnSpc>
                          <a:spcPct val="115000"/>
                        </a:lnSpc>
                        <a:spcAft>
                          <a:spcPts val="0"/>
                        </a:spcAft>
                      </a:pPr>
                      <a:r>
                        <a:rPr lang="en-US" sz="800">
                          <a:effectLst/>
                        </a:rPr>
                        <a:t>I</a:t>
                      </a:r>
                      <a:r>
                        <a:rPr lang="ru-RU" sz="800">
                          <a:effectLst/>
                        </a:rPr>
                        <a:t> место</a:t>
                      </a:r>
                    </a:p>
                    <a:p>
                      <a:pPr algn="ctr">
                        <a:lnSpc>
                          <a:spcPct val="115000"/>
                        </a:lnSpc>
                        <a:spcAft>
                          <a:spcPts val="0"/>
                        </a:spcAft>
                      </a:pPr>
                      <a:r>
                        <a:rPr lang="ru-RU" sz="800">
                          <a:effectLst/>
                        </a:rPr>
                        <a:t>диплом</a:t>
                      </a:r>
                      <a:endParaRPr lang="ru-RU" sz="800">
                        <a:effectLst/>
                        <a:latin typeface="Calibri"/>
                        <a:ea typeface="Calibri"/>
                        <a:cs typeface="Times New Roman"/>
                      </a:endParaRPr>
                    </a:p>
                  </a:txBody>
                  <a:tcPr marL="36224" marR="36224" marT="0" marB="0"/>
                </a:tc>
              </a:tr>
              <a:tr h="635784">
                <a:tc>
                  <a:txBody>
                    <a:bodyPr/>
                    <a:lstStyle/>
                    <a:p>
                      <a:pPr algn="just">
                        <a:lnSpc>
                          <a:spcPct val="115000"/>
                        </a:lnSpc>
                        <a:spcAft>
                          <a:spcPts val="0"/>
                        </a:spcAft>
                      </a:pPr>
                      <a:r>
                        <a:rPr lang="ru-RU" sz="600">
                          <a:effectLst/>
                        </a:rPr>
                        <a:t>26.03.2010</a:t>
                      </a:r>
                      <a:endParaRPr lang="ru-RU" sz="600">
                        <a:effectLst/>
                        <a:latin typeface="Calibri"/>
                        <a:ea typeface="Calibri"/>
                        <a:cs typeface="Times New Roman"/>
                      </a:endParaRPr>
                    </a:p>
                  </a:txBody>
                  <a:tcPr marL="36224" marR="36224" marT="0" marB="0"/>
                </a:tc>
                <a:tc>
                  <a:txBody>
                    <a:bodyPr/>
                    <a:lstStyle/>
                    <a:p>
                      <a:pPr algn="ctr">
                        <a:lnSpc>
                          <a:spcPct val="115000"/>
                        </a:lnSpc>
                        <a:spcAft>
                          <a:spcPts val="0"/>
                        </a:spcAft>
                      </a:pPr>
                      <a:r>
                        <a:rPr lang="en-US" sz="800" dirty="0">
                          <a:effectLst/>
                        </a:rPr>
                        <a:t>V </a:t>
                      </a:r>
                      <a:r>
                        <a:rPr lang="ru-RU" sz="800" dirty="0">
                          <a:effectLst/>
                        </a:rPr>
                        <a:t>Региональный творческий конкурс среди учащихся 9 – 11 педагогических классов общеобразовательных учреждений области.</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ru-RU" sz="800" dirty="0">
                          <a:effectLst/>
                        </a:rPr>
                        <a:t>региональный</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 </a:t>
                      </a:r>
                    </a:p>
                    <a:p>
                      <a:pPr algn="ctr">
                        <a:lnSpc>
                          <a:spcPct val="115000"/>
                        </a:lnSpc>
                        <a:spcAft>
                          <a:spcPts val="0"/>
                        </a:spcAft>
                      </a:pPr>
                      <a:r>
                        <a:rPr lang="ru-RU" sz="800">
                          <a:effectLst/>
                        </a:rPr>
                        <a:t>Емельянова Настя  </a:t>
                      </a:r>
                    </a:p>
                    <a:p>
                      <a:pPr algn="ctr">
                        <a:lnSpc>
                          <a:spcPct val="115000"/>
                        </a:lnSpc>
                        <a:spcAft>
                          <a:spcPts val="0"/>
                        </a:spcAft>
                      </a:pPr>
                      <a:r>
                        <a:rPr lang="ru-RU" sz="800">
                          <a:effectLst/>
                        </a:rPr>
                        <a:t>11 кл.</a:t>
                      </a:r>
                    </a:p>
                    <a:p>
                      <a:pPr algn="just">
                        <a:lnSpc>
                          <a:spcPct val="115000"/>
                        </a:lnSpc>
                        <a:spcAft>
                          <a:spcPts val="0"/>
                        </a:spcAft>
                      </a:pPr>
                      <a:r>
                        <a:rPr lang="ru-RU" sz="800">
                          <a:effectLst/>
                        </a:rPr>
                        <a:t> </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 </a:t>
                      </a:r>
                    </a:p>
                    <a:p>
                      <a:pPr algn="ctr">
                        <a:lnSpc>
                          <a:spcPct val="115000"/>
                        </a:lnSpc>
                        <a:spcAft>
                          <a:spcPts val="0"/>
                        </a:spcAft>
                      </a:pPr>
                      <a:r>
                        <a:rPr lang="en-US" sz="800">
                          <a:effectLst/>
                        </a:rPr>
                        <a:t>II</a:t>
                      </a:r>
                      <a:r>
                        <a:rPr lang="ru-RU" sz="800">
                          <a:effectLst/>
                        </a:rPr>
                        <a:t> место</a:t>
                      </a:r>
                    </a:p>
                    <a:p>
                      <a:pPr algn="ctr">
                        <a:lnSpc>
                          <a:spcPct val="115000"/>
                        </a:lnSpc>
                        <a:spcAft>
                          <a:spcPts val="0"/>
                        </a:spcAft>
                      </a:pPr>
                      <a:r>
                        <a:rPr lang="ru-RU" sz="800">
                          <a:effectLst/>
                        </a:rPr>
                        <a:t> </a:t>
                      </a:r>
                    </a:p>
                    <a:p>
                      <a:pPr algn="ctr">
                        <a:lnSpc>
                          <a:spcPct val="115000"/>
                        </a:lnSpc>
                        <a:spcAft>
                          <a:spcPts val="0"/>
                        </a:spcAft>
                      </a:pPr>
                      <a:r>
                        <a:rPr lang="ru-RU" sz="800">
                          <a:effectLst/>
                        </a:rPr>
                        <a:t> </a:t>
                      </a:r>
                      <a:endParaRPr lang="ru-RU" sz="800">
                        <a:effectLst/>
                        <a:latin typeface="Calibri"/>
                        <a:ea typeface="Calibri"/>
                        <a:cs typeface="Times New Roman"/>
                      </a:endParaRPr>
                    </a:p>
                  </a:txBody>
                  <a:tcPr marL="36224" marR="36224" marT="0" marB="0"/>
                </a:tc>
              </a:tr>
              <a:tr h="474483">
                <a:tc>
                  <a:txBody>
                    <a:bodyPr/>
                    <a:lstStyle/>
                    <a:p>
                      <a:pPr algn="just">
                        <a:lnSpc>
                          <a:spcPct val="115000"/>
                        </a:lnSpc>
                        <a:spcAft>
                          <a:spcPts val="0"/>
                        </a:spcAft>
                      </a:pPr>
                      <a:r>
                        <a:rPr lang="ru-RU" sz="600" dirty="0">
                          <a:effectLst/>
                        </a:rPr>
                        <a:t>14.04.2011</a:t>
                      </a:r>
                      <a:endParaRPr lang="ru-RU" sz="6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Школьная  научно – практическая конференция среди учащихся 8-11 классов научного общества «Искатель»</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ru-RU" sz="800" dirty="0" smtClean="0">
                          <a:effectLst/>
                        </a:rPr>
                        <a:t>школьный</a:t>
                      </a:r>
                      <a:r>
                        <a:rPr lang="ru-RU" sz="800" dirty="0">
                          <a:effectLst/>
                        </a:rPr>
                        <a:t> </a:t>
                      </a:r>
                    </a:p>
                    <a:p>
                      <a:pPr algn="ctr">
                        <a:lnSpc>
                          <a:spcPct val="115000"/>
                        </a:lnSpc>
                        <a:spcAft>
                          <a:spcPts val="0"/>
                        </a:spcAft>
                      </a:pPr>
                      <a:r>
                        <a:rPr lang="ru-RU" sz="800" dirty="0">
                          <a:effectLst/>
                        </a:rPr>
                        <a:t> </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Антонов Александр</a:t>
                      </a:r>
                    </a:p>
                    <a:p>
                      <a:pPr algn="ctr">
                        <a:lnSpc>
                          <a:spcPct val="115000"/>
                        </a:lnSpc>
                        <a:spcAft>
                          <a:spcPts val="0"/>
                        </a:spcAft>
                      </a:pPr>
                      <a:r>
                        <a:rPr lang="ru-RU" sz="800" dirty="0">
                          <a:effectLst/>
                        </a:rPr>
                        <a:t>9 кл.</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Диплом за лучшую творческую  работу</a:t>
                      </a:r>
                      <a:endParaRPr lang="ru-RU" sz="800">
                        <a:effectLst/>
                        <a:latin typeface="Calibri"/>
                        <a:ea typeface="Calibri"/>
                        <a:cs typeface="Times New Roman"/>
                      </a:endParaRPr>
                    </a:p>
                  </a:txBody>
                  <a:tcPr marL="36224" marR="36224" marT="0" marB="0"/>
                </a:tc>
              </a:tr>
              <a:tr h="577890">
                <a:tc>
                  <a:txBody>
                    <a:bodyPr/>
                    <a:lstStyle/>
                    <a:p>
                      <a:pPr algn="just">
                        <a:lnSpc>
                          <a:spcPct val="115000"/>
                        </a:lnSpc>
                        <a:spcAft>
                          <a:spcPts val="0"/>
                        </a:spcAft>
                      </a:pPr>
                      <a:r>
                        <a:rPr lang="ru-RU" sz="600">
                          <a:effectLst/>
                        </a:rPr>
                        <a:t>15.04.2011</a:t>
                      </a:r>
                      <a:endParaRPr lang="ru-RU" sz="6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Районная  научно – практическая конференция среди учащихся 8-11 классов «Новое поколение. Путь в науку».</a:t>
                      </a:r>
                    </a:p>
                    <a:p>
                      <a:pPr algn="ctr">
                        <a:lnSpc>
                          <a:spcPct val="115000"/>
                        </a:lnSpc>
                        <a:spcAft>
                          <a:spcPts val="0"/>
                        </a:spcAft>
                      </a:pPr>
                      <a:r>
                        <a:rPr lang="ru-RU" sz="800" dirty="0">
                          <a:effectLst/>
                        </a:rPr>
                        <a:t>Номинация «Этнография»</a:t>
                      </a:r>
                      <a:endParaRPr lang="ru-RU" sz="800" dirty="0">
                        <a:effectLst/>
                        <a:latin typeface="Calibri"/>
                        <a:ea typeface="Calibri"/>
                        <a:cs typeface="Times New Roman"/>
                      </a:endParaRPr>
                    </a:p>
                  </a:txBody>
                  <a:tcPr marL="36224" marR="36224" marT="0" marB="0"/>
                </a:tc>
                <a:tc>
                  <a:txBody>
                    <a:bodyPr/>
                    <a:lstStyle/>
                    <a:p>
                      <a:pPr>
                        <a:lnSpc>
                          <a:spcPct val="115000"/>
                        </a:lnSpc>
                        <a:spcAft>
                          <a:spcPts val="0"/>
                        </a:spcAft>
                      </a:pPr>
                      <a:r>
                        <a:rPr lang="ru-RU" sz="800" dirty="0">
                          <a:effectLst/>
                        </a:rPr>
                        <a:t> </a:t>
                      </a:r>
                    </a:p>
                    <a:p>
                      <a:pPr algn="ctr">
                        <a:lnSpc>
                          <a:spcPct val="115000"/>
                        </a:lnSpc>
                        <a:spcAft>
                          <a:spcPts val="0"/>
                        </a:spcAft>
                      </a:pPr>
                      <a:r>
                        <a:rPr lang="ru-RU" sz="800" dirty="0" smtClean="0">
                          <a:effectLst/>
                        </a:rPr>
                        <a:t>Районный</a:t>
                      </a:r>
                      <a:r>
                        <a:rPr lang="ru-RU" sz="800" dirty="0">
                          <a:effectLst/>
                        </a:rPr>
                        <a:t> </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Антонов Александр</a:t>
                      </a:r>
                    </a:p>
                    <a:p>
                      <a:pPr algn="ctr">
                        <a:lnSpc>
                          <a:spcPct val="115000"/>
                        </a:lnSpc>
                        <a:spcAft>
                          <a:spcPts val="0"/>
                        </a:spcAft>
                      </a:pPr>
                      <a:r>
                        <a:rPr lang="ru-RU" sz="800" dirty="0">
                          <a:effectLst/>
                        </a:rPr>
                        <a:t>9 кл.</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en-US" sz="800" dirty="0">
                          <a:effectLst/>
                        </a:rPr>
                        <a:t>II</a:t>
                      </a:r>
                      <a:r>
                        <a:rPr lang="ru-RU" sz="800" dirty="0">
                          <a:effectLst/>
                        </a:rPr>
                        <a:t> место</a:t>
                      </a:r>
                    </a:p>
                    <a:p>
                      <a:pPr algn="just">
                        <a:lnSpc>
                          <a:spcPct val="115000"/>
                        </a:lnSpc>
                        <a:spcAft>
                          <a:spcPts val="0"/>
                        </a:spcAft>
                      </a:pPr>
                      <a:r>
                        <a:rPr lang="ru-RU" sz="800" dirty="0">
                          <a:effectLst/>
                        </a:rPr>
                        <a:t> </a:t>
                      </a:r>
                      <a:endParaRPr lang="ru-RU" sz="800" dirty="0">
                        <a:effectLst/>
                        <a:latin typeface="Calibri"/>
                        <a:ea typeface="Calibri"/>
                        <a:cs typeface="Times New Roman"/>
                      </a:endParaRPr>
                    </a:p>
                  </a:txBody>
                  <a:tcPr marL="36224" marR="36224" marT="0" marB="0"/>
                </a:tc>
              </a:tr>
              <a:tr h="635784">
                <a:tc>
                  <a:txBody>
                    <a:bodyPr/>
                    <a:lstStyle/>
                    <a:p>
                      <a:pPr algn="just">
                        <a:lnSpc>
                          <a:spcPct val="115000"/>
                        </a:lnSpc>
                        <a:spcAft>
                          <a:spcPts val="0"/>
                        </a:spcAft>
                      </a:pPr>
                      <a:r>
                        <a:rPr lang="ru-RU" sz="600">
                          <a:effectLst/>
                        </a:rPr>
                        <a:t>29.03.2012</a:t>
                      </a:r>
                      <a:endParaRPr lang="ru-RU" sz="6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Творческий конкурс мультимедийных проектов «Сказки, мифы и легенды в русском искусстве»</a:t>
                      </a:r>
                    </a:p>
                    <a:p>
                      <a:pPr algn="ctr">
                        <a:lnSpc>
                          <a:spcPct val="115000"/>
                        </a:lnSpc>
                        <a:spcAft>
                          <a:spcPts val="0"/>
                        </a:spcAft>
                      </a:pPr>
                      <a:r>
                        <a:rPr lang="ru-RU" sz="800" dirty="0">
                          <a:effectLst/>
                        </a:rPr>
                        <a:t>Санкт – Петербург «Русский музей» виртуальный филиал</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всероссийский с международным участием</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Гладышева Юлия  и </a:t>
                      </a:r>
                    </a:p>
                    <a:p>
                      <a:pPr algn="ctr">
                        <a:lnSpc>
                          <a:spcPct val="115000"/>
                        </a:lnSpc>
                        <a:spcAft>
                          <a:spcPts val="0"/>
                        </a:spcAft>
                      </a:pPr>
                      <a:r>
                        <a:rPr lang="ru-RU" sz="800">
                          <a:effectLst/>
                        </a:rPr>
                        <a:t>Антонюк Надежда  9 кл.</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en-US" sz="800" dirty="0">
                          <a:effectLst/>
                        </a:rPr>
                        <a:t>III</a:t>
                      </a:r>
                      <a:r>
                        <a:rPr lang="ru-RU" sz="800" dirty="0">
                          <a:effectLst/>
                        </a:rPr>
                        <a:t> место</a:t>
                      </a:r>
                    </a:p>
                    <a:p>
                      <a:pPr algn="ctr">
                        <a:lnSpc>
                          <a:spcPct val="115000"/>
                        </a:lnSpc>
                        <a:spcAft>
                          <a:spcPts val="0"/>
                        </a:spcAft>
                      </a:pPr>
                      <a:r>
                        <a:rPr lang="ru-RU" sz="800" dirty="0">
                          <a:effectLst/>
                        </a:rPr>
                        <a:t>номинация</a:t>
                      </a:r>
                    </a:p>
                    <a:p>
                      <a:pPr algn="ctr">
                        <a:lnSpc>
                          <a:spcPct val="115000"/>
                        </a:lnSpc>
                        <a:spcAft>
                          <a:spcPts val="0"/>
                        </a:spcAft>
                      </a:pPr>
                      <a:r>
                        <a:rPr lang="ru-RU" sz="800" dirty="0">
                          <a:effectLst/>
                        </a:rPr>
                        <a:t>«школьники 14 – 18 лет» коллективная работа</a:t>
                      </a:r>
                      <a:endParaRPr lang="ru-RU" sz="800" dirty="0">
                        <a:effectLst/>
                        <a:latin typeface="Calibri"/>
                        <a:ea typeface="Calibri"/>
                        <a:cs typeface="Times New Roman"/>
                      </a:endParaRPr>
                    </a:p>
                  </a:txBody>
                  <a:tcPr marL="36224" marR="36224" marT="0" marB="0"/>
                </a:tc>
              </a:tr>
              <a:tr h="553323">
                <a:tc>
                  <a:txBody>
                    <a:bodyPr/>
                    <a:lstStyle/>
                    <a:p>
                      <a:pPr algn="just">
                        <a:lnSpc>
                          <a:spcPct val="115000"/>
                        </a:lnSpc>
                        <a:spcAft>
                          <a:spcPts val="0"/>
                        </a:spcAft>
                      </a:pPr>
                      <a:r>
                        <a:rPr lang="ru-RU" sz="600">
                          <a:effectLst/>
                        </a:rPr>
                        <a:t>07.04.2012</a:t>
                      </a:r>
                      <a:endParaRPr lang="ru-RU" sz="6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Районная  научно – практическая конференция среди учащихся 8-11 классов «Новое поколение. Путь в науку».</a:t>
                      </a:r>
                    </a:p>
                    <a:p>
                      <a:pPr algn="ctr">
                        <a:lnSpc>
                          <a:spcPct val="115000"/>
                        </a:lnSpc>
                        <a:spcAft>
                          <a:spcPts val="0"/>
                        </a:spcAft>
                      </a:pPr>
                      <a:r>
                        <a:rPr lang="ru-RU" sz="800">
                          <a:effectLst/>
                        </a:rPr>
                        <a:t>Номинация «Этнография»</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ru-RU" sz="800" dirty="0">
                          <a:effectLst/>
                        </a:rPr>
                        <a:t>Районный</a:t>
                      </a:r>
                    </a:p>
                    <a:p>
                      <a:pPr algn="ctr">
                        <a:lnSpc>
                          <a:spcPct val="115000"/>
                        </a:lnSpc>
                        <a:spcAft>
                          <a:spcPts val="0"/>
                        </a:spcAft>
                      </a:pPr>
                      <a:r>
                        <a:rPr lang="ru-RU" sz="800" dirty="0">
                          <a:effectLst/>
                        </a:rPr>
                        <a:t> </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 </a:t>
                      </a:r>
                    </a:p>
                    <a:p>
                      <a:pPr algn="ctr">
                        <a:lnSpc>
                          <a:spcPct val="115000"/>
                        </a:lnSpc>
                        <a:spcAft>
                          <a:spcPts val="0"/>
                        </a:spcAft>
                      </a:pPr>
                      <a:r>
                        <a:rPr lang="ru-RU" sz="800">
                          <a:effectLst/>
                        </a:rPr>
                        <a:t>Малышкина Дарья </a:t>
                      </a:r>
                    </a:p>
                    <a:p>
                      <a:pPr algn="ctr">
                        <a:lnSpc>
                          <a:spcPct val="115000"/>
                        </a:lnSpc>
                        <a:spcAft>
                          <a:spcPts val="0"/>
                        </a:spcAft>
                      </a:pPr>
                      <a:r>
                        <a:rPr lang="ru-RU" sz="800">
                          <a:effectLst/>
                        </a:rPr>
                        <a:t>9 кл.</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en-US" sz="800" dirty="0">
                          <a:effectLst/>
                        </a:rPr>
                        <a:t>I</a:t>
                      </a:r>
                      <a:r>
                        <a:rPr lang="ru-RU" sz="800" dirty="0">
                          <a:effectLst/>
                        </a:rPr>
                        <a:t> место</a:t>
                      </a:r>
                    </a:p>
                    <a:p>
                      <a:pPr algn="ctr">
                        <a:lnSpc>
                          <a:spcPct val="115000"/>
                        </a:lnSpc>
                        <a:spcAft>
                          <a:spcPts val="0"/>
                        </a:spcAft>
                      </a:pPr>
                      <a:r>
                        <a:rPr lang="ru-RU" sz="800" dirty="0">
                          <a:effectLst/>
                        </a:rPr>
                        <a:t>диплом</a:t>
                      </a:r>
                      <a:endParaRPr lang="ru-RU" sz="800" dirty="0">
                        <a:effectLst/>
                        <a:latin typeface="Calibri"/>
                        <a:ea typeface="Calibri"/>
                        <a:cs typeface="Times New Roman"/>
                      </a:endParaRPr>
                    </a:p>
                  </a:txBody>
                  <a:tcPr marL="36224" marR="36224" marT="0" marB="0"/>
                </a:tc>
              </a:tr>
              <a:tr h="443025">
                <a:tc>
                  <a:txBody>
                    <a:bodyPr/>
                    <a:lstStyle/>
                    <a:p>
                      <a:pPr algn="just">
                        <a:lnSpc>
                          <a:spcPct val="115000"/>
                        </a:lnSpc>
                        <a:spcAft>
                          <a:spcPts val="0"/>
                        </a:spcAft>
                      </a:pPr>
                      <a:r>
                        <a:rPr lang="ru-RU" sz="600">
                          <a:effectLst/>
                        </a:rPr>
                        <a:t>22.10.2012</a:t>
                      </a:r>
                      <a:endParaRPr lang="ru-RU" sz="6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Творческий конкурс </a:t>
                      </a:r>
                    </a:p>
                    <a:p>
                      <a:pPr algn="ctr">
                        <a:lnSpc>
                          <a:spcPct val="115000"/>
                        </a:lnSpc>
                        <a:spcAft>
                          <a:spcPts val="0"/>
                        </a:spcAft>
                      </a:pPr>
                      <a:r>
                        <a:rPr lang="ru-RU" sz="800">
                          <a:effectLst/>
                        </a:rPr>
                        <a:t>«Топ  - Слайд»</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smtClean="0">
                          <a:effectLst/>
                        </a:rPr>
                        <a:t>Всероссийский с международным </a:t>
                      </a:r>
                      <a:r>
                        <a:rPr lang="ru-RU" sz="800" dirty="0">
                          <a:effectLst/>
                        </a:rPr>
                        <a:t>участием</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Малышкина Дарья</a:t>
                      </a:r>
                    </a:p>
                    <a:p>
                      <a:pPr algn="ctr">
                        <a:lnSpc>
                          <a:spcPct val="115000"/>
                        </a:lnSpc>
                        <a:spcAft>
                          <a:spcPts val="0"/>
                        </a:spcAft>
                      </a:pPr>
                      <a:r>
                        <a:rPr lang="ru-RU" sz="800">
                          <a:effectLst/>
                        </a:rPr>
                        <a:t>9 кл.</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Диплом </a:t>
                      </a:r>
                    </a:p>
                    <a:p>
                      <a:pPr algn="ctr">
                        <a:lnSpc>
                          <a:spcPct val="115000"/>
                        </a:lnSpc>
                        <a:spcAft>
                          <a:spcPts val="0"/>
                        </a:spcAft>
                      </a:pPr>
                      <a:r>
                        <a:rPr lang="ru-RU" sz="800" dirty="0">
                          <a:effectLst/>
                        </a:rPr>
                        <a:t> за участие</a:t>
                      </a:r>
                      <a:endParaRPr lang="ru-RU" sz="800" dirty="0">
                        <a:effectLst/>
                        <a:latin typeface="Calibri"/>
                        <a:ea typeface="Calibri"/>
                        <a:cs typeface="Times New Roman"/>
                      </a:endParaRPr>
                    </a:p>
                  </a:txBody>
                  <a:tcPr marL="36224" marR="36224" marT="0" marB="0"/>
                </a:tc>
              </a:tr>
              <a:tr h="456261">
                <a:tc>
                  <a:txBody>
                    <a:bodyPr/>
                    <a:lstStyle/>
                    <a:p>
                      <a:pPr algn="just">
                        <a:lnSpc>
                          <a:spcPct val="115000"/>
                        </a:lnSpc>
                        <a:spcAft>
                          <a:spcPts val="0"/>
                        </a:spcAft>
                      </a:pPr>
                      <a:r>
                        <a:rPr lang="ru-RU" sz="600">
                          <a:effectLst/>
                        </a:rPr>
                        <a:t>12.12.2012.</a:t>
                      </a:r>
                      <a:endParaRPr lang="ru-RU" sz="6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a:effectLst/>
                        </a:rPr>
                        <a:t>Школьная  научно – практическая конференция среди учащихся 8-11 классов научного общества «Искатель»</a:t>
                      </a:r>
                      <a:endParaRPr lang="ru-RU" sz="8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ru-RU" sz="800" dirty="0" smtClean="0">
                          <a:effectLst/>
                        </a:rPr>
                        <a:t>школьный</a:t>
                      </a:r>
                      <a:endParaRPr lang="ru-RU" sz="800" dirty="0">
                        <a:effectLst/>
                      </a:endParaRPr>
                    </a:p>
                  </a:txBody>
                  <a:tcPr marL="36224" marR="36224" marT="0" marB="0"/>
                </a:tc>
                <a:tc>
                  <a:txBody>
                    <a:bodyPr/>
                    <a:lstStyle/>
                    <a:p>
                      <a:pPr algn="ctr">
                        <a:lnSpc>
                          <a:spcPct val="115000"/>
                        </a:lnSpc>
                        <a:spcAft>
                          <a:spcPts val="0"/>
                        </a:spcAft>
                      </a:pPr>
                      <a:r>
                        <a:rPr lang="ru-RU" sz="800" dirty="0">
                          <a:effectLst/>
                        </a:rPr>
                        <a:t>Сигачёва Александра</a:t>
                      </a:r>
                    </a:p>
                    <a:p>
                      <a:pPr algn="ctr">
                        <a:lnSpc>
                          <a:spcPct val="115000"/>
                        </a:lnSpc>
                        <a:spcAft>
                          <a:spcPts val="0"/>
                        </a:spcAft>
                      </a:pPr>
                      <a:r>
                        <a:rPr lang="ru-RU" sz="800" dirty="0">
                          <a:effectLst/>
                        </a:rPr>
                        <a:t>9 кл.</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 </a:t>
                      </a:r>
                    </a:p>
                    <a:p>
                      <a:pPr algn="ctr">
                        <a:lnSpc>
                          <a:spcPct val="115000"/>
                        </a:lnSpc>
                        <a:spcAft>
                          <a:spcPts val="0"/>
                        </a:spcAft>
                      </a:pPr>
                      <a:r>
                        <a:rPr lang="en-US" sz="800" dirty="0">
                          <a:effectLst/>
                        </a:rPr>
                        <a:t>III</a:t>
                      </a:r>
                      <a:r>
                        <a:rPr lang="ru-RU" sz="800" dirty="0">
                          <a:effectLst/>
                        </a:rPr>
                        <a:t> место</a:t>
                      </a:r>
                    </a:p>
                    <a:p>
                      <a:pPr algn="ctr">
                        <a:lnSpc>
                          <a:spcPct val="115000"/>
                        </a:lnSpc>
                        <a:spcAft>
                          <a:spcPts val="0"/>
                        </a:spcAft>
                      </a:pPr>
                      <a:r>
                        <a:rPr lang="ru-RU" sz="800" dirty="0">
                          <a:effectLst/>
                        </a:rPr>
                        <a:t> </a:t>
                      </a:r>
                      <a:endParaRPr lang="ru-RU" sz="800" dirty="0">
                        <a:effectLst/>
                        <a:latin typeface="Calibri"/>
                        <a:ea typeface="Calibri"/>
                        <a:cs typeface="Times New Roman"/>
                      </a:endParaRPr>
                    </a:p>
                  </a:txBody>
                  <a:tcPr marL="36224" marR="36224" marT="0" marB="0"/>
                </a:tc>
              </a:tr>
              <a:tr h="686573">
                <a:tc>
                  <a:txBody>
                    <a:bodyPr/>
                    <a:lstStyle/>
                    <a:p>
                      <a:pPr algn="just">
                        <a:lnSpc>
                          <a:spcPct val="115000"/>
                        </a:lnSpc>
                        <a:spcAft>
                          <a:spcPts val="0"/>
                        </a:spcAft>
                      </a:pPr>
                      <a:r>
                        <a:rPr lang="ru-RU" sz="600">
                          <a:effectLst/>
                        </a:rPr>
                        <a:t>30.12.2013</a:t>
                      </a:r>
                      <a:endParaRPr lang="ru-RU" sz="60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Творческий конкурс мультимедийных проектов</a:t>
                      </a:r>
                    </a:p>
                    <a:p>
                      <a:pPr algn="ctr">
                        <a:lnSpc>
                          <a:spcPct val="115000"/>
                        </a:lnSpc>
                        <a:spcAft>
                          <a:spcPts val="0"/>
                        </a:spcAft>
                      </a:pPr>
                      <a:r>
                        <a:rPr lang="ru-RU" sz="800" dirty="0">
                          <a:effectLst/>
                        </a:rPr>
                        <a:t>« Спорт  в русском искусстве»</a:t>
                      </a:r>
                    </a:p>
                    <a:p>
                      <a:pPr algn="ctr">
                        <a:lnSpc>
                          <a:spcPct val="115000"/>
                        </a:lnSpc>
                        <a:spcAft>
                          <a:spcPts val="0"/>
                        </a:spcAft>
                      </a:pPr>
                      <a:r>
                        <a:rPr lang="ru-RU" sz="800" dirty="0">
                          <a:effectLst/>
                        </a:rPr>
                        <a:t>Санкт – Петербург «Русский музей» виртуальный филиал</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всероссийский с международным участием</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ru-RU" sz="800" dirty="0">
                          <a:effectLst/>
                        </a:rPr>
                        <a:t>Сигачёва Александра</a:t>
                      </a:r>
                    </a:p>
                    <a:p>
                      <a:pPr algn="ctr">
                        <a:lnSpc>
                          <a:spcPct val="115000"/>
                        </a:lnSpc>
                        <a:spcAft>
                          <a:spcPts val="0"/>
                        </a:spcAft>
                      </a:pPr>
                      <a:r>
                        <a:rPr lang="ru-RU" sz="800" dirty="0">
                          <a:effectLst/>
                        </a:rPr>
                        <a:t>9 кл.</a:t>
                      </a:r>
                      <a:endParaRPr lang="ru-RU" sz="800" dirty="0">
                        <a:effectLst/>
                        <a:latin typeface="Calibri"/>
                        <a:ea typeface="Calibri"/>
                        <a:cs typeface="Times New Roman"/>
                      </a:endParaRPr>
                    </a:p>
                  </a:txBody>
                  <a:tcPr marL="36224" marR="36224" marT="0" marB="0"/>
                </a:tc>
                <a:tc>
                  <a:txBody>
                    <a:bodyPr/>
                    <a:lstStyle/>
                    <a:p>
                      <a:pPr algn="ctr">
                        <a:lnSpc>
                          <a:spcPct val="115000"/>
                        </a:lnSpc>
                        <a:spcAft>
                          <a:spcPts val="0"/>
                        </a:spcAft>
                      </a:pPr>
                      <a:r>
                        <a:rPr lang="en-US" sz="800" dirty="0">
                          <a:effectLst/>
                        </a:rPr>
                        <a:t>II</a:t>
                      </a:r>
                      <a:r>
                        <a:rPr lang="ru-RU" sz="800" dirty="0">
                          <a:effectLst/>
                        </a:rPr>
                        <a:t> место</a:t>
                      </a:r>
                    </a:p>
                    <a:p>
                      <a:pPr algn="ctr">
                        <a:lnSpc>
                          <a:spcPct val="115000"/>
                        </a:lnSpc>
                        <a:spcAft>
                          <a:spcPts val="0"/>
                        </a:spcAft>
                      </a:pPr>
                      <a:r>
                        <a:rPr lang="ru-RU" sz="800" dirty="0">
                          <a:effectLst/>
                        </a:rPr>
                        <a:t>номинация «школьники 14 – 18 лет» коллективная работа</a:t>
                      </a:r>
                      <a:endParaRPr lang="ru-RU" sz="800" dirty="0">
                        <a:effectLst/>
                        <a:latin typeface="Calibri"/>
                        <a:ea typeface="Calibri"/>
                        <a:cs typeface="Times New Roman"/>
                      </a:endParaRPr>
                    </a:p>
                  </a:txBody>
                  <a:tcPr marL="36224" marR="36224" marT="0" marB="0"/>
                </a:tc>
              </a:tr>
            </a:tbl>
          </a:graphicData>
        </a:graphic>
      </p:graphicFrame>
    </p:spTree>
    <p:extLst>
      <p:ext uri="{BB962C8B-B14F-4D97-AF65-F5344CB8AC3E}">
        <p14:creationId xmlns:p14="http://schemas.microsoft.com/office/powerpoint/2010/main" val="2317707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9" name="Picture 3" descr="C:\Users\Comp\Desktop\ф\64465_html_m331aff8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6632"/>
            <a:ext cx="8892479" cy="64222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388449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Users\Comp\Desktop\ф\img2.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0"/>
            <a:ext cx="8568952"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Заголовок 3"/>
          <p:cNvSpPr>
            <a:spLocks noGrp="1"/>
          </p:cNvSpPr>
          <p:nvPr>
            <p:ph type="title"/>
          </p:nvPr>
        </p:nvSpPr>
        <p:spPr>
          <a:xfrm>
            <a:off x="1475656" y="274638"/>
            <a:ext cx="7211144" cy="202034"/>
          </a:xfrm>
        </p:spPr>
        <p:txBody>
          <a:bodyPr>
            <a:normAutofit fontScale="90000"/>
          </a:bodyPr>
          <a:lstStyle/>
          <a:p>
            <a:endParaRPr lang="ru-RU" dirty="0"/>
          </a:p>
        </p:txBody>
      </p:sp>
    </p:spTree>
    <p:extLst>
      <p:ext uri="{BB962C8B-B14F-4D97-AF65-F5344CB8AC3E}">
        <p14:creationId xmlns:p14="http://schemas.microsoft.com/office/powerpoint/2010/main" val="2390656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9227"/>
            <a:ext cx="8229600" cy="778098"/>
          </a:xfrm>
        </p:spPr>
        <p:txBody>
          <a:bodyPr>
            <a:normAutofit/>
          </a:bodyPr>
          <a:lstStyle/>
          <a:p>
            <a:r>
              <a:rPr lang="ru-RU" sz="2800" b="1" i="1" dirty="0" smtClean="0">
                <a:solidFill>
                  <a:srgbClr val="FF0000"/>
                </a:solidFill>
              </a:rPr>
              <a:t>АКТУАЛЬНОСТЬ ВОПРОСА</a:t>
            </a:r>
            <a:endParaRPr lang="ru-RU" sz="2800" b="1" i="1" dirty="0">
              <a:solidFill>
                <a:srgbClr val="FF0000"/>
              </a:solidFill>
            </a:endParaRPr>
          </a:p>
        </p:txBody>
      </p:sp>
      <p:pic>
        <p:nvPicPr>
          <p:cNvPr id="4098" name="Picture 2" descr="C:\Users\Comp\Desktop\ф\3429.jp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6012160" y="4509120"/>
            <a:ext cx="2987824" cy="2448272"/>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378718" y="980728"/>
            <a:ext cx="7865690" cy="5262979"/>
          </a:xfrm>
          <a:prstGeom prst="rect">
            <a:avLst/>
          </a:prstGeom>
        </p:spPr>
        <p:txBody>
          <a:bodyPr wrap="square">
            <a:spAutoFit/>
          </a:bodyPr>
          <a:lstStyle/>
          <a:p>
            <a:pPr algn="ctr"/>
            <a:r>
              <a:rPr lang="ru-RU" sz="2400" b="1" dirty="0"/>
              <a:t>Современные требования  к </a:t>
            </a:r>
            <a:r>
              <a:rPr lang="ru-RU" sz="2400" b="1" dirty="0" smtClean="0"/>
              <a:t>образованию  </a:t>
            </a:r>
            <a:r>
              <a:rPr lang="ru-RU" sz="2400" b="1" dirty="0"/>
              <a:t>ставят перед учителем </a:t>
            </a:r>
            <a:r>
              <a:rPr lang="en-US" sz="2400" b="1" dirty="0" smtClean="0"/>
              <a:t> </a:t>
            </a:r>
            <a:r>
              <a:rPr lang="ru-RU" sz="2400" b="1" dirty="0" smtClean="0"/>
              <a:t>ряд задач</a:t>
            </a:r>
            <a:r>
              <a:rPr lang="en-US" sz="2400" b="1" dirty="0" smtClean="0"/>
              <a:t>:</a:t>
            </a:r>
            <a:r>
              <a:rPr lang="ru-RU" sz="2400" b="1" dirty="0" smtClean="0"/>
              <a:t> </a:t>
            </a:r>
          </a:p>
          <a:p>
            <a:pPr marL="342900" indent="-342900">
              <a:buFont typeface="Wingdings" pitchFamily="2" charset="2"/>
              <a:buChar char="§"/>
            </a:pPr>
            <a:r>
              <a:rPr lang="ru-RU" sz="2400" dirty="0" smtClean="0"/>
              <a:t>научить </a:t>
            </a:r>
            <a:r>
              <a:rPr lang="ru-RU" sz="2400" dirty="0"/>
              <a:t>школьника самостоятельно добывать знания</a:t>
            </a:r>
            <a:r>
              <a:rPr lang="ru-RU" sz="2400" dirty="0" smtClean="0"/>
              <a:t>,</a:t>
            </a:r>
          </a:p>
          <a:p>
            <a:pPr marL="342900" indent="-342900">
              <a:buFont typeface="Wingdings" pitchFamily="2" charset="2"/>
              <a:buChar char="§"/>
            </a:pPr>
            <a:r>
              <a:rPr lang="ru-RU" sz="2400" dirty="0" smtClean="0"/>
              <a:t>находить </a:t>
            </a:r>
            <a:r>
              <a:rPr lang="ru-RU" sz="2400" dirty="0"/>
              <a:t>новое в различных источниках, </a:t>
            </a:r>
            <a:endParaRPr lang="ru-RU" sz="2400" dirty="0" smtClean="0"/>
          </a:p>
          <a:p>
            <a:pPr marL="342900" indent="-342900">
              <a:buFont typeface="Wingdings" pitchFamily="2" charset="2"/>
              <a:buChar char="§"/>
            </a:pPr>
            <a:r>
              <a:rPr lang="ru-RU" sz="2400" dirty="0" smtClean="0"/>
              <a:t>сопоставлять</a:t>
            </a:r>
            <a:r>
              <a:rPr lang="ru-RU" sz="2400" dirty="0"/>
              <a:t>, делать выводы, </a:t>
            </a:r>
            <a:endParaRPr lang="ru-RU" sz="2400" dirty="0" smtClean="0"/>
          </a:p>
          <a:p>
            <a:pPr marL="342900" indent="-342900">
              <a:buFont typeface="Wingdings" pitchFamily="2" charset="2"/>
              <a:buChar char="§"/>
            </a:pPr>
            <a:r>
              <a:rPr lang="ru-RU" sz="2400" dirty="0" smtClean="0"/>
              <a:t>уметь </a:t>
            </a:r>
            <a:r>
              <a:rPr lang="ru-RU" sz="2400" dirty="0"/>
              <a:t>формулировать новые вопросы </a:t>
            </a:r>
            <a:endParaRPr lang="ru-RU" sz="2400" dirty="0" smtClean="0"/>
          </a:p>
          <a:p>
            <a:pPr marL="342900" indent="-342900">
              <a:buFont typeface="Wingdings" pitchFamily="2" charset="2"/>
              <a:buChar char="§"/>
            </a:pPr>
            <a:r>
              <a:rPr lang="ru-RU" sz="2400" dirty="0" smtClean="0"/>
              <a:t>и </a:t>
            </a:r>
            <a:r>
              <a:rPr lang="ru-RU" sz="2400" dirty="0"/>
              <a:t>опять возвращаться на поиски ответов. </a:t>
            </a:r>
            <a:endParaRPr lang="ru-RU" sz="2400" dirty="0" smtClean="0"/>
          </a:p>
          <a:p>
            <a:r>
              <a:rPr lang="ru-RU" sz="2400" dirty="0" smtClean="0"/>
              <a:t>Способность </a:t>
            </a:r>
            <a:r>
              <a:rPr lang="ru-RU" sz="2400" dirty="0"/>
              <a:t>к творческой и исследовательской деятельности вызывает успех, который в свою очередь, поддерживает интерес к процессу творчества «человек, сделавший, что-нибудь значительное становится в известном случае другим человеком». Вкладывая себя в творческую деятельность, </a:t>
            </a:r>
            <a:r>
              <a:rPr lang="ru-RU" sz="2400" b="1" i="1" dirty="0"/>
              <a:t>он изменяется</a:t>
            </a:r>
            <a:r>
              <a:rPr lang="ru-RU" sz="2400" i="1" dirty="0"/>
              <a:t>, </a:t>
            </a:r>
            <a:r>
              <a:rPr lang="ru-RU" sz="2400" b="1" i="1" dirty="0"/>
              <a:t>совершенствуется. </a:t>
            </a:r>
          </a:p>
        </p:txBody>
      </p:sp>
    </p:spTree>
    <p:extLst>
      <p:ext uri="{BB962C8B-B14F-4D97-AF65-F5344CB8AC3E}">
        <p14:creationId xmlns:p14="http://schemas.microsoft.com/office/powerpoint/2010/main" val="225570453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16632"/>
            <a:ext cx="8784976" cy="1066130"/>
          </a:xfrm>
        </p:spPr>
        <p:txBody>
          <a:bodyPr>
            <a:normAutofit fontScale="90000"/>
          </a:bodyPr>
          <a:lstStyle/>
          <a:p>
            <a:r>
              <a:rPr lang="ru-RU" b="1" i="1" dirty="0">
                <a:solidFill>
                  <a:srgbClr val="FF0000"/>
                </a:solidFill>
              </a:rPr>
              <a:t>Исследовательская деятельность </a:t>
            </a:r>
            <a:endParaRPr lang="ru-RU" dirty="0">
              <a:solidFill>
                <a:srgbClr val="FF0000"/>
              </a:solidFill>
            </a:endParaRPr>
          </a:p>
        </p:txBody>
      </p:sp>
      <p:sp>
        <p:nvSpPr>
          <p:cNvPr id="3" name="Объект 2"/>
          <p:cNvSpPr>
            <a:spLocks noGrp="1"/>
          </p:cNvSpPr>
          <p:nvPr>
            <p:ph idx="1"/>
          </p:nvPr>
        </p:nvSpPr>
        <p:spPr>
          <a:xfrm>
            <a:off x="467544" y="1196752"/>
            <a:ext cx="8229600" cy="4525963"/>
          </a:xfrm>
        </p:spPr>
        <p:txBody>
          <a:bodyPr>
            <a:normAutofit/>
          </a:bodyPr>
          <a:lstStyle/>
          <a:p>
            <a:pPr marL="0" indent="0" algn="ctr">
              <a:buNone/>
            </a:pPr>
            <a:r>
              <a:rPr lang="ru-RU" sz="2400" b="1" dirty="0"/>
              <a:t>это такая форма организации воспитательно-образовательного процесса, которая</a:t>
            </a:r>
            <a:r>
              <a:rPr lang="ru-RU" sz="2400" b="1" i="1" dirty="0"/>
              <a:t> </a:t>
            </a:r>
            <a:r>
              <a:rPr lang="ru-RU" sz="2400" b="1" dirty="0"/>
              <a:t>предполагает выполнение учащимися учебных исследовательских задач с заранее неизвестным решением, направленных на создание представлений об объекте или явлении окружающего мира, под руководством специалиста – руководителя исследовательской работы</a:t>
            </a:r>
          </a:p>
          <a:p>
            <a:endParaRPr lang="ru-RU" dirty="0"/>
          </a:p>
        </p:txBody>
      </p:sp>
      <p:pic>
        <p:nvPicPr>
          <p:cNvPr id="1026" name="Picture 2" descr="C:\Users\Comp\Desktop\ф\единица с обманом.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27784" y="4077072"/>
            <a:ext cx="3744416" cy="2273831"/>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09642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Comp\Desktop\ф\0008-008-Evoljutsija-pozitsij-uchastnikov-issledovatelskoj-dejatelnost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19548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normAutofit fontScale="90000"/>
          </a:bodyPr>
          <a:lstStyle/>
          <a:p>
            <a:r>
              <a:rPr lang="ru-RU" b="1" dirty="0" smtClean="0">
                <a:solidFill>
                  <a:srgbClr val="FF0000"/>
                </a:solidFill>
              </a:rPr>
              <a:t>Сотрудничество</a:t>
            </a:r>
            <a:endParaRPr lang="ru-RU" b="1" dirty="0">
              <a:solidFill>
                <a:srgbClr val="FF0000"/>
              </a:solidFill>
            </a:endParaRPr>
          </a:p>
        </p:txBody>
      </p:sp>
      <p:sp>
        <p:nvSpPr>
          <p:cNvPr id="3" name="Объект 2"/>
          <p:cNvSpPr>
            <a:spLocks noGrp="1"/>
          </p:cNvSpPr>
          <p:nvPr>
            <p:ph idx="1"/>
          </p:nvPr>
        </p:nvSpPr>
        <p:spPr>
          <a:xfrm>
            <a:off x="395536" y="908720"/>
            <a:ext cx="8229600" cy="5544616"/>
          </a:xfrm>
        </p:spPr>
        <p:txBody>
          <a:bodyPr>
            <a:normAutofit fontScale="70000" lnSpcReduction="20000"/>
          </a:bodyPr>
          <a:lstStyle/>
          <a:p>
            <a:pPr>
              <a:buFont typeface="Wingdings" pitchFamily="2" charset="2"/>
              <a:buChar char="v"/>
            </a:pPr>
            <a:r>
              <a:rPr lang="ru-RU" b="1" dirty="0" smtClean="0"/>
              <a:t>выявляет </a:t>
            </a:r>
            <a:r>
              <a:rPr lang="ru-RU" b="1" dirty="0"/>
              <a:t>сферы, в области которых лежат интересы учеников;</a:t>
            </a:r>
          </a:p>
          <a:p>
            <a:pPr>
              <a:buFont typeface="Wingdings" pitchFamily="2" charset="2"/>
              <a:buChar char="v"/>
            </a:pPr>
            <a:r>
              <a:rPr lang="ru-RU" b="1" dirty="0" smtClean="0"/>
              <a:t>освещает </a:t>
            </a:r>
            <a:r>
              <a:rPr lang="ru-RU" b="1" dirty="0"/>
              <a:t>научное поле деятельности, в котором возможно определение тематик   исследований обучающихся;</a:t>
            </a:r>
          </a:p>
          <a:p>
            <a:pPr>
              <a:buFont typeface="Wingdings" pitchFamily="2" charset="2"/>
              <a:buChar char="v"/>
            </a:pPr>
            <a:r>
              <a:rPr lang="ru-RU" b="1" dirty="0" smtClean="0"/>
              <a:t>знакомит </a:t>
            </a:r>
            <a:r>
              <a:rPr lang="ru-RU" b="1" dirty="0"/>
              <a:t>школьников с методами научного познания и исследования;</a:t>
            </a:r>
          </a:p>
          <a:p>
            <a:pPr>
              <a:buFont typeface="Wingdings" pitchFamily="2" charset="2"/>
              <a:buChar char="v"/>
            </a:pPr>
            <a:r>
              <a:rPr lang="ru-RU" b="1" dirty="0" smtClean="0"/>
              <a:t>помогает </a:t>
            </a:r>
            <a:r>
              <a:rPr lang="ru-RU" b="1" dirty="0"/>
              <a:t>сформулировать проблему (гипотезу), определить цель, задачи, объект и предмет исследования;</a:t>
            </a:r>
          </a:p>
          <a:p>
            <a:pPr>
              <a:buFont typeface="Wingdings" pitchFamily="2" charset="2"/>
              <a:buChar char="v"/>
            </a:pPr>
            <a:r>
              <a:rPr lang="ru-RU" b="1" dirty="0" smtClean="0"/>
              <a:t>помогает </a:t>
            </a:r>
            <a:r>
              <a:rPr lang="ru-RU" b="1" dirty="0"/>
              <a:t>обозначить основные технологические и хронологические моменты проведения исследования;</a:t>
            </a:r>
          </a:p>
          <a:p>
            <a:pPr>
              <a:buFont typeface="Wingdings" pitchFamily="2" charset="2"/>
              <a:buChar char="v"/>
            </a:pPr>
            <a:r>
              <a:rPr lang="ru-RU" b="1" dirty="0" smtClean="0"/>
              <a:t>разрабатывает </a:t>
            </a:r>
            <a:r>
              <a:rPr lang="ru-RU" b="1" dirty="0"/>
              <a:t>совместный календарный план консультаций и собеседований, помогает обучающимся планировать самостоятельную деятельность;</a:t>
            </a:r>
          </a:p>
          <a:p>
            <a:pPr>
              <a:buFont typeface="Wingdings" pitchFamily="2" charset="2"/>
              <a:buChar char="v"/>
            </a:pPr>
            <a:r>
              <a:rPr lang="ru-RU" b="1" dirty="0" smtClean="0"/>
              <a:t>помогает </a:t>
            </a:r>
            <a:r>
              <a:rPr lang="ru-RU" b="1" dirty="0"/>
              <a:t>ученикам в работе с различными источниками информации;</a:t>
            </a:r>
          </a:p>
          <a:p>
            <a:pPr>
              <a:buFont typeface="Wingdings" pitchFamily="2" charset="2"/>
              <a:buChar char="v"/>
            </a:pPr>
            <a:r>
              <a:rPr lang="ru-RU" b="1" dirty="0" smtClean="0"/>
              <a:t>характеризует </a:t>
            </a:r>
            <a:r>
              <a:rPr lang="ru-RU" b="1" dirty="0"/>
              <a:t>и подробно обсуждает со школьниками структуру исследовательской  работы и правила ее оформления.</a:t>
            </a:r>
          </a:p>
          <a:p>
            <a:pPr marL="0" indent="0">
              <a:buNone/>
            </a:pPr>
            <a:endParaRPr lang="ru-RU" dirty="0"/>
          </a:p>
        </p:txBody>
      </p:sp>
    </p:spTree>
    <p:extLst>
      <p:ext uri="{BB962C8B-B14F-4D97-AF65-F5344CB8AC3E}">
        <p14:creationId xmlns:p14="http://schemas.microsoft.com/office/powerpoint/2010/main" val="1302574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0066"/>
          </a:xfrm>
        </p:spPr>
        <p:txBody>
          <a:bodyPr>
            <a:normAutofit fontScale="90000"/>
          </a:bodyPr>
          <a:lstStyle/>
          <a:p>
            <a:r>
              <a:rPr lang="ru-RU" b="1" dirty="0" smtClean="0">
                <a:solidFill>
                  <a:srgbClr val="FF0000"/>
                </a:solidFill>
              </a:rPr>
              <a:t>Интеграция  на уроках искусства</a:t>
            </a:r>
            <a:endParaRPr lang="ru-RU" b="1" dirty="0">
              <a:solidFill>
                <a:srgbClr val="FF0000"/>
              </a:solidFill>
            </a:endParaRPr>
          </a:p>
        </p:txBody>
      </p:sp>
      <p:sp>
        <p:nvSpPr>
          <p:cNvPr id="3" name="Объект 2"/>
          <p:cNvSpPr>
            <a:spLocks noGrp="1"/>
          </p:cNvSpPr>
          <p:nvPr>
            <p:ph idx="1"/>
          </p:nvPr>
        </p:nvSpPr>
        <p:spPr>
          <a:xfrm>
            <a:off x="395536" y="908720"/>
            <a:ext cx="8229600" cy="5760640"/>
          </a:xfrm>
        </p:spPr>
        <p:txBody>
          <a:bodyPr/>
          <a:lstStyle/>
          <a:p>
            <a:pPr marL="0" lvl="0" indent="0" algn="ctr">
              <a:buNone/>
            </a:pPr>
            <a:r>
              <a:rPr lang="ru-RU" sz="2400" b="1" dirty="0"/>
              <a:t>Уроки искусства отличаются от других предметов большим объемом информации в условиях минимума времени, поэтому учителю приходится делать отбор основного, наиболее важного учебного материала. </a:t>
            </a:r>
            <a:endParaRPr lang="ru-RU" sz="2400" b="1" dirty="0" smtClean="0"/>
          </a:p>
          <a:p>
            <a:pPr marL="0" lvl="0" indent="0" algn="ctr">
              <a:buNone/>
            </a:pPr>
            <a:r>
              <a:rPr lang="ru-RU" sz="2400" b="1" dirty="0" smtClean="0"/>
              <a:t>Предмет </a:t>
            </a:r>
            <a:r>
              <a:rPr lang="ru-RU" sz="2400" b="1" dirty="0"/>
              <a:t>МХК предполагает обращение не к одному или нескольким видам искусства, а ко всему миру художественной культуры, которая определяется как способ и продукт художественной деятельности людей.</a:t>
            </a:r>
          </a:p>
          <a:p>
            <a:endParaRPr lang="ru-RU" dirty="0"/>
          </a:p>
        </p:txBody>
      </p:sp>
      <p:pic>
        <p:nvPicPr>
          <p:cNvPr id="1026" name="Picture 2" descr="C:\Users\Comp\Desktop\ф\проект-педагога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15816" y="3933056"/>
            <a:ext cx="2952328" cy="2771816"/>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403377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658416" cy="418058"/>
          </a:xfrm>
        </p:spPr>
        <p:txBody>
          <a:bodyPr>
            <a:normAutofit fontScale="90000"/>
          </a:bodyPr>
          <a:lstStyle/>
          <a:p>
            <a:r>
              <a:rPr lang="ru-RU" dirty="0" smtClean="0"/>
              <a:t> </a:t>
            </a:r>
            <a:endParaRPr lang="ru-RU" dirty="0"/>
          </a:p>
        </p:txBody>
      </p:sp>
      <p:pic>
        <p:nvPicPr>
          <p:cNvPr id="2050" name="Picture 2" descr="C:\Users\Comp\Desktop\ф\img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23528" y="404664"/>
            <a:ext cx="8424936" cy="6120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390290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Users\Comp\Desktop\ф\0008-008-Sistema-proektnoj-dejatelnosti-v-shkole.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52135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204515"/>
            <a:ext cx="8208912" cy="66534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398562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256</TotalTime>
  <Words>914</Words>
  <Application>Microsoft Office PowerPoint</Application>
  <PresentationFormat>Экран (4:3)</PresentationFormat>
  <Paragraphs>146</Paragraphs>
  <Slides>12</Slides>
  <Notes>8</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Исследовательская деятельность учащихся  в условиях  интеграции классной и внеклассной работы.</vt:lpstr>
      <vt:lpstr>АКТУАЛЬНОСТЬ ВОПРОСА</vt:lpstr>
      <vt:lpstr>Исследовательская деятельность </vt:lpstr>
      <vt:lpstr>Презентация PowerPoint</vt:lpstr>
      <vt:lpstr>Сотрудничество</vt:lpstr>
      <vt:lpstr>Интеграция  на уроках искусства</vt:lpstr>
      <vt:lpstr> </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Исследовательская деятельность учащихся  в условиях  интеграции классной и внеклассной работы.</dc:title>
  <dc:creator>Comp</dc:creator>
  <cp:lastModifiedBy>Comp</cp:lastModifiedBy>
  <cp:revision>19</cp:revision>
  <dcterms:created xsi:type="dcterms:W3CDTF">2015-05-21T14:54:16Z</dcterms:created>
  <dcterms:modified xsi:type="dcterms:W3CDTF">2015-05-21T20:31:14Z</dcterms:modified>
</cp:coreProperties>
</file>