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notesMasterIdLst>
    <p:notesMasterId r:id="rId13"/>
  </p:notesMasterIdLst>
  <p:sldIdLst>
    <p:sldId id="339" r:id="rId2"/>
    <p:sldId id="325" r:id="rId3"/>
    <p:sldId id="340" r:id="rId4"/>
    <p:sldId id="334" r:id="rId5"/>
    <p:sldId id="344" r:id="rId6"/>
    <p:sldId id="332" r:id="rId7"/>
    <p:sldId id="318" r:id="rId8"/>
    <p:sldId id="337" r:id="rId9"/>
    <p:sldId id="309" r:id="rId10"/>
    <p:sldId id="342" r:id="rId11"/>
    <p:sldId id="34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C16A6"/>
    <a:srgbClr val="D60825"/>
    <a:srgbClr val="07024A"/>
    <a:srgbClr val="452C07"/>
    <a:srgbClr val="8238BA"/>
    <a:srgbClr val="C690E8"/>
    <a:srgbClr val="532476"/>
    <a:srgbClr val="DB12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23" autoAdjust="0"/>
    <p:restoredTop sz="94660"/>
  </p:normalViewPr>
  <p:slideViewPr>
    <p:cSldViewPr snapToGrid="0">
      <p:cViewPr varScale="1">
        <p:scale>
          <a:sx n="59" d="100"/>
          <a:sy n="59" d="100"/>
        </p:scale>
        <p:origin x="47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/>
            </a:pPr>
            <a:r>
              <a:rPr lang="ru-RU" sz="1600" b="1" dirty="0">
                <a:latin typeface="Calibri" pitchFamily="34" charset="0"/>
              </a:rPr>
              <a:t>% качества знаний</a:t>
            </a:r>
          </a:p>
        </c:rich>
      </c:tx>
      <c:layout>
        <c:manualLayout>
          <c:xMode val="edge"/>
          <c:yMode val="edge"/>
          <c:x val="0.30230342792875098"/>
          <c:y val="1.9431989185409483E-2"/>
        </c:manualLayout>
      </c:layout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% качества знаний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8 класс</c:v>
                </c:pt>
                <c:pt idx="1">
                  <c:v>9 класс</c:v>
                </c:pt>
                <c:pt idx="2">
                  <c:v>10 А класс</c:v>
                </c:pt>
                <c:pt idx="3">
                  <c:v>10 Б класс</c:v>
                </c:pt>
                <c:pt idx="4">
                  <c:v>10 В класс</c:v>
                </c:pt>
                <c:pt idx="5">
                  <c:v>11 А класс</c:v>
                </c:pt>
                <c:pt idx="6">
                  <c:v>11 Б класс</c:v>
                </c:pt>
                <c:pt idx="7">
                  <c:v>11 В класс</c:v>
                </c:pt>
                <c:pt idx="8">
                  <c:v>11 Г класс</c:v>
                </c:pt>
                <c:pt idx="9">
                  <c:v>12 А класс</c:v>
                </c:pt>
                <c:pt idx="10">
                  <c:v>12 Б класс</c:v>
                </c:pt>
                <c:pt idx="11">
                  <c:v>12 В класс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46</c:v>
                </c:pt>
                <c:pt idx="1">
                  <c:v>40</c:v>
                </c:pt>
                <c:pt idx="2">
                  <c:v>30</c:v>
                </c:pt>
                <c:pt idx="3">
                  <c:v>31</c:v>
                </c:pt>
                <c:pt idx="4">
                  <c:v>33</c:v>
                </c:pt>
                <c:pt idx="5">
                  <c:v>30</c:v>
                </c:pt>
                <c:pt idx="6">
                  <c:v>27</c:v>
                </c:pt>
                <c:pt idx="7">
                  <c:v>40</c:v>
                </c:pt>
                <c:pt idx="8">
                  <c:v>28</c:v>
                </c:pt>
                <c:pt idx="9">
                  <c:v>36</c:v>
                </c:pt>
                <c:pt idx="10">
                  <c:v>31</c:v>
                </c:pt>
                <c:pt idx="11">
                  <c:v>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EB8-4843-9AB4-05CD6326AF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81190912"/>
        <c:axId val="81192448"/>
        <c:axId val="0"/>
      </c:bar3DChart>
      <c:catAx>
        <c:axId val="811909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1192448"/>
        <c:crosses val="autoZero"/>
        <c:auto val="1"/>
        <c:lblAlgn val="ctr"/>
        <c:lblOffset val="100"/>
        <c:noMultiLvlLbl val="0"/>
      </c:catAx>
      <c:valAx>
        <c:axId val="8119244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19091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 успевают</c:v>
                </c:pt>
              </c:strCache>
            </c:strRef>
          </c:tx>
          <c:invertIfNegative val="0"/>
          <c:cat>
            <c:strRef>
              <c:f>Лист1!$A$2:$A$14</c:f>
              <c:strCache>
                <c:ptCount val="13"/>
                <c:pt idx="0">
                  <c:v>8 класс</c:v>
                </c:pt>
                <c:pt idx="1">
                  <c:v>9 класс</c:v>
                </c:pt>
                <c:pt idx="2">
                  <c:v>10 А класс</c:v>
                </c:pt>
                <c:pt idx="3">
                  <c:v>10 Б класс</c:v>
                </c:pt>
                <c:pt idx="4">
                  <c:v>10 В класс</c:v>
                </c:pt>
                <c:pt idx="5">
                  <c:v>11 А класс</c:v>
                </c:pt>
                <c:pt idx="6">
                  <c:v>11 Б класс</c:v>
                </c:pt>
                <c:pt idx="7">
                  <c:v>11 В класс</c:v>
                </c:pt>
                <c:pt idx="8">
                  <c:v>11 Г класс</c:v>
                </c:pt>
                <c:pt idx="9">
                  <c:v>12 А класс</c:v>
                </c:pt>
                <c:pt idx="10">
                  <c:v>12Б класс</c:v>
                </c:pt>
                <c:pt idx="11">
                  <c:v>12В класс</c:v>
                </c:pt>
                <c:pt idx="12">
                  <c:v>12Г класс</c:v>
                </c:pt>
              </c:strCache>
            </c:strRef>
          </c:cat>
          <c:val>
            <c:numRef>
              <c:f>Лист1!$B$2:$B$14</c:f>
              <c:numCache>
                <c:formatCode>General</c:formatCode>
                <c:ptCount val="13"/>
              </c:numCache>
            </c:numRef>
          </c:val>
          <c:extLst>
            <c:ext xmlns:c16="http://schemas.microsoft.com/office/drawing/2014/chart" uri="{C3380CC4-5D6E-409C-BE32-E72D297353CC}">
              <c16:uniqueId val="{00000000-DAF0-48BB-BD3B-BAABEF01BFC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"3"</c:v>
                </c:pt>
              </c:strCache>
            </c:strRef>
          </c:tx>
          <c:invertIfNegative val="0"/>
          <c:cat>
            <c:strRef>
              <c:f>Лист1!$A$2:$A$14</c:f>
              <c:strCache>
                <c:ptCount val="13"/>
                <c:pt idx="0">
                  <c:v>8 класс</c:v>
                </c:pt>
                <c:pt idx="1">
                  <c:v>9 класс</c:v>
                </c:pt>
                <c:pt idx="2">
                  <c:v>10 А класс</c:v>
                </c:pt>
                <c:pt idx="3">
                  <c:v>10 Б класс</c:v>
                </c:pt>
                <c:pt idx="4">
                  <c:v>10 В класс</c:v>
                </c:pt>
                <c:pt idx="5">
                  <c:v>11 А класс</c:v>
                </c:pt>
                <c:pt idx="6">
                  <c:v>11 Б класс</c:v>
                </c:pt>
                <c:pt idx="7">
                  <c:v>11 В класс</c:v>
                </c:pt>
                <c:pt idx="8">
                  <c:v>11 Г класс</c:v>
                </c:pt>
                <c:pt idx="9">
                  <c:v>12 А класс</c:v>
                </c:pt>
                <c:pt idx="10">
                  <c:v>12Б класс</c:v>
                </c:pt>
                <c:pt idx="11">
                  <c:v>12В класс</c:v>
                </c:pt>
                <c:pt idx="12">
                  <c:v>12Г класс</c:v>
                </c:pt>
              </c:strCache>
            </c:strRef>
          </c:cat>
          <c:val>
            <c:numRef>
              <c:f>Лист1!$C$2:$C$14</c:f>
              <c:numCache>
                <c:formatCode>General</c:formatCode>
                <c:ptCount val="13"/>
                <c:pt idx="0">
                  <c:v>7</c:v>
                </c:pt>
                <c:pt idx="1">
                  <c:v>15</c:v>
                </c:pt>
                <c:pt idx="2">
                  <c:v>9</c:v>
                </c:pt>
                <c:pt idx="3">
                  <c:v>15</c:v>
                </c:pt>
                <c:pt idx="4">
                  <c:v>4</c:v>
                </c:pt>
                <c:pt idx="5">
                  <c:v>14</c:v>
                </c:pt>
                <c:pt idx="6">
                  <c:v>16</c:v>
                </c:pt>
                <c:pt idx="7">
                  <c:v>12</c:v>
                </c:pt>
                <c:pt idx="8">
                  <c:v>10</c:v>
                </c:pt>
                <c:pt idx="9">
                  <c:v>14</c:v>
                </c:pt>
                <c:pt idx="10">
                  <c:v>13</c:v>
                </c:pt>
                <c:pt idx="11">
                  <c:v>16</c:v>
                </c:pt>
                <c:pt idx="1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F0-48BB-BD3B-BAABEF01BFC1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"4"</c:v>
                </c:pt>
              </c:strCache>
            </c:strRef>
          </c:tx>
          <c:invertIfNegative val="0"/>
          <c:cat>
            <c:strRef>
              <c:f>Лист1!$A$2:$A$14</c:f>
              <c:strCache>
                <c:ptCount val="13"/>
                <c:pt idx="0">
                  <c:v>8 класс</c:v>
                </c:pt>
                <c:pt idx="1">
                  <c:v>9 класс</c:v>
                </c:pt>
                <c:pt idx="2">
                  <c:v>10 А класс</c:v>
                </c:pt>
                <c:pt idx="3">
                  <c:v>10 Б класс</c:v>
                </c:pt>
                <c:pt idx="4">
                  <c:v>10 В класс</c:v>
                </c:pt>
                <c:pt idx="5">
                  <c:v>11 А класс</c:v>
                </c:pt>
                <c:pt idx="6">
                  <c:v>11 Б класс</c:v>
                </c:pt>
                <c:pt idx="7">
                  <c:v>11 В класс</c:v>
                </c:pt>
                <c:pt idx="8">
                  <c:v>11 Г класс</c:v>
                </c:pt>
                <c:pt idx="9">
                  <c:v>12 А класс</c:v>
                </c:pt>
                <c:pt idx="10">
                  <c:v>12Б класс</c:v>
                </c:pt>
                <c:pt idx="11">
                  <c:v>12В класс</c:v>
                </c:pt>
                <c:pt idx="12">
                  <c:v>12Г класс</c:v>
                </c:pt>
              </c:strCache>
            </c:strRef>
          </c:cat>
          <c:val>
            <c:numRef>
              <c:f>Лист1!$D$2:$D$14</c:f>
              <c:numCache>
                <c:formatCode>General</c:formatCode>
                <c:ptCount val="13"/>
                <c:pt idx="0">
                  <c:v>6</c:v>
                </c:pt>
                <c:pt idx="1">
                  <c:v>10</c:v>
                </c:pt>
                <c:pt idx="2">
                  <c:v>4</c:v>
                </c:pt>
                <c:pt idx="3">
                  <c:v>7</c:v>
                </c:pt>
                <c:pt idx="4">
                  <c:v>2</c:v>
                </c:pt>
                <c:pt idx="5">
                  <c:v>6</c:v>
                </c:pt>
                <c:pt idx="6">
                  <c:v>6</c:v>
                </c:pt>
                <c:pt idx="7">
                  <c:v>8</c:v>
                </c:pt>
                <c:pt idx="8">
                  <c:v>4</c:v>
                </c:pt>
                <c:pt idx="9">
                  <c:v>8</c:v>
                </c:pt>
                <c:pt idx="10">
                  <c:v>6</c:v>
                </c:pt>
                <c:pt idx="11">
                  <c:v>8</c:v>
                </c:pt>
                <c:pt idx="1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AF0-48BB-BD3B-BAABEF01BF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1439744"/>
        <c:axId val="81441536"/>
      </c:barChart>
      <c:catAx>
        <c:axId val="81439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81441536"/>
        <c:crosses val="autoZero"/>
        <c:auto val="1"/>
        <c:lblAlgn val="ctr"/>
        <c:lblOffset val="100"/>
        <c:noMultiLvlLbl val="0"/>
      </c:catAx>
      <c:valAx>
        <c:axId val="814415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8143974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DBA30-FB58-41A0-868C-EAF752245256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C2868B-8408-4C1C-A9CC-F8D182EC03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883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9608242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43392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3831617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0722137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375383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3168571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425950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307176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909598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11668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54609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339111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27680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3103878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5064802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379168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730852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F316329C-BB15-431A-8248-CE2A98DA64A5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CA51FA9-DB5D-4A14-9744-90907B3CCE0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981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  <p:sldLayoutId id="2147483894" r:id="rId12"/>
    <p:sldLayoutId id="2147483895" r:id="rId13"/>
    <p:sldLayoutId id="2147483896" r:id="rId14"/>
    <p:sldLayoutId id="2147483897" r:id="rId15"/>
    <p:sldLayoutId id="2147483898" r:id="rId16"/>
    <p:sldLayoutId id="2147483899" r:id="rId17"/>
  </p:sldLayoutIdLst>
  <p:transition spd="slow">
    <p:wipe/>
  </p:transition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3C16A6"/>
                </a:solidFill>
                <a:latin typeface="Georgia" panose="02040502050405020303" pitchFamily="18" charset="0"/>
              </a:rPr>
              <a:t>Моя педагогическая технология</a:t>
            </a:r>
            <a:endParaRPr lang="ru-RU" sz="4400" b="1" dirty="0">
              <a:solidFill>
                <a:srgbClr val="3C16A6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b="1" i="1" dirty="0" err="1" smtClean="0">
                <a:latin typeface="Georgia" panose="02040502050405020303" pitchFamily="18" charset="0"/>
              </a:rPr>
              <a:t>Аюрова</a:t>
            </a:r>
            <a:r>
              <a:rPr lang="ru-RU" sz="2800" b="1" i="1" dirty="0" smtClean="0">
                <a:latin typeface="Georgia" panose="02040502050405020303" pitchFamily="18" charset="0"/>
              </a:rPr>
              <a:t> Татьяна Геннадьевна</a:t>
            </a:r>
            <a:r>
              <a:rPr lang="ru-RU" sz="2800" dirty="0" smtClean="0">
                <a:latin typeface="Georgia" panose="02040502050405020303" pitchFamily="18" charset="0"/>
              </a:rPr>
              <a:t>,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latin typeface="Georgia" panose="02040502050405020303" pitchFamily="18" charset="0"/>
              </a:rPr>
              <a:t>учитель биологии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800" dirty="0" smtClean="0">
                <a:latin typeface="Georgia" panose="02040502050405020303" pitchFamily="18" charset="0"/>
              </a:rPr>
              <a:t>МБОУ ВСОШ №2 г. Гусиноозерска</a:t>
            </a:r>
            <a:endParaRPr lang="ru-RU" sz="28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03916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1956" y="630440"/>
            <a:ext cx="9601196" cy="1303867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Calibri" pitchFamily="34" charset="0"/>
              </a:rPr>
              <a:t>Диагностика уровня </a:t>
            </a:r>
            <a:r>
              <a:rPr lang="ru-RU" sz="1800" b="1" dirty="0" err="1" smtClean="0">
                <a:latin typeface="Calibri" pitchFamily="34" charset="0"/>
              </a:rPr>
              <a:t>обученности</a:t>
            </a:r>
            <a:r>
              <a:rPr lang="ru-RU" sz="1800" b="1" dirty="0" smtClean="0">
                <a:latin typeface="Calibri" pitchFamily="34" charset="0"/>
              </a:rPr>
              <a:t/>
            </a:r>
            <a:br>
              <a:rPr lang="ru-RU" sz="1800" b="1" dirty="0" smtClean="0">
                <a:latin typeface="Calibri" pitchFamily="34" charset="0"/>
              </a:rPr>
            </a:br>
            <a:r>
              <a:rPr lang="ru-RU" sz="1800" b="1" dirty="0" smtClean="0">
                <a:latin typeface="Calibri" pitchFamily="34" charset="0"/>
              </a:rPr>
              <a:t>учащихся ВСОШ №2 за 1 полугодие</a:t>
            </a:r>
            <a:br>
              <a:rPr lang="ru-RU" sz="1800" b="1" dirty="0" smtClean="0">
                <a:latin typeface="Calibri" pitchFamily="34" charset="0"/>
              </a:rPr>
            </a:br>
            <a:r>
              <a:rPr lang="ru-RU" sz="1800" b="1" dirty="0" smtClean="0">
                <a:latin typeface="Calibri" pitchFamily="34" charset="0"/>
              </a:rPr>
              <a:t>2016-2017учебный год</a:t>
            </a:r>
            <a:br>
              <a:rPr lang="ru-RU" sz="1800" b="1" dirty="0" smtClean="0">
                <a:latin typeface="Calibri" pitchFamily="34" charset="0"/>
              </a:rPr>
            </a:br>
            <a:r>
              <a:rPr lang="ru-RU" sz="1800" b="1" dirty="0" smtClean="0">
                <a:latin typeface="Calibri" pitchFamily="34" charset="0"/>
              </a:rPr>
              <a:t>по биологии</a:t>
            </a:r>
            <a:br>
              <a:rPr lang="ru-RU" sz="1800" b="1" dirty="0" smtClean="0">
                <a:latin typeface="Calibri" pitchFamily="34" charset="0"/>
              </a:rPr>
            </a:br>
            <a:endParaRPr lang="ru-RU" sz="1800" b="1" dirty="0">
              <a:latin typeface="Calibri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-33010"/>
            <a:ext cx="18473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6037384" y="2614246"/>
          <a:ext cx="5392615" cy="2614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253365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441938" y="2411446"/>
            <a:ext cx="27799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Количество учащихся по успеваемости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Диаграмма 9"/>
          <p:cNvGraphicFramePr/>
          <p:nvPr/>
        </p:nvGraphicFramePr>
        <p:xfrm>
          <a:off x="1019907" y="2989383"/>
          <a:ext cx="4876800" cy="245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11163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95402" y="612436"/>
            <a:ext cx="992559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sz="2400" dirty="0"/>
          </a:p>
          <a:p>
            <a:pPr algn="just"/>
            <a:r>
              <a:rPr lang="ru-RU" sz="2800" i="1" dirty="0"/>
              <a:t> </a:t>
            </a:r>
            <a:r>
              <a:rPr lang="ru-RU" sz="2800" i="1" dirty="0" smtClean="0"/>
              <a:t>   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738645" y="5116847"/>
            <a:ext cx="70391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3C16A6"/>
                </a:solidFill>
              </a:rPr>
              <a:t>Спасибо за внимание!</a:t>
            </a:r>
            <a:endParaRPr lang="ru-RU" sz="5400" b="1" dirty="0">
              <a:solidFill>
                <a:srgbClr val="3C16A6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796143" y="1434182"/>
            <a:ext cx="94814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Заключение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Существующая практика показывает, что не новые программы, а учитель может создать новый образовательный процесс, может построить систему воздействия на отдельную личность учащегося, на его интеллектуальное развитие. 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Учитель может изменить школу, сделать ее современной. В основе таких преобразований всегда лежит освоение новых технологий как совокупности традиционных и инновационных методов и приемов работы, в частности таковой является и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кейсовая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технология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286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7846" y="915797"/>
            <a:ext cx="1012873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Кейс – это </a:t>
            </a:r>
          </a:p>
          <a:p>
            <a:pPr algn="ctr"/>
            <a:r>
              <a:rPr lang="ru-RU" sz="3200" dirty="0"/>
              <a:t>(</a:t>
            </a:r>
            <a:r>
              <a:rPr lang="ru-RU" sz="3200" dirty="0" err="1"/>
              <a:t>casus</a:t>
            </a:r>
            <a:r>
              <a:rPr lang="ru-RU" sz="3200" dirty="0"/>
              <a:t> (лат.) – запутанный необычный случай </a:t>
            </a:r>
            <a:r>
              <a:rPr lang="ru-RU" sz="3200" i="1" dirty="0"/>
              <a:t>или </a:t>
            </a:r>
            <a:endParaRPr lang="ru-RU" sz="3200" i="1" dirty="0" smtClean="0"/>
          </a:p>
          <a:p>
            <a:pPr algn="ctr"/>
            <a:r>
              <a:rPr lang="ru-RU" sz="3200" dirty="0" err="1" smtClean="0"/>
              <a:t>case</a:t>
            </a:r>
            <a:r>
              <a:rPr lang="ru-RU" sz="3200" dirty="0" smtClean="0"/>
              <a:t> </a:t>
            </a:r>
            <a:r>
              <a:rPr lang="ru-RU" sz="3200" dirty="0"/>
              <a:t>(англ.) – портфель, чемоданчик.)</a:t>
            </a:r>
          </a:p>
          <a:p>
            <a:r>
              <a:rPr lang="ru-RU" sz="3600" dirty="0" smtClean="0">
                <a:solidFill>
                  <a:srgbClr val="3C16A6"/>
                </a:solidFill>
              </a:rPr>
              <a:t>реальный </a:t>
            </a:r>
            <a:r>
              <a:rPr lang="ru-RU" sz="3600" dirty="0">
                <a:solidFill>
                  <a:srgbClr val="3C16A6"/>
                </a:solidFill>
              </a:rPr>
              <a:t>случай, который можно перевести из статуса «жизненной ситуации» в статус </a:t>
            </a:r>
            <a:r>
              <a:rPr lang="ru-RU" sz="3600" dirty="0" smtClean="0">
                <a:solidFill>
                  <a:srgbClr val="3C16A6"/>
                </a:solidFill>
              </a:rPr>
              <a:t>учебной задачи</a:t>
            </a:r>
            <a:r>
              <a:rPr lang="ru-RU" sz="3600" dirty="0">
                <a:solidFill>
                  <a:srgbClr val="3C16A6"/>
                </a:solidFill>
              </a:rPr>
              <a:t>, и затем решать с последующей рефлексией хода и ресурсов решения</a:t>
            </a:r>
            <a:r>
              <a:rPr lang="ru-RU" sz="3200" dirty="0">
                <a:solidFill>
                  <a:srgbClr val="3C16A6"/>
                </a:solidFill>
              </a:rPr>
              <a:t>. </a:t>
            </a:r>
            <a:endParaRPr lang="ru-RU" sz="3200" dirty="0" smtClean="0">
              <a:solidFill>
                <a:srgbClr val="3C16A6"/>
              </a:solidFill>
            </a:endParaRPr>
          </a:p>
          <a:p>
            <a:endParaRPr lang="ru-RU" sz="3200" dirty="0"/>
          </a:p>
          <a:p>
            <a:endParaRPr lang="ru-RU" sz="3200" dirty="0" smtClean="0"/>
          </a:p>
          <a:p>
            <a:pPr algn="ctr"/>
            <a:r>
              <a:rPr lang="ru-RU" sz="3200" dirty="0" smtClean="0">
                <a:solidFill>
                  <a:srgbClr val="3C16A6"/>
                </a:solidFill>
              </a:rPr>
              <a:t>ШКОЛА+ЖИЗНЬ= КЕЙС</a:t>
            </a:r>
            <a:endParaRPr lang="ru-RU" sz="3200" dirty="0">
              <a:solidFill>
                <a:srgbClr val="3C16A6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2860">
            <a:off x="8894519" y="4184739"/>
            <a:ext cx="3171825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91520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4063" y="961292"/>
            <a:ext cx="104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3C16A6"/>
                </a:solidFill>
              </a:rPr>
              <a:t>Личностно-ориентированное обучение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07997" y="2184847"/>
            <a:ext cx="4536830" cy="1569660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C16A6"/>
                </a:solidFill>
              </a:rPr>
              <a:t>Технология </a:t>
            </a:r>
            <a:r>
              <a:rPr lang="ru-RU" sz="3200" b="1" dirty="0" err="1" smtClean="0">
                <a:solidFill>
                  <a:srgbClr val="3C16A6"/>
                </a:solidFill>
              </a:rPr>
              <a:t>диффференцированного</a:t>
            </a:r>
            <a:r>
              <a:rPr lang="ru-RU" sz="3200" b="1" dirty="0" smtClean="0">
                <a:solidFill>
                  <a:srgbClr val="3C16A6"/>
                </a:solidFill>
              </a:rPr>
              <a:t> обучения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64113" y="4582518"/>
            <a:ext cx="4818183" cy="1077218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C16A6"/>
                </a:solidFill>
              </a:rPr>
              <a:t>Технология проектного обучения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364113" y="2150720"/>
            <a:ext cx="4936933" cy="1569660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C16A6"/>
                </a:solidFill>
              </a:rPr>
              <a:t>Информационно-коммуникативная технология</a:t>
            </a:r>
            <a:endParaRPr lang="ru-RU" sz="3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07997" y="4583068"/>
            <a:ext cx="4536830" cy="1077218"/>
          </a:xfrm>
          <a:prstGeom prst="rect">
            <a:avLst/>
          </a:prstGeom>
          <a:ln>
            <a:solidFill>
              <a:schemeClr val="accent3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3C16A6"/>
                </a:solidFill>
              </a:rPr>
              <a:t>Технология </a:t>
            </a:r>
          </a:p>
          <a:p>
            <a:pPr algn="ctr"/>
            <a:r>
              <a:rPr lang="ru-RU" sz="3200" b="1" dirty="0">
                <a:solidFill>
                  <a:srgbClr val="3C16A6"/>
                </a:solidFill>
              </a:rPr>
              <a:t>к</a:t>
            </a:r>
            <a:r>
              <a:rPr lang="ru-RU" sz="3200" b="1" dirty="0" smtClean="0">
                <a:solidFill>
                  <a:srgbClr val="3C16A6"/>
                </a:solidFill>
              </a:rPr>
              <a:t>ейс- метода</a:t>
            </a:r>
            <a:endParaRPr lang="ru-RU" sz="3200" dirty="0"/>
          </a:p>
        </p:txBody>
      </p:sp>
      <p:sp>
        <p:nvSpPr>
          <p:cNvPr id="8" name="Стрелка вправо 7"/>
          <p:cNvSpPr/>
          <p:nvPr/>
        </p:nvSpPr>
        <p:spPr>
          <a:xfrm rot="8079757">
            <a:off x="3630797" y="1691379"/>
            <a:ext cx="781794" cy="23925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851507">
            <a:off x="6848990" y="1653136"/>
            <a:ext cx="684528" cy="21748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 rot="2851507">
            <a:off x="7160315" y="4075964"/>
            <a:ext cx="684528" cy="217480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3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8079757">
            <a:off x="3245375" y="4101322"/>
            <a:ext cx="781794" cy="239254"/>
          </a:xfrm>
          <a:prstGeom prst="rightArrow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9990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238BA"/>
                </a:solidFill>
              </a:rPr>
              <a:t>Цель технологии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402" y="2903166"/>
            <a:ext cx="46241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помочь </a:t>
            </a:r>
            <a:r>
              <a:rPr lang="ru-RU" sz="2800" dirty="0"/>
              <a:t>каждому учащемуся определить собственный уникальный путь освоения знания, который ему более всего </a:t>
            </a:r>
            <a:r>
              <a:rPr lang="ru-RU" sz="2800" dirty="0" smtClean="0"/>
              <a:t>необходим</a:t>
            </a:r>
            <a:endParaRPr lang="ru-RU" sz="2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43075" y="2558225"/>
            <a:ext cx="5153524" cy="3451229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958580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8238BA"/>
                </a:solidFill>
              </a:rPr>
              <a:t>Суть метода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402" y="2775048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 smtClean="0"/>
              <a:t>использование </a:t>
            </a:r>
            <a:r>
              <a:rPr lang="ru-RU" sz="2800" dirty="0"/>
              <a:t>в обучении конкретных учебных ситуаций, ориентирующих обучающихся на формулирование проблемы и поиск вариантов ее решения с последующим разбором на учебных </a:t>
            </a:r>
            <a:r>
              <a:rPr lang="ru-RU" sz="2800" dirty="0" smtClean="0"/>
              <a:t>занятиях</a:t>
            </a:r>
            <a:endParaRPr lang="ru-RU" sz="2800" dirty="0"/>
          </a:p>
        </p:txBody>
      </p:sp>
      <p:pic>
        <p:nvPicPr>
          <p:cNvPr id="6" name="Picture 2" descr="http://mbdou29.ucoz.net/community-group-e13505944177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7478" y="2622653"/>
            <a:ext cx="3989875" cy="31817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15913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3C16A6"/>
                </a:solidFill>
              </a:rPr>
              <a:t>Источники кейсов</a:t>
            </a:r>
            <a:endParaRPr lang="ru-RU" b="1" dirty="0">
              <a:solidFill>
                <a:srgbClr val="3C16A6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907852" y="2581524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реальная жизнь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2308496" y="3184480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средства массовой информации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 flipH="1">
            <a:off x="3932402" y="3702934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анализ научных статей, монографий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5696985" y="4231546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художественная и публицистическая литература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 flipH="1">
            <a:off x="7121079" y="5034281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интернет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 flipH="1">
            <a:off x="8105909" y="5679051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статистические материалы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225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8238BA"/>
                </a:solidFill>
              </a:rPr>
              <a:t>Этапы </a:t>
            </a:r>
            <a:r>
              <a:rPr lang="ru-RU" dirty="0" smtClean="0">
                <a:solidFill>
                  <a:srgbClr val="8238BA"/>
                </a:solidFill>
              </a:rPr>
              <a:t>работы</a:t>
            </a:r>
            <a:endParaRPr lang="ru-RU" dirty="0">
              <a:solidFill>
                <a:srgbClr val="8238BA"/>
              </a:solidFill>
            </a:endParaRPr>
          </a:p>
        </p:txBody>
      </p:sp>
      <p:sp>
        <p:nvSpPr>
          <p:cNvPr id="4" name="Пятиугольник 3"/>
          <p:cNvSpPr/>
          <p:nvPr/>
        </p:nvSpPr>
        <p:spPr>
          <a:xfrm flipH="1">
            <a:off x="3182128" y="2581526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ознакомление с сюжетом</a:t>
            </a:r>
          </a:p>
        </p:txBody>
      </p:sp>
      <p:sp>
        <p:nvSpPr>
          <p:cNvPr id="5" name="Пятиугольник 4"/>
          <p:cNvSpPr/>
          <p:nvPr/>
        </p:nvSpPr>
        <p:spPr>
          <a:xfrm flipH="1">
            <a:off x="4167051" y="3108122"/>
            <a:ext cx="2886891" cy="395384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проблематизация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ятиугольник 5"/>
          <p:cNvSpPr/>
          <p:nvPr/>
        </p:nvSpPr>
        <p:spPr>
          <a:xfrm flipH="1">
            <a:off x="4611188" y="3602946"/>
            <a:ext cx="6413863" cy="381226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формулирование проблемы и отбор лучших ее формулировок</a:t>
            </a:r>
          </a:p>
        </p:txBody>
      </p:sp>
      <p:sp>
        <p:nvSpPr>
          <p:cNvPr id="7" name="Пятиугольник 6"/>
          <p:cNvSpPr/>
          <p:nvPr/>
        </p:nvSpPr>
        <p:spPr>
          <a:xfrm flipH="1">
            <a:off x="4906109" y="4040231"/>
            <a:ext cx="6445513" cy="414204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выдвижение гипотетических ответов на проблемный вопрос</a:t>
            </a:r>
          </a:p>
        </p:txBody>
      </p:sp>
      <p:sp>
        <p:nvSpPr>
          <p:cNvPr id="8" name="Пятиугольник 7"/>
          <p:cNvSpPr/>
          <p:nvPr/>
        </p:nvSpPr>
        <p:spPr>
          <a:xfrm flipH="1">
            <a:off x="4663439" y="4558936"/>
            <a:ext cx="6413864" cy="496389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проверка гипотез на основе информации сюжета и других 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доступных </a:t>
            </a:r>
            <a:r>
              <a:rPr lang="ru-RU" dirty="0">
                <a:solidFill>
                  <a:schemeClr val="tx1"/>
                </a:solidFill>
              </a:rPr>
              <a:t>источников</a:t>
            </a:r>
          </a:p>
        </p:txBody>
      </p:sp>
      <p:sp>
        <p:nvSpPr>
          <p:cNvPr id="9" name="Пятиугольник 8"/>
          <p:cNvSpPr/>
          <p:nvPr/>
        </p:nvSpPr>
        <p:spPr>
          <a:xfrm flipH="1">
            <a:off x="4023359" y="5152477"/>
            <a:ext cx="3343610" cy="399237"/>
          </a:xfrm>
          <a:prstGeom prst="homePlate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презентация  </a:t>
            </a:r>
            <a:r>
              <a:rPr lang="ru-RU" dirty="0">
                <a:solidFill>
                  <a:schemeClr val="tx1"/>
                </a:solidFill>
              </a:rPr>
              <a:t>решения</a:t>
            </a: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2970311" y="5721531"/>
            <a:ext cx="3913334" cy="483326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рефлексия хода решения кейса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600893" y="2786056"/>
            <a:ext cx="3122022" cy="2452150"/>
          </a:xfrm>
          <a:prstGeom prst="ellips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Этап решения кейсов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46471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3C16A6"/>
                </a:solidFill>
              </a:rPr>
              <a:t>Результат </a:t>
            </a:r>
            <a:r>
              <a:rPr lang="ru-RU" b="1" dirty="0" smtClean="0">
                <a:solidFill>
                  <a:srgbClr val="3C16A6"/>
                </a:solidFill>
              </a:rPr>
              <a:t>решения</a:t>
            </a:r>
            <a:endParaRPr lang="ru-RU" b="1" dirty="0">
              <a:solidFill>
                <a:srgbClr val="3C16A6"/>
              </a:solidFill>
            </a:endParaRPr>
          </a:p>
        </p:txBody>
      </p:sp>
      <p:sp>
        <p:nvSpPr>
          <p:cNvPr id="9" name="Пятиугольник 8"/>
          <p:cNvSpPr/>
          <p:nvPr/>
        </p:nvSpPr>
        <p:spPr>
          <a:xfrm flipH="1">
            <a:off x="907852" y="2581524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отзыв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Пятиугольник 9"/>
          <p:cNvSpPr/>
          <p:nvPr/>
        </p:nvSpPr>
        <p:spPr>
          <a:xfrm flipH="1">
            <a:off x="2308496" y="3184480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з</a:t>
            </a:r>
            <a:r>
              <a:rPr lang="ru-RU" dirty="0" smtClean="0">
                <a:solidFill>
                  <a:schemeClr val="tx1"/>
                </a:solidFill>
              </a:rPr>
              <a:t>ащита проекта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ятиугольник 10"/>
          <p:cNvSpPr/>
          <p:nvPr/>
        </p:nvSpPr>
        <p:spPr>
          <a:xfrm flipH="1">
            <a:off x="4002741" y="3702934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</a:t>
            </a:r>
            <a:r>
              <a:rPr lang="ru-RU" dirty="0" smtClean="0">
                <a:solidFill>
                  <a:schemeClr val="tx1"/>
                </a:solidFill>
              </a:rPr>
              <a:t>ритическая справка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Пятиугольник 11"/>
          <p:cNvSpPr/>
          <p:nvPr/>
        </p:nvSpPr>
        <p:spPr>
          <a:xfrm flipH="1">
            <a:off x="5696985" y="4231546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презентация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Пятиугольник 12"/>
          <p:cNvSpPr/>
          <p:nvPr/>
        </p:nvSpPr>
        <p:spPr>
          <a:xfrm flipH="1">
            <a:off x="7121079" y="5034281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таблицы, диаграммы, схемы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Пятиугольник 13"/>
          <p:cNvSpPr/>
          <p:nvPr/>
        </p:nvSpPr>
        <p:spPr>
          <a:xfrm flipH="1">
            <a:off x="8105909" y="5679051"/>
            <a:ext cx="3388489" cy="416763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устный ответ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0225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0277" y="982132"/>
            <a:ext cx="10738338" cy="130386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8238BA"/>
                </a:solidFill>
              </a:rPr>
              <a:t>Применение кейс-метода </a:t>
            </a:r>
            <a:r>
              <a:rPr lang="ru-RU" b="1" dirty="0">
                <a:solidFill>
                  <a:srgbClr val="8238BA"/>
                </a:solidFill>
              </a:rPr>
              <a:t>позволяет сформировать высокую мотивацию к </a:t>
            </a:r>
            <a:r>
              <a:rPr lang="ru-RU" b="1" dirty="0" smtClean="0">
                <a:solidFill>
                  <a:srgbClr val="8238BA"/>
                </a:solidFill>
              </a:rPr>
              <a:t>учебе 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ятиугольник 2"/>
          <p:cNvSpPr/>
          <p:nvPr/>
        </p:nvSpPr>
        <p:spPr>
          <a:xfrm>
            <a:off x="2223450" y="2821149"/>
            <a:ext cx="5460240" cy="4616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352425" indent="-352425" algn="ctr" defTabSz="273050"/>
            <a:r>
              <a:rPr lang="ru-RU" sz="2400" dirty="0" smtClean="0"/>
              <a:t>добывать </a:t>
            </a:r>
            <a:r>
              <a:rPr lang="ru-RU" sz="2400" dirty="0"/>
              <a:t>знания </a:t>
            </a:r>
            <a:r>
              <a:rPr lang="ru-RU" sz="2400" dirty="0" smtClean="0"/>
              <a:t>самостоятельно</a:t>
            </a:r>
            <a:endParaRPr lang="ru-RU" sz="2400" dirty="0"/>
          </a:p>
        </p:txBody>
      </p:sp>
      <p:pic>
        <p:nvPicPr>
          <p:cNvPr id="2050" name="Picture 2" descr="http://college.ineu.edu.kz/college/images/materials/in_kursi/adf45dfh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1301" y="2765913"/>
            <a:ext cx="4849504" cy="30108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ятиугольник 4"/>
          <p:cNvSpPr/>
          <p:nvPr/>
        </p:nvSpPr>
        <p:spPr>
          <a:xfrm>
            <a:off x="1404583" y="3408002"/>
            <a:ext cx="5460240" cy="4616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352425" indent="-352425" algn="ctr" defTabSz="273050"/>
            <a:r>
              <a:rPr lang="ru-RU" sz="2400" dirty="0" smtClean="0"/>
              <a:t>работать </a:t>
            </a:r>
            <a:r>
              <a:rPr lang="ru-RU" sz="2400" dirty="0"/>
              <a:t>в группах </a:t>
            </a:r>
          </a:p>
        </p:txBody>
      </p:sp>
      <p:sp>
        <p:nvSpPr>
          <p:cNvPr id="6" name="Пятиугольник 5"/>
          <p:cNvSpPr/>
          <p:nvPr/>
        </p:nvSpPr>
        <p:spPr>
          <a:xfrm>
            <a:off x="1095234" y="3981208"/>
            <a:ext cx="5460240" cy="4616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352425" indent="-352425" algn="ctr" defTabSz="273050"/>
            <a:r>
              <a:rPr lang="ru-RU" sz="2400" dirty="0" smtClean="0"/>
              <a:t>слушать </a:t>
            </a:r>
            <a:r>
              <a:rPr lang="ru-RU" sz="2400" dirty="0"/>
              <a:t>собеседников </a:t>
            </a:r>
          </a:p>
        </p:txBody>
      </p:sp>
      <p:sp>
        <p:nvSpPr>
          <p:cNvPr id="7" name="Пятиугольник 6"/>
          <p:cNvSpPr/>
          <p:nvPr/>
        </p:nvSpPr>
        <p:spPr>
          <a:xfrm>
            <a:off x="1431878" y="4609006"/>
            <a:ext cx="5460240" cy="4616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352425" indent="-352425" algn="ctr" defTabSz="273050"/>
            <a:r>
              <a:rPr lang="ru-RU" sz="2400" dirty="0" smtClean="0"/>
              <a:t>аргументировать </a:t>
            </a:r>
            <a:r>
              <a:rPr lang="ru-RU" sz="2400" dirty="0"/>
              <a:t>свою точку </a:t>
            </a:r>
            <a:r>
              <a:rPr lang="ru-RU" sz="2400" dirty="0" smtClean="0"/>
              <a:t>зрения</a:t>
            </a:r>
            <a:endParaRPr lang="ru-RU" sz="2400" dirty="0"/>
          </a:p>
        </p:txBody>
      </p:sp>
      <p:sp>
        <p:nvSpPr>
          <p:cNvPr id="8" name="Пятиугольник 7"/>
          <p:cNvSpPr/>
          <p:nvPr/>
        </p:nvSpPr>
        <p:spPr>
          <a:xfrm>
            <a:off x="1704833" y="5291393"/>
            <a:ext cx="5460240" cy="461665"/>
          </a:xfrm>
          <a:prstGeom prst="homePlate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pPr marL="352425" indent="-352425" algn="ctr" defTabSz="273050"/>
            <a:r>
              <a:rPr lang="ru-RU" sz="2400" dirty="0" smtClean="0"/>
              <a:t>развивать </a:t>
            </a:r>
            <a:r>
              <a:rPr lang="ru-RU" sz="2400" dirty="0"/>
              <a:t>навыки ведения дискуссии </a:t>
            </a:r>
          </a:p>
        </p:txBody>
      </p:sp>
    </p:spTree>
    <p:extLst>
      <p:ext uri="{BB962C8B-B14F-4D97-AF65-F5344CB8AC3E}">
        <p14:creationId xmlns:p14="http://schemas.microsoft.com/office/powerpoint/2010/main" val="1963932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2479</TotalTime>
  <Words>296</Words>
  <Application>Microsoft Office PowerPoint</Application>
  <PresentationFormat>Широкоэкранный</PresentationFormat>
  <Paragraphs>61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Arial</vt:lpstr>
      <vt:lpstr>Calibri</vt:lpstr>
      <vt:lpstr>Garamond</vt:lpstr>
      <vt:lpstr>Georgia</vt:lpstr>
      <vt:lpstr>Times New Roman</vt:lpstr>
      <vt:lpstr>Натуральные материалы</vt:lpstr>
      <vt:lpstr>Моя педагогическая технология</vt:lpstr>
      <vt:lpstr>Презентация PowerPoint</vt:lpstr>
      <vt:lpstr>Презентация PowerPoint</vt:lpstr>
      <vt:lpstr>Цель технологии </vt:lpstr>
      <vt:lpstr>Суть метода </vt:lpstr>
      <vt:lpstr>Источники кейсов</vt:lpstr>
      <vt:lpstr>Этапы работы</vt:lpstr>
      <vt:lpstr>Результат решения</vt:lpstr>
      <vt:lpstr>  Применение кейс-метода позволяет сформировать высокую мотивацию к учебе   </vt:lpstr>
      <vt:lpstr>Диагностика уровня обученности учащихся ВСОШ №2 за 1 полугодие 2016-2017учебный год по биологии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Даниил Тубчинов</cp:lastModifiedBy>
  <cp:revision>159</cp:revision>
  <dcterms:created xsi:type="dcterms:W3CDTF">2017-01-09T10:38:11Z</dcterms:created>
  <dcterms:modified xsi:type="dcterms:W3CDTF">2020-01-08T07:34:09Z</dcterms:modified>
</cp:coreProperties>
</file>