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  <p:sldMasterId id="2147483853" r:id="rId2"/>
    <p:sldMasterId id="2147483862" r:id="rId3"/>
  </p:sldMasterIdLst>
  <p:notesMasterIdLst>
    <p:notesMasterId r:id="rId25"/>
  </p:notesMasterIdLst>
  <p:sldIdLst>
    <p:sldId id="256" r:id="rId4"/>
    <p:sldId id="289" r:id="rId5"/>
    <p:sldId id="326" r:id="rId6"/>
    <p:sldId id="327" r:id="rId7"/>
    <p:sldId id="328" r:id="rId8"/>
    <p:sldId id="329" r:id="rId9"/>
    <p:sldId id="330" r:id="rId10"/>
    <p:sldId id="291" r:id="rId11"/>
    <p:sldId id="290" r:id="rId12"/>
    <p:sldId id="332" r:id="rId13"/>
    <p:sldId id="298" r:id="rId14"/>
    <p:sldId id="331" r:id="rId15"/>
    <p:sldId id="301" r:id="rId16"/>
    <p:sldId id="302" r:id="rId17"/>
    <p:sldId id="304" r:id="rId18"/>
    <p:sldId id="319" r:id="rId19"/>
    <p:sldId id="320" r:id="rId20"/>
    <p:sldId id="321" r:id="rId21"/>
    <p:sldId id="322" r:id="rId22"/>
    <p:sldId id="305" r:id="rId23"/>
    <p:sldId id="30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FF6600"/>
    <a:srgbClr val="FF3399"/>
    <a:srgbClr val="FF9900"/>
    <a:srgbClr val="FF3300"/>
    <a:srgbClr val="CC0000"/>
    <a:srgbClr val="FFCCFF"/>
    <a:srgbClr val="003300"/>
    <a:srgbClr val="92D050"/>
    <a:srgbClr val="FF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D9DC4-BBF1-4D62-9EAE-305178F944C1}" type="datetimeFigureOut">
              <a:rPr lang="ru-RU" smtClean="0"/>
              <a:pPr/>
              <a:t>09.10.2017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D9C0A-C708-4893-96CF-EBBB7452DA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5154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C6BA8CCE-AE81-4351-A7E7-9DE0C8159B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8A5F5D-484E-4C0E-AF49-BE9678CD39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509FBD-B9E2-4866-882B-38016FF48E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2A215-C0F2-43A3-A15F-98951B3024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FEB80243-F43D-4BBB-A483-D32F0A0031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5375" y="6500813"/>
            <a:ext cx="167322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27025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14488"/>
            <a:ext cx="8229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51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5347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14282" y="1214422"/>
            <a:ext cx="8572560" cy="5286412"/>
          </a:xfrm>
          <a:prstGeom prst="roundRect">
            <a:avLst/>
          </a:prstGeom>
          <a:solidFill>
            <a:srgbClr val="99FF99">
              <a:alpha val="65000"/>
            </a:srgbClr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66900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0256322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2945618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75811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2A215-C0F2-43A3-A15F-98951B3024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55978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0944BB4-4043-4B72-9822-F8432352E2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D2A215-C0F2-43A3-A15F-98951B3024D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923F47A0-68A1-492E-80FC-7B21408643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06D9CB-5D9A-4542-9295-804861FC9CF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0843F4-4772-4AED-95C4-BDFD907CE60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D04433-6ED1-4C6C-94EA-43FC2F600C7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C098A92-A910-4C06-AB56-BE74D192F9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5.gif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4.gif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15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6.gif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image" Target="../media/image5.gif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image" Target="../media/image4.gif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74AEE07-A472-4857-8F56-EEA6AA769C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4AEE07-A472-4857-8F56-EEA6AA769C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357188" y="17145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4AEE07-A472-4857-8F56-EEA6AA769C7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31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15250" y="0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6" descr="C:\Documents and Settings\Admin\Мои документы\Мои рисунки\Анимашки\Бабочки жучки и т п\borb30.gif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00938" y="4643438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14750" y="5186363"/>
            <a:ext cx="2000250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Picture 5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643563" y="5783263"/>
            <a:ext cx="1362075" cy="1074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86688" y="6000750"/>
            <a:ext cx="10255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Picture 4" descr="C:\Documents and Settings\Admin\Мои документы\Мои рисунки\Анимашки\Бабочки жучки и т п\166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428875" y="5726113"/>
            <a:ext cx="1433513" cy="113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2" descr="C:\Documents and Settings\Admin\Мои документы\Мои рисунки\Анимашки\цветочки\cvetok42.gif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42875" y="6072188"/>
            <a:ext cx="941388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57496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 build="p"/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1714488"/>
            <a:ext cx="7772400" cy="2643205"/>
          </a:xfrm>
        </p:spPr>
        <p:txBody>
          <a:bodyPr>
            <a:noAutofit/>
          </a:bodyPr>
          <a:lstStyle/>
          <a:p>
            <a:pPr eaLnBrk="1" hangingPunct="1">
              <a:lnSpc>
                <a:spcPct val="150000"/>
              </a:lnSpc>
            </a:pPr>
            <a:r>
              <a:rPr lang="ru-RU" sz="3200" b="1" smtClean="0">
                <a:solidFill>
                  <a:srgbClr val="C00000"/>
                </a:solidFill>
              </a:rPr>
              <a:t>ИСПОЛЬЗОВАНИЕ АКТИВНЫХ </a:t>
            </a:r>
            <a:r>
              <a:rPr lang="ru-RU" sz="3200" b="1" dirty="0" smtClean="0">
                <a:solidFill>
                  <a:srgbClr val="C00000"/>
                </a:solidFill>
              </a:rPr>
              <a:t>МЕТОДОВ ОБУЧЕНИЯ НА РАЗЛИЧНЫХ ЭТАПАХ УРОКА В НАЧАЛЬНОЙ ШКОЛЕ </a:t>
            </a:r>
            <a:br>
              <a:rPr lang="ru-RU" sz="3200" b="1" dirty="0" smtClean="0">
                <a:solidFill>
                  <a:srgbClr val="C00000"/>
                </a:solidFill>
              </a:rPr>
            </a:br>
            <a:endParaRPr lang="ru-RU" sz="3200" b="1" dirty="0" smtClean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25" y="642938"/>
            <a:ext cx="7143750" cy="92867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rgbClr val="7030A0"/>
                </a:solidFill>
              </a:rPr>
              <a:t> </a:t>
            </a:r>
            <a:endParaRPr lang="ru-RU" sz="2800" b="1" dirty="0" smtClean="0">
              <a:solidFill>
                <a:srgbClr val="7030A0"/>
              </a:solidFill>
            </a:endParaRPr>
          </a:p>
          <a:p>
            <a:pPr eaLnBrk="1" hangingPunct="1">
              <a:defRPr/>
            </a:pPr>
            <a:r>
              <a:rPr lang="ru-RU" sz="2800" b="1" dirty="0" smtClean="0">
                <a:solidFill>
                  <a:srgbClr val="7030A0"/>
                </a:solidFill>
              </a:rPr>
              <a:t> </a:t>
            </a:r>
          </a:p>
          <a:p>
            <a:pPr eaLnBrk="1" hangingPunct="1">
              <a:defRPr/>
            </a:pPr>
            <a:endParaRPr lang="ru-RU" dirty="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214438" y="4071938"/>
            <a:ext cx="71437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endParaRPr lang="ru-RU" kern="0" dirty="0">
              <a:latin typeface="+mn-lt"/>
            </a:endParaRPr>
          </a:p>
          <a:p>
            <a:pPr algn="r">
              <a:defRPr/>
            </a:pPr>
            <a:r>
              <a:rPr lang="ru-RU" b="1" i="1" kern="0" dirty="0">
                <a:solidFill>
                  <a:srgbClr val="002060"/>
                </a:solidFill>
                <a:latin typeface="+mn-lt"/>
              </a:rPr>
              <a:t> </a:t>
            </a:r>
            <a:r>
              <a:rPr lang="en-US" b="1" i="1" dirty="0" smtClean="0">
                <a:solidFill>
                  <a:srgbClr val="002060"/>
                </a:solidFill>
              </a:rPr>
              <a:t> 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endParaRPr lang="ru-RU" b="1" i="1" dirty="0">
              <a:solidFill>
                <a:srgbClr val="002060"/>
              </a:solidFill>
            </a:endParaRPr>
          </a:p>
          <a:p>
            <a:pPr algn="r">
              <a:defRPr/>
            </a:pPr>
            <a:r>
              <a:rPr lang="ru-RU" b="1" i="1" dirty="0">
                <a:solidFill>
                  <a:srgbClr val="002060"/>
                </a:solidFill>
              </a:rPr>
              <a:t>учитель начальных </a:t>
            </a:r>
            <a:r>
              <a:rPr lang="ru-RU" b="1" i="1" dirty="0" smtClean="0">
                <a:solidFill>
                  <a:srgbClr val="002060"/>
                </a:solidFill>
              </a:rPr>
              <a:t>классов</a:t>
            </a:r>
            <a:endParaRPr lang="ru-RU" b="1" i="1" dirty="0">
              <a:solidFill>
                <a:srgbClr val="002060"/>
              </a:solidFill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b="1" i="1" kern="0" dirty="0" smtClean="0">
                <a:solidFill>
                  <a:srgbClr val="002060"/>
                </a:solidFill>
                <a:latin typeface="+mn-lt"/>
              </a:rPr>
              <a:t>                                               </a:t>
            </a:r>
            <a:r>
              <a:rPr lang="en-US" b="1" i="1" kern="0" dirty="0" smtClean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i="1" kern="0" dirty="0" smtClean="0">
                <a:solidFill>
                  <a:srgbClr val="002060"/>
                </a:solidFill>
                <a:latin typeface="+mn-lt"/>
              </a:rPr>
              <a:t>МБОУ «</a:t>
            </a:r>
            <a:r>
              <a:rPr lang="ru-RU" b="1" i="1" kern="0" dirty="0" err="1" smtClean="0">
                <a:solidFill>
                  <a:srgbClr val="002060"/>
                </a:solidFill>
                <a:latin typeface="+mn-lt"/>
              </a:rPr>
              <a:t>Урукульская</a:t>
            </a:r>
            <a:r>
              <a:rPr lang="ru-RU" b="1" i="1" kern="0" dirty="0" smtClean="0">
                <a:solidFill>
                  <a:srgbClr val="002060"/>
                </a:solidFill>
                <a:latin typeface="+mn-lt"/>
              </a:rPr>
              <a:t> СОШ»  Удалова Ж.Ф.</a:t>
            </a:r>
            <a:endParaRPr lang="ru-RU" b="1" i="1" kern="0" dirty="0" smtClean="0">
              <a:solidFill>
                <a:srgbClr val="002060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r>
              <a:rPr lang="ru-RU" b="1" i="1" kern="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b="1" i="1" kern="0" dirty="0" smtClean="0">
                <a:solidFill>
                  <a:srgbClr val="002060"/>
                </a:solidFill>
                <a:latin typeface="+mn-lt"/>
              </a:rPr>
              <a:t>                                                                                           </a:t>
            </a:r>
            <a:r>
              <a:rPr lang="ru-RU" b="1" i="1" kern="0" dirty="0" smtClean="0">
                <a:solidFill>
                  <a:srgbClr val="002060"/>
                </a:solidFill>
                <a:latin typeface="+mn-lt"/>
              </a:rPr>
              <a:t>2017год</a:t>
            </a:r>
            <a:endParaRPr lang="ru-RU" b="1" i="1" kern="0" dirty="0">
              <a:solidFill>
                <a:srgbClr val="002060"/>
              </a:solidFill>
              <a:latin typeface="+mn-lt"/>
            </a:endParaRPr>
          </a:p>
          <a:p>
            <a:pPr algn="ctr">
              <a:spcBef>
                <a:spcPct val="20000"/>
              </a:spcBef>
              <a:defRPr/>
            </a:pPr>
            <a:endParaRPr lang="ru-RU" sz="32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alphaModFix amt="88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785918" y="285728"/>
            <a:ext cx="5643602" cy="642942"/>
          </a:xfrm>
          <a:solidFill>
            <a:srgbClr val="CCE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метод«КЛАСТЕР»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000628" y="4643446"/>
            <a:ext cx="785818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ЧТО?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42910" y="3500438"/>
            <a:ext cx="1143008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ПРЕДМЕТ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143108" y="6072206"/>
            <a:ext cx="928694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ЛЮДИ</a:t>
            </a: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500298" y="5357826"/>
            <a:ext cx="1857388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ОДУШЕВЛЁННОЕ</a:t>
            </a: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4500562" y="5357826"/>
            <a:ext cx="2143140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НЕОДУШЕВЛЁННОЕ</a:t>
            </a:r>
          </a:p>
        </p:txBody>
      </p:sp>
      <p:cxnSp>
        <p:nvCxnSpPr>
          <p:cNvPr id="25" name="Прямая соединительная линия 24"/>
          <p:cNvCxnSpPr/>
          <p:nvPr/>
        </p:nvCxnSpPr>
        <p:spPr>
          <a:xfrm rot="5400000">
            <a:off x="3251191" y="5178437"/>
            <a:ext cx="213520" cy="79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5251455" y="5178437"/>
            <a:ext cx="214314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2607455" y="5822173"/>
            <a:ext cx="285752" cy="21431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H="1">
            <a:off x="4000496" y="5857892"/>
            <a:ext cx="285752" cy="1428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2928926" y="4643446"/>
            <a:ext cx="857256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КТО?</a:t>
            </a: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3500430" y="6072206"/>
            <a:ext cx="1285884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ЖИВОТНЫЕ</a:t>
            </a: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428596" y="4071942"/>
            <a:ext cx="1785950" cy="428628"/>
          </a:xfrm>
          <a:prstGeom prst="roundRect">
            <a:avLst>
              <a:gd name="adj" fmla="val 18793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 smtClean="0">
              <a:solidFill>
                <a:prstClr val="black"/>
              </a:solidFill>
            </a:endParaRPr>
          </a:p>
          <a:p>
            <a:pPr algn="ctr"/>
            <a:r>
              <a:rPr lang="ru-RU" sz="1500" b="1" i="1" dirty="0" smtClean="0">
                <a:solidFill>
                  <a:prstClr val="black"/>
                </a:solidFill>
              </a:rPr>
              <a:t>НАРИЦАТЕЛЬНОЕ</a:t>
            </a:r>
          </a:p>
          <a:p>
            <a:pPr algn="ctr"/>
            <a:endParaRPr lang="ru-RU" sz="1500" b="1" i="1" dirty="0" smtClean="0">
              <a:solidFill>
                <a:prstClr val="black"/>
              </a:solidFill>
            </a:endParaRP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2571736" y="3643314"/>
            <a:ext cx="3357586" cy="785818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ИМЯ УЩЕСТВИТЕЛЬНОЕ</a:t>
            </a:r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rot="10800000">
            <a:off x="2214546" y="4357694"/>
            <a:ext cx="35719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36" idx="1"/>
          </p:cNvCxnSpPr>
          <p:nvPr/>
        </p:nvCxnSpPr>
        <p:spPr>
          <a:xfrm rot="10800000">
            <a:off x="1785918" y="3786191"/>
            <a:ext cx="785818" cy="25003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 flipH="1" flipV="1">
            <a:off x="3321835" y="4464851"/>
            <a:ext cx="214314" cy="1428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V="1">
            <a:off x="5232801" y="4482710"/>
            <a:ext cx="214314" cy="10715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Скругленный прямоугольник 51"/>
          <p:cNvSpPr/>
          <p:nvPr/>
        </p:nvSpPr>
        <p:spPr>
          <a:xfrm>
            <a:off x="6072198" y="2786058"/>
            <a:ext cx="928694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ЧИСЛО</a:t>
            </a: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7786710" y="2357430"/>
            <a:ext cx="928694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ЕД.Ч</a:t>
            </a: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7786710" y="2857496"/>
            <a:ext cx="928694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МН.Ч</a:t>
            </a:r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 rot="5400000" flipH="1" flipV="1">
            <a:off x="5786446" y="3286124"/>
            <a:ext cx="428628" cy="28575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>
            <a:endCxn id="53" idx="1"/>
          </p:cNvCxnSpPr>
          <p:nvPr/>
        </p:nvCxnSpPr>
        <p:spPr>
          <a:xfrm flipV="1">
            <a:off x="7000892" y="2571744"/>
            <a:ext cx="785818" cy="42862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>
            <a:endCxn id="54" idx="1"/>
          </p:cNvCxnSpPr>
          <p:nvPr/>
        </p:nvCxnSpPr>
        <p:spPr>
          <a:xfrm>
            <a:off x="7000892" y="3000372"/>
            <a:ext cx="785818" cy="7143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3" name="Скругленный прямоугольник 62"/>
          <p:cNvSpPr/>
          <p:nvPr/>
        </p:nvSpPr>
        <p:spPr>
          <a:xfrm>
            <a:off x="5929322" y="4286256"/>
            <a:ext cx="928694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РОД</a:t>
            </a: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7072330" y="4786322"/>
            <a:ext cx="642942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Ж.Р.</a:t>
            </a: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7072330" y="4143380"/>
            <a:ext cx="642942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С.</a:t>
            </a:r>
            <a:r>
              <a:rPr lang="ru-RU" sz="1400" b="1" i="1" dirty="0" smtClean="0">
                <a:solidFill>
                  <a:prstClr val="black"/>
                </a:solidFill>
              </a:rPr>
              <a:t>Р.</a:t>
            </a: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7000892" y="3571876"/>
            <a:ext cx="714380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М. Р.</a:t>
            </a: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8001024" y="4857760"/>
            <a:ext cx="85725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ОНА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МОЯ</a:t>
            </a: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8001024" y="4143380"/>
            <a:ext cx="85725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ОНО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МОЁ</a:t>
            </a: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8001024" y="3500438"/>
            <a:ext cx="857256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ОН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МОЙ</a:t>
            </a:r>
          </a:p>
        </p:txBody>
      </p:sp>
      <p:cxnSp>
        <p:nvCxnSpPr>
          <p:cNvPr id="70" name="Прямая соединительная линия 69"/>
          <p:cNvCxnSpPr/>
          <p:nvPr/>
        </p:nvCxnSpPr>
        <p:spPr>
          <a:xfrm rot="10800000">
            <a:off x="7715272" y="4357694"/>
            <a:ext cx="285752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 rot="10800000">
            <a:off x="6786578" y="4643446"/>
            <a:ext cx="285752" cy="21431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>
            <a:stCxn id="67" idx="1"/>
          </p:cNvCxnSpPr>
          <p:nvPr/>
        </p:nvCxnSpPr>
        <p:spPr>
          <a:xfrm rot="10800000">
            <a:off x="7715272" y="5072077"/>
            <a:ext cx="285752" cy="35717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/>
          <p:nvPr/>
        </p:nvCxnSpPr>
        <p:spPr>
          <a:xfrm rot="5400000" flipH="1" flipV="1">
            <a:off x="6750859" y="4036223"/>
            <a:ext cx="285752" cy="214314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единительная линия 88"/>
          <p:cNvCxnSpPr/>
          <p:nvPr/>
        </p:nvCxnSpPr>
        <p:spPr>
          <a:xfrm rot="10800000">
            <a:off x="7715272" y="3786190"/>
            <a:ext cx="285752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единительная линия 90"/>
          <p:cNvCxnSpPr/>
          <p:nvPr/>
        </p:nvCxnSpPr>
        <p:spPr>
          <a:xfrm rot="10800000">
            <a:off x="6858016" y="4429132"/>
            <a:ext cx="214314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3" name="Скругленный прямоугольник 42"/>
          <p:cNvSpPr/>
          <p:nvPr/>
        </p:nvSpPr>
        <p:spPr>
          <a:xfrm>
            <a:off x="3643306" y="2714620"/>
            <a:ext cx="1428760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  <a:cs typeface="Times New Roman" pitchFamily="18" charset="0"/>
              </a:rPr>
              <a:t>ИЗМЕНЕНИЕ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  <a:cs typeface="Times New Roman" pitchFamily="18" charset="0"/>
              </a:rPr>
              <a:t>ПО ПАДЕЖАМ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 rot="5400000" flipH="1" flipV="1">
            <a:off x="4143373" y="3428999"/>
            <a:ext cx="285752" cy="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6" name="Скругленный прямоугольник 95"/>
          <p:cNvSpPr/>
          <p:nvPr/>
        </p:nvSpPr>
        <p:spPr>
          <a:xfrm>
            <a:off x="571472" y="4643446"/>
            <a:ext cx="1500198" cy="428628"/>
          </a:xfrm>
          <a:prstGeom prst="roundRect">
            <a:avLst>
              <a:gd name="adj" fmla="val 18793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solidFill>
                <a:prstClr val="black"/>
              </a:solidFill>
            </a:endParaRP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СОБСТВЕННОЕ</a:t>
            </a:r>
          </a:p>
          <a:p>
            <a:pPr algn="ctr"/>
            <a:endParaRPr lang="ru-RU" sz="1400" b="1" i="1" dirty="0" smtClean="0">
              <a:solidFill>
                <a:prstClr val="black"/>
              </a:solidFill>
            </a:endParaRP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 rot="5400000">
            <a:off x="2035951" y="4393413"/>
            <a:ext cx="571504" cy="50006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1" name="Скругленный прямоугольник 100"/>
          <p:cNvSpPr/>
          <p:nvPr/>
        </p:nvSpPr>
        <p:spPr>
          <a:xfrm>
            <a:off x="428596" y="5286388"/>
            <a:ext cx="1928826" cy="500066"/>
          </a:xfrm>
          <a:prstGeom prst="roundRect">
            <a:avLst>
              <a:gd name="adj" fmla="val 18793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 smtClean="0">
              <a:solidFill>
                <a:prstClr val="black"/>
              </a:solidFill>
            </a:endParaRPr>
          </a:p>
          <a:p>
            <a:pPr algn="ctr"/>
            <a:r>
              <a:rPr lang="ru-RU" sz="1500" b="1" i="1" dirty="0" smtClean="0">
                <a:solidFill>
                  <a:prstClr val="black"/>
                </a:solidFill>
              </a:rPr>
              <a:t>С БОЛЬШОЙ БУКВЫ</a:t>
            </a:r>
          </a:p>
          <a:p>
            <a:pPr algn="ctr"/>
            <a:endParaRPr lang="ru-RU" sz="1400" b="1" i="1" dirty="0" smtClean="0">
              <a:solidFill>
                <a:prstClr val="black"/>
              </a:solidFill>
            </a:endParaRPr>
          </a:p>
        </p:txBody>
      </p:sp>
      <p:cxnSp>
        <p:nvCxnSpPr>
          <p:cNvPr id="103" name="Прямая соединительная линия 102"/>
          <p:cNvCxnSpPr/>
          <p:nvPr/>
        </p:nvCxnSpPr>
        <p:spPr>
          <a:xfrm rot="5400000">
            <a:off x="1250530" y="5178834"/>
            <a:ext cx="213520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9" name="Скругленный прямоугольник 108"/>
          <p:cNvSpPr/>
          <p:nvPr/>
        </p:nvSpPr>
        <p:spPr>
          <a:xfrm>
            <a:off x="4214810" y="2143116"/>
            <a:ext cx="571504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В.п.</a:t>
            </a:r>
          </a:p>
        </p:txBody>
      </p:sp>
      <p:sp>
        <p:nvSpPr>
          <p:cNvPr id="110" name="Скругленный прямоугольник 109"/>
          <p:cNvSpPr/>
          <p:nvPr/>
        </p:nvSpPr>
        <p:spPr>
          <a:xfrm>
            <a:off x="4929190" y="2143116"/>
            <a:ext cx="571504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Т.п.</a:t>
            </a:r>
          </a:p>
        </p:txBody>
      </p:sp>
      <p:sp>
        <p:nvSpPr>
          <p:cNvPr id="111" name="Скругленный прямоугольник 110"/>
          <p:cNvSpPr/>
          <p:nvPr/>
        </p:nvSpPr>
        <p:spPr>
          <a:xfrm>
            <a:off x="5643570" y="2143116"/>
            <a:ext cx="571504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П.п.</a:t>
            </a:r>
          </a:p>
        </p:txBody>
      </p:sp>
      <p:sp>
        <p:nvSpPr>
          <p:cNvPr id="112" name="Скругленный прямоугольник 111"/>
          <p:cNvSpPr/>
          <p:nvPr/>
        </p:nvSpPr>
        <p:spPr>
          <a:xfrm>
            <a:off x="3500430" y="2143116"/>
            <a:ext cx="571504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Д.п.</a:t>
            </a:r>
          </a:p>
        </p:txBody>
      </p:sp>
      <p:sp>
        <p:nvSpPr>
          <p:cNvPr id="113" name="Скругленный прямоугольник 112"/>
          <p:cNvSpPr/>
          <p:nvPr/>
        </p:nvSpPr>
        <p:spPr>
          <a:xfrm>
            <a:off x="2786050" y="2143116"/>
            <a:ext cx="571504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Р.п.</a:t>
            </a:r>
          </a:p>
        </p:txBody>
      </p:sp>
      <p:sp>
        <p:nvSpPr>
          <p:cNvPr id="114" name="Скругленный прямоугольник 113"/>
          <p:cNvSpPr/>
          <p:nvPr/>
        </p:nvSpPr>
        <p:spPr>
          <a:xfrm>
            <a:off x="1857356" y="2214554"/>
            <a:ext cx="571504" cy="3571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И.п.</a:t>
            </a:r>
          </a:p>
        </p:txBody>
      </p:sp>
      <p:sp>
        <p:nvSpPr>
          <p:cNvPr id="115" name="Скругленный прямоугольник 114"/>
          <p:cNvSpPr/>
          <p:nvPr/>
        </p:nvSpPr>
        <p:spPr>
          <a:xfrm>
            <a:off x="1643042" y="1428736"/>
            <a:ext cx="785818" cy="50006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КТО?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ЧТО?</a:t>
            </a:r>
          </a:p>
        </p:txBody>
      </p:sp>
      <p:sp>
        <p:nvSpPr>
          <p:cNvPr id="116" name="Скругленный прямоугольник 115"/>
          <p:cNvSpPr/>
          <p:nvPr/>
        </p:nvSpPr>
        <p:spPr>
          <a:xfrm>
            <a:off x="2500298" y="1428736"/>
            <a:ext cx="785818" cy="500066"/>
          </a:xfrm>
          <a:prstGeom prst="roundRect">
            <a:avLst>
              <a:gd name="adj" fmla="val 11517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КОГО?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ЧЕГО?</a:t>
            </a:r>
          </a:p>
        </p:txBody>
      </p:sp>
      <p:cxnSp>
        <p:nvCxnSpPr>
          <p:cNvPr id="141" name="Прямая соединительная линия 140"/>
          <p:cNvCxnSpPr>
            <a:stCxn id="43" idx="1"/>
          </p:cNvCxnSpPr>
          <p:nvPr/>
        </p:nvCxnSpPr>
        <p:spPr>
          <a:xfrm rot="10800000">
            <a:off x="2357422" y="2571744"/>
            <a:ext cx="1285884" cy="42862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2" name="Прямая соединительная линия 141"/>
          <p:cNvCxnSpPr/>
          <p:nvPr/>
        </p:nvCxnSpPr>
        <p:spPr>
          <a:xfrm rot="10800000">
            <a:off x="3214678" y="2500306"/>
            <a:ext cx="428628" cy="285752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4" name="Прямая соединительная линия 143"/>
          <p:cNvCxnSpPr/>
          <p:nvPr/>
        </p:nvCxnSpPr>
        <p:spPr>
          <a:xfrm rot="5400000" flipH="1" flipV="1">
            <a:off x="3714744" y="2571744"/>
            <a:ext cx="285752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6" name="Прямая соединительная линия 145"/>
          <p:cNvCxnSpPr/>
          <p:nvPr/>
        </p:nvCxnSpPr>
        <p:spPr>
          <a:xfrm rot="5400000" flipH="1" flipV="1">
            <a:off x="4393405" y="2607463"/>
            <a:ext cx="214314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8" name="Прямая соединительная линия 147"/>
          <p:cNvCxnSpPr>
            <a:endCxn id="110" idx="2"/>
          </p:cNvCxnSpPr>
          <p:nvPr/>
        </p:nvCxnSpPr>
        <p:spPr>
          <a:xfrm rot="5400000" flipH="1" flipV="1">
            <a:off x="4964909" y="2607463"/>
            <a:ext cx="357190" cy="1428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0" name="Прямая соединительная линия 149"/>
          <p:cNvCxnSpPr>
            <a:endCxn id="111" idx="2"/>
          </p:cNvCxnSpPr>
          <p:nvPr/>
        </p:nvCxnSpPr>
        <p:spPr>
          <a:xfrm flipV="1">
            <a:off x="5072066" y="2500306"/>
            <a:ext cx="857256" cy="42862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1" name="Скругленный прямоугольник 160"/>
          <p:cNvSpPr/>
          <p:nvPr/>
        </p:nvSpPr>
        <p:spPr>
          <a:xfrm>
            <a:off x="3357554" y="1428736"/>
            <a:ext cx="785818" cy="500066"/>
          </a:xfrm>
          <a:prstGeom prst="roundRect">
            <a:avLst>
              <a:gd name="adj" fmla="val 11517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КОМУ?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ЧЕМУ?</a:t>
            </a:r>
          </a:p>
        </p:txBody>
      </p:sp>
      <p:sp>
        <p:nvSpPr>
          <p:cNvPr id="162" name="Скругленный прямоугольник 161"/>
          <p:cNvSpPr/>
          <p:nvPr/>
        </p:nvSpPr>
        <p:spPr>
          <a:xfrm>
            <a:off x="4214810" y="1428736"/>
            <a:ext cx="785818" cy="500066"/>
          </a:xfrm>
          <a:prstGeom prst="roundRect">
            <a:avLst>
              <a:gd name="adj" fmla="val 11517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КОГО?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ЧТО?</a:t>
            </a:r>
          </a:p>
        </p:txBody>
      </p:sp>
      <p:sp>
        <p:nvSpPr>
          <p:cNvPr id="163" name="Скругленный прямоугольник 162"/>
          <p:cNvSpPr/>
          <p:nvPr/>
        </p:nvSpPr>
        <p:spPr>
          <a:xfrm>
            <a:off x="5072066" y="1428736"/>
            <a:ext cx="785818" cy="500066"/>
          </a:xfrm>
          <a:prstGeom prst="roundRect">
            <a:avLst>
              <a:gd name="adj" fmla="val 11517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КЕМ?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ЧЕМ?</a:t>
            </a:r>
          </a:p>
        </p:txBody>
      </p:sp>
      <p:sp>
        <p:nvSpPr>
          <p:cNvPr id="164" name="Скругленный прямоугольник 163"/>
          <p:cNvSpPr/>
          <p:nvPr/>
        </p:nvSpPr>
        <p:spPr>
          <a:xfrm>
            <a:off x="5929322" y="1428736"/>
            <a:ext cx="928694" cy="500066"/>
          </a:xfrm>
          <a:prstGeom prst="roundRect">
            <a:avLst>
              <a:gd name="adj" fmla="val 11517"/>
            </a:avLst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О КОМ?</a:t>
            </a:r>
          </a:p>
          <a:p>
            <a:pPr algn="ctr"/>
            <a:r>
              <a:rPr lang="ru-RU" sz="1400" b="1" i="1" dirty="0" smtClean="0">
                <a:solidFill>
                  <a:prstClr val="black"/>
                </a:solidFill>
              </a:rPr>
              <a:t>О ЧЁМ?</a:t>
            </a:r>
          </a:p>
        </p:txBody>
      </p:sp>
      <p:sp>
        <p:nvSpPr>
          <p:cNvPr id="165" name="Скругленный прямоугольник 164"/>
          <p:cNvSpPr/>
          <p:nvPr/>
        </p:nvSpPr>
        <p:spPr>
          <a:xfrm>
            <a:off x="285720" y="2500306"/>
            <a:ext cx="1285884" cy="57150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ЯВЛЕНИЯ ПРИРОДЫ</a:t>
            </a:r>
          </a:p>
        </p:txBody>
      </p:sp>
      <p:cxnSp>
        <p:nvCxnSpPr>
          <p:cNvPr id="168" name="Прямая соединительная линия 167"/>
          <p:cNvCxnSpPr>
            <a:stCxn id="36" idx="1"/>
            <a:endCxn id="166" idx="2"/>
          </p:cNvCxnSpPr>
          <p:nvPr/>
        </p:nvCxnSpPr>
        <p:spPr>
          <a:xfrm rot="10800000">
            <a:off x="2357422" y="3286125"/>
            <a:ext cx="214314" cy="750099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0" name="Прямая соединительная линия 169"/>
          <p:cNvCxnSpPr>
            <a:stCxn id="36" idx="1"/>
          </p:cNvCxnSpPr>
          <p:nvPr/>
        </p:nvCxnSpPr>
        <p:spPr>
          <a:xfrm rot="10800000">
            <a:off x="1428728" y="3071811"/>
            <a:ext cx="1143008" cy="96441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6" name="Скругленный прямоугольник 165"/>
          <p:cNvSpPr/>
          <p:nvPr/>
        </p:nvSpPr>
        <p:spPr>
          <a:xfrm>
            <a:off x="1785918" y="2857496"/>
            <a:ext cx="1143008" cy="4286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prstClr val="black"/>
                </a:solidFill>
              </a:rPr>
              <a:t>ЧУВСТВА</a:t>
            </a:r>
          </a:p>
        </p:txBody>
      </p:sp>
      <p:cxnSp>
        <p:nvCxnSpPr>
          <p:cNvPr id="182" name="Прямая соединительная линия 181"/>
          <p:cNvCxnSpPr/>
          <p:nvPr/>
        </p:nvCxnSpPr>
        <p:spPr>
          <a:xfrm rot="5400000" flipH="1" flipV="1">
            <a:off x="1929588" y="2070884"/>
            <a:ext cx="285752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5" name="Прямая соединительная линия 184"/>
          <p:cNvCxnSpPr>
            <a:endCxn id="116" idx="2"/>
          </p:cNvCxnSpPr>
          <p:nvPr/>
        </p:nvCxnSpPr>
        <p:spPr>
          <a:xfrm rot="16200000" flipV="1">
            <a:off x="2838835" y="1983174"/>
            <a:ext cx="215108" cy="106363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0" name="Прямая соединительная линия 189"/>
          <p:cNvCxnSpPr>
            <a:stCxn id="112" idx="0"/>
          </p:cNvCxnSpPr>
          <p:nvPr/>
        </p:nvCxnSpPr>
        <p:spPr>
          <a:xfrm rot="5400000" flipH="1" flipV="1">
            <a:off x="3679025" y="2035959"/>
            <a:ext cx="214314" cy="158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4" name="Прямая соединительная линия 193"/>
          <p:cNvCxnSpPr>
            <a:stCxn id="109" idx="0"/>
          </p:cNvCxnSpPr>
          <p:nvPr/>
        </p:nvCxnSpPr>
        <p:spPr>
          <a:xfrm rot="5400000" flipH="1" flipV="1">
            <a:off x="4429124" y="2000240"/>
            <a:ext cx="214314" cy="7143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6" name="Прямая соединительная линия 195"/>
          <p:cNvCxnSpPr>
            <a:stCxn id="110" idx="0"/>
          </p:cNvCxnSpPr>
          <p:nvPr/>
        </p:nvCxnSpPr>
        <p:spPr>
          <a:xfrm rot="5400000" flipH="1" flipV="1">
            <a:off x="5179223" y="1964521"/>
            <a:ext cx="214314" cy="142876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8" name="Прямая соединительная линия 197"/>
          <p:cNvCxnSpPr>
            <a:stCxn id="111" idx="0"/>
          </p:cNvCxnSpPr>
          <p:nvPr/>
        </p:nvCxnSpPr>
        <p:spPr>
          <a:xfrm rot="5400000" flipH="1" flipV="1">
            <a:off x="6000760" y="1857364"/>
            <a:ext cx="214314" cy="35719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02642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4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7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4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54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43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 txBox="1">
            <a:spLocks/>
          </p:cNvSpPr>
          <p:nvPr/>
        </p:nvSpPr>
        <p:spPr bwMode="auto">
          <a:xfrm>
            <a:off x="2000232" y="214290"/>
            <a:ext cx="5072098" cy="7143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метод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«КЛАСТЕР»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14678" y="3357562"/>
            <a:ext cx="2071702" cy="100013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АКТИВНЫЕ МЕТОДЫ  ОБУЧЕНИЯ</a:t>
            </a:r>
            <a:endParaRPr lang="ru-RU" b="1" i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428992" y="4643446"/>
            <a:ext cx="1571636" cy="642942"/>
          </a:xfrm>
          <a:prstGeom prst="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ЭТАПЫ ПРИМЕНЕНИЯ</a:t>
            </a:r>
            <a:endParaRPr lang="ru-RU" sz="1600" b="1" i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3643314"/>
            <a:ext cx="1285884" cy="571504"/>
          </a:xfrm>
          <a:prstGeom prst="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ВИДЫ</a:t>
            </a:r>
            <a:endParaRPr lang="ru-RU" sz="1600" b="1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429256" y="2285992"/>
            <a:ext cx="1285884" cy="571504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428992" y="5572140"/>
            <a:ext cx="1643074" cy="571504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b="1" i="1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7236296" y="3068960"/>
            <a:ext cx="1143008" cy="428628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6876256" y="3933056"/>
            <a:ext cx="2000264" cy="571504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5508104" y="4725144"/>
            <a:ext cx="1357322" cy="571504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2357422" y="1285860"/>
            <a:ext cx="1928826" cy="500066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500" b="1" i="1" dirty="0" smtClean="0"/>
              <a:t> </a:t>
            </a:r>
            <a:endParaRPr lang="ru-RU" sz="1500" b="1" i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500562" y="1285860"/>
            <a:ext cx="1785950" cy="500066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071538" y="4857760"/>
            <a:ext cx="2152664" cy="785818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071538" y="1857364"/>
            <a:ext cx="2000264" cy="785818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14282" y="4286256"/>
            <a:ext cx="1928826" cy="400056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214282" y="2786058"/>
            <a:ext cx="2214578" cy="357190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285720" y="3571876"/>
            <a:ext cx="1357322" cy="428628"/>
          </a:xfrm>
          <a:prstGeom prst="rect">
            <a:avLst/>
          </a:prstGeom>
          <a:solidFill>
            <a:srgbClr val="FF3399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0" b="1" i="1" dirty="0"/>
          </a:p>
        </p:txBody>
      </p:sp>
      <p:cxnSp>
        <p:nvCxnSpPr>
          <p:cNvPr id="34" name="Прямая соединительная линия 33"/>
          <p:cNvCxnSpPr>
            <a:stCxn id="8" idx="0"/>
          </p:cNvCxnSpPr>
          <p:nvPr/>
        </p:nvCxnSpPr>
        <p:spPr>
          <a:xfrm rot="5400000" flipH="1" flipV="1">
            <a:off x="4464843" y="1535893"/>
            <a:ext cx="428628" cy="92869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8" idx="0"/>
          </p:cNvCxnSpPr>
          <p:nvPr/>
        </p:nvCxnSpPr>
        <p:spPr>
          <a:xfrm>
            <a:off x="3143240" y="1785926"/>
            <a:ext cx="1071570" cy="42862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endCxn id="112" idx="1"/>
          </p:cNvCxnSpPr>
          <p:nvPr/>
        </p:nvCxnSpPr>
        <p:spPr>
          <a:xfrm flipV="1">
            <a:off x="6286512" y="3230543"/>
            <a:ext cx="877776" cy="34133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16200000" flipV="1">
            <a:off x="5893603" y="3178967"/>
            <a:ext cx="714380" cy="7143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>
            <a:stCxn id="9" idx="0"/>
            <a:endCxn id="6" idx="2"/>
          </p:cNvCxnSpPr>
          <p:nvPr/>
        </p:nvCxnSpPr>
        <p:spPr>
          <a:xfrm rot="5400000" flipH="1" flipV="1">
            <a:off x="4089793" y="4482711"/>
            <a:ext cx="285752" cy="3571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3286116" y="2214554"/>
            <a:ext cx="1857388" cy="642942"/>
          </a:xfrm>
          <a:prstGeom prst="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/>
              <a:t>ФОРМА ПРОВЕДЕНИЯ</a:t>
            </a:r>
            <a:endParaRPr lang="ru-RU" sz="1600" b="1" i="1" dirty="0"/>
          </a:p>
        </p:txBody>
      </p:sp>
      <p:cxnSp>
        <p:nvCxnSpPr>
          <p:cNvPr id="45" name="Прямая соединительная линия 44"/>
          <p:cNvCxnSpPr>
            <a:endCxn id="8" idx="2"/>
          </p:cNvCxnSpPr>
          <p:nvPr/>
        </p:nvCxnSpPr>
        <p:spPr>
          <a:xfrm rot="5400000" flipH="1" flipV="1">
            <a:off x="4000496" y="3071810"/>
            <a:ext cx="42862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rot="16200000" flipV="1">
            <a:off x="5943572" y="4433692"/>
            <a:ext cx="438318" cy="1311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10" idx="3"/>
            <a:endCxn id="23" idx="1"/>
          </p:cNvCxnSpPr>
          <p:nvPr/>
        </p:nvCxnSpPr>
        <p:spPr>
          <a:xfrm>
            <a:off x="6715140" y="3929066"/>
            <a:ext cx="161116" cy="28974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1643042" y="3786190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>
            <a:off x="3000364" y="3714752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/>
          <p:nvPr/>
        </p:nvCxnSpPr>
        <p:spPr>
          <a:xfrm rot="5400000" flipH="1" flipV="1">
            <a:off x="4107653" y="5393545"/>
            <a:ext cx="214314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5286380" y="3857628"/>
            <a:ext cx="14287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1" name="Прямая соединительная линия 80"/>
          <p:cNvCxnSpPr/>
          <p:nvPr/>
        </p:nvCxnSpPr>
        <p:spPr>
          <a:xfrm flipV="1">
            <a:off x="1285854" y="4000505"/>
            <a:ext cx="928691" cy="21431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2" name="Прямая соединительная линия 81"/>
          <p:cNvCxnSpPr/>
          <p:nvPr/>
        </p:nvCxnSpPr>
        <p:spPr>
          <a:xfrm rot="16200000" flipV="1">
            <a:off x="1821637" y="4250537"/>
            <a:ext cx="928694" cy="14287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3" name="Прямая соединительная линия 82"/>
          <p:cNvCxnSpPr>
            <a:stCxn id="12" idx="0"/>
            <a:endCxn id="31" idx="2"/>
          </p:cNvCxnSpPr>
          <p:nvPr/>
        </p:nvCxnSpPr>
        <p:spPr>
          <a:xfrm rot="16200000" flipV="1">
            <a:off x="1732340" y="2732479"/>
            <a:ext cx="285752" cy="110728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4" name="Прямая соединительная линия 83"/>
          <p:cNvCxnSpPr/>
          <p:nvPr/>
        </p:nvCxnSpPr>
        <p:spPr>
          <a:xfrm rot="5400000">
            <a:off x="2178827" y="2964653"/>
            <a:ext cx="714380" cy="7143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1857356" y="3429000"/>
            <a:ext cx="1143008" cy="571504"/>
          </a:xfrm>
          <a:prstGeom prst="rect">
            <a:avLst/>
          </a:prstGeom>
          <a:solidFill>
            <a:srgbClr val="FF0066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/>
              <a:t>ЦЕЛИ</a:t>
            </a:r>
            <a:endParaRPr lang="ru-RU" b="1" i="1" dirty="0"/>
          </a:p>
        </p:txBody>
      </p:sp>
      <p:sp>
        <p:nvSpPr>
          <p:cNvPr id="109" name="Прямоугольник 108"/>
          <p:cNvSpPr/>
          <p:nvPr/>
        </p:nvSpPr>
        <p:spPr>
          <a:xfrm>
            <a:off x="2428861" y="1357299"/>
            <a:ext cx="171451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bg1"/>
                </a:solidFill>
                <a:latin typeface="+mn-lt"/>
              </a:rPr>
              <a:t>ИНДИВИДУАЛЬНАЯ</a:t>
            </a:r>
            <a:r>
              <a:rPr lang="ru-RU" sz="1400" b="1" i="1" dirty="0" smtClean="0">
                <a:solidFill>
                  <a:schemeClr val="bg1"/>
                </a:solidFill>
              </a:rPr>
              <a:t> </a:t>
            </a:r>
            <a:endParaRPr lang="ru-RU" sz="1400" b="1" i="1" dirty="0">
              <a:solidFill>
                <a:schemeClr val="bg1"/>
              </a:solidFill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4572000" y="1357298"/>
            <a:ext cx="1643074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ГРУППОВАЯ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1" name="Прямоугольник 110"/>
          <p:cNvSpPr/>
          <p:nvPr/>
        </p:nvSpPr>
        <p:spPr>
          <a:xfrm>
            <a:off x="5429256" y="2285992"/>
            <a:ext cx="12858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i="1" dirty="0" smtClean="0">
                <a:solidFill>
                  <a:schemeClr val="bg1"/>
                </a:solidFill>
                <a:latin typeface="+mn-lt"/>
              </a:rPr>
              <a:t>ИНФО-</a:t>
            </a:r>
          </a:p>
          <a:p>
            <a:pPr algn="ctr"/>
            <a:r>
              <a:rPr lang="ru-RU" sz="1400" b="1" i="1" dirty="0" smtClean="0">
                <a:solidFill>
                  <a:schemeClr val="bg1"/>
                </a:solidFill>
                <a:latin typeface="+mn-lt"/>
              </a:rPr>
              <a:t>УГАДАЙ-КА»</a:t>
            </a:r>
            <a:endParaRPr lang="ru-RU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2" name="Прямоугольник 111"/>
          <p:cNvSpPr/>
          <p:nvPr/>
        </p:nvSpPr>
        <p:spPr>
          <a:xfrm>
            <a:off x="7164288" y="3068960"/>
            <a:ext cx="119642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«КЛАСТЕР»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020272" y="3933056"/>
            <a:ext cx="178595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</a:rPr>
              <a:t>«</a:t>
            </a:r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ПОЗДОРОВАЙСЯ</a:t>
            </a:r>
            <a:r>
              <a:rPr lang="ru-RU" sz="1500" b="1" i="1" dirty="0" smtClean="0">
                <a:solidFill>
                  <a:schemeClr val="bg1"/>
                </a:solidFill>
              </a:rPr>
              <a:t> </a:t>
            </a:r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ГЛАЗАМИ</a:t>
            </a:r>
            <a:r>
              <a:rPr lang="ru-RU" sz="1500" b="1" i="1" dirty="0" smtClean="0">
                <a:solidFill>
                  <a:schemeClr val="bg1"/>
                </a:solidFill>
              </a:rPr>
              <a:t>»</a:t>
            </a:r>
            <a:endParaRPr lang="ru-RU" sz="1500" b="1" i="1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508104" y="4725144"/>
            <a:ext cx="13573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«ФРУКТОВЫЙ САД»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500430" y="5572140"/>
            <a:ext cx="150019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НА ВСЕХ ЭТАПАХ УРОКА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71538" y="4857760"/>
            <a:ext cx="20717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УЧЕБНО-ИНФОРМАЦИОННЫЕ УМЕНИЯ 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14282" y="4286256"/>
            <a:ext cx="18573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КОММУНИКАЦИЯ 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85720" y="3571876"/>
            <a:ext cx="12858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МОТИВАЦИЯ 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4282" y="2786058"/>
            <a:ext cx="21431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САМОСТОЯТЕЛЬНОСТЬ 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71538" y="1857364"/>
            <a:ext cx="19288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b="1" i="1" dirty="0" smtClean="0">
                <a:solidFill>
                  <a:schemeClr val="bg1"/>
                </a:solidFill>
                <a:latin typeface="+mn-lt"/>
              </a:rPr>
              <a:t>УЧЕБНО-ОРГАНИЗАЦИОННЫЕ УМЕНИЯ </a:t>
            </a:r>
            <a:endParaRPr lang="ru-RU" sz="1500" b="1" i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0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1" grpId="0" animBg="1"/>
      <p:bldP spid="13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8" grpId="0" animBg="1"/>
      <p:bldP spid="12" grpId="0" animBg="1"/>
      <p:bldP spid="109" grpId="0"/>
      <p:bldP spid="110" grpId="0"/>
      <p:bldP spid="111" grpId="0"/>
      <p:bldP spid="112" grpId="0"/>
      <p:bldP spid="42" grpId="0"/>
      <p:bldP spid="43" grpId="0"/>
      <p:bldP spid="47" grpId="0"/>
      <p:bldP spid="49" grpId="0"/>
      <p:bldP spid="50" grpId="0"/>
      <p:bldP spid="51" grpId="0"/>
      <p:bldP spid="52" grpId="0"/>
      <p:bldP spid="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500298" y="1000108"/>
            <a:ext cx="3959225" cy="647700"/>
          </a:xfrm>
          <a:prstGeom prst="rect">
            <a:avLst/>
          </a:prstGeom>
          <a:solidFill>
            <a:srgbClr val="D5C1B5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600" b="1" dirty="0">
                <a:solidFill>
                  <a:srgbClr val="800000"/>
                </a:solidFill>
              </a:rPr>
              <a:t>и</a:t>
            </a:r>
            <a:r>
              <a:rPr lang="ru-RU" sz="2600" b="1" dirty="0" smtClean="0">
                <a:solidFill>
                  <a:srgbClr val="800000"/>
                </a:solidFill>
              </a:rPr>
              <a:t>мя </a:t>
            </a:r>
            <a:r>
              <a:rPr lang="ru-RU" sz="2600" b="1" dirty="0">
                <a:solidFill>
                  <a:srgbClr val="800000"/>
                </a:solidFill>
              </a:rPr>
              <a:t>существительное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42852"/>
            <a:ext cx="778674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5615F9"/>
                </a:solidFill>
              </a:rPr>
              <a:t>ПРАВИЛО СОСТАВЛЕНИЯ  СИНКВЕЙНА</a:t>
            </a:r>
            <a:endParaRPr lang="ru-RU" sz="36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1472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прилагательное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43438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прилагательное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71472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глагол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286116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глагол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143636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глагол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2844" y="4437063"/>
            <a:ext cx="8858312" cy="792162"/>
          </a:xfrm>
          <a:prstGeom prst="rect">
            <a:avLst/>
          </a:prstGeom>
          <a:solidFill>
            <a:srgbClr val="FF9B9B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Предложение  </a:t>
            </a:r>
            <a:r>
              <a:rPr lang="ru-RU" sz="2000" b="1" dirty="0">
                <a:solidFill>
                  <a:srgbClr val="800000"/>
                </a:solidFill>
              </a:rPr>
              <a:t>из нескольких слов, показывающее отношение к теме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2844" y="5643578"/>
            <a:ext cx="8785225" cy="863600"/>
          </a:xfrm>
          <a:prstGeom prst="rect">
            <a:avLst/>
          </a:prstGeom>
          <a:solidFill>
            <a:srgbClr val="84ADD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100" b="1" dirty="0"/>
              <a:t>Слово, связанное с первым словом , отражает сущность темы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FF00">
                <a:alpha val="0"/>
              </a:srgbClr>
            </a:gs>
            <a:gs pos="68000">
              <a:srgbClr val="FFC000">
                <a:alpha val="33000"/>
              </a:srgbClr>
            </a:gs>
            <a:gs pos="99000">
              <a:srgbClr val="FF3300">
                <a:alpha val="22000"/>
              </a:srgbClr>
            </a:gs>
            <a:gs pos="100000">
              <a:srgbClr val="C00000"/>
            </a:gs>
          </a:gsLst>
          <a:lin ang="189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ИННА\материалы_к_презентациям\картинки 1\дорог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2428860" y="1000108"/>
            <a:ext cx="3959225" cy="647700"/>
          </a:xfrm>
          <a:prstGeom prst="rect">
            <a:avLst/>
          </a:prstGeom>
          <a:solidFill>
            <a:srgbClr val="D5C1B5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600" b="1" dirty="0">
                <a:solidFill>
                  <a:srgbClr val="800000"/>
                </a:solidFill>
              </a:rPr>
              <a:t>и</a:t>
            </a:r>
            <a:r>
              <a:rPr lang="ru-RU" sz="2600" b="1" dirty="0" smtClean="0">
                <a:solidFill>
                  <a:srgbClr val="800000"/>
                </a:solidFill>
              </a:rPr>
              <a:t>мя </a:t>
            </a:r>
            <a:r>
              <a:rPr lang="ru-RU" sz="2600" b="1" dirty="0">
                <a:solidFill>
                  <a:srgbClr val="800000"/>
                </a:solidFill>
              </a:rPr>
              <a:t>существительное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42852"/>
            <a:ext cx="778674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5615F9"/>
                </a:solidFill>
              </a:rPr>
              <a:t>ПРАВИЛО СОСТАВЛЕНИЯ  СИНКВЕЙНА</a:t>
            </a:r>
            <a:endParaRPr lang="ru-RU" sz="3600" dirty="0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571472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прилагательное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4643438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и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мя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прилагательное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571472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глагол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286116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глагол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143636" y="3286124"/>
            <a:ext cx="2233613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глагол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2844" y="4437063"/>
            <a:ext cx="8858312" cy="792162"/>
          </a:xfrm>
          <a:prstGeom prst="rect">
            <a:avLst/>
          </a:prstGeom>
          <a:solidFill>
            <a:srgbClr val="FF9B9B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000" b="1" dirty="0" smtClean="0">
                <a:solidFill>
                  <a:srgbClr val="800000"/>
                </a:solidFill>
              </a:rPr>
              <a:t>Предложение  </a:t>
            </a:r>
            <a:r>
              <a:rPr lang="ru-RU" sz="2000" b="1" dirty="0">
                <a:solidFill>
                  <a:srgbClr val="800000"/>
                </a:solidFill>
              </a:rPr>
              <a:t>из нескольких слов, показывающее отношение к теме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2844" y="5643578"/>
            <a:ext cx="8785225" cy="863600"/>
          </a:xfrm>
          <a:prstGeom prst="rect">
            <a:avLst/>
          </a:prstGeom>
          <a:solidFill>
            <a:srgbClr val="84ADD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100" b="1" dirty="0"/>
              <a:t>Слово, связанное с первым словом , отражает сущность темы </a:t>
            </a:r>
          </a:p>
        </p:txBody>
      </p:sp>
      <p:sp>
        <p:nvSpPr>
          <p:cNvPr id="14" name="Rectangle 9"/>
          <p:cNvSpPr>
            <a:spLocks noChangeArrowheads="1"/>
          </p:cNvSpPr>
          <p:nvPr/>
        </p:nvSpPr>
        <p:spPr bwMode="auto">
          <a:xfrm>
            <a:off x="2428860" y="1000108"/>
            <a:ext cx="3959225" cy="647700"/>
          </a:xfrm>
          <a:prstGeom prst="rect">
            <a:avLst/>
          </a:prstGeom>
          <a:solidFill>
            <a:srgbClr val="D5C1B5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ДОРОГА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571472" y="2071678"/>
            <a:ext cx="3313113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ШИРОКАЯ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643438" y="2071678"/>
            <a:ext cx="3384551" cy="642942"/>
          </a:xfrm>
          <a:prstGeom prst="rect">
            <a:avLst/>
          </a:prstGeom>
          <a:solidFill>
            <a:srgbClr val="F1F470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ИЗВИЛИСТАЯ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285720" y="3286124"/>
            <a:ext cx="2714644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ведёт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3214678" y="3286124"/>
            <a:ext cx="2643206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бежит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6072198" y="3286124"/>
            <a:ext cx="2928958" cy="642942"/>
          </a:xfrm>
          <a:prstGeom prst="rect">
            <a:avLst/>
          </a:prstGeom>
          <a:solidFill>
            <a:srgbClr val="ACEAAC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поворачивает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20" name="Rectangle 10"/>
          <p:cNvSpPr>
            <a:spLocks noChangeArrowheads="1"/>
          </p:cNvSpPr>
          <p:nvPr/>
        </p:nvSpPr>
        <p:spPr bwMode="auto">
          <a:xfrm>
            <a:off x="285688" y="4429132"/>
            <a:ext cx="8501154" cy="792162"/>
          </a:xfrm>
          <a:prstGeom prst="rect">
            <a:avLst/>
          </a:prstGeom>
          <a:solidFill>
            <a:srgbClr val="FF9B9B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rgbClr val="800000"/>
                </a:solidFill>
              </a:rPr>
              <a:t>По извилистой дорожке бегут ребята.</a:t>
            </a:r>
            <a:endParaRPr lang="ru-RU" sz="3200" b="1" dirty="0">
              <a:solidFill>
                <a:srgbClr val="800000"/>
              </a:solidFill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2500298" y="5786454"/>
            <a:ext cx="3357586" cy="642942"/>
          </a:xfrm>
          <a:prstGeom prst="rect">
            <a:avLst/>
          </a:prstGeom>
          <a:solidFill>
            <a:srgbClr val="84ADD6"/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/>
          <a:p>
            <a:pPr algn="ctr"/>
            <a:r>
              <a:rPr lang="ru-RU" sz="3200" b="1" dirty="0" smtClean="0"/>
              <a:t>ШОССЕ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1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4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000"/>
                            </p:stCondLst>
                            <p:childTnLst>
                              <p:par>
                                <p:cTn id="1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Admin\Мои документы\ИННА\материалы_к_презентациям\126 фоны для презентаций\231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00100" y="1928802"/>
            <a:ext cx="285752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МОГУЧИЙ</a:t>
            </a:r>
            <a:endParaRPr lang="ru-RU" sz="30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36" y="1142984"/>
            <a:ext cx="3643338" cy="642942"/>
          </a:xfrm>
          <a:prstGeom prst="roundRect">
            <a:avLst/>
          </a:prstGeom>
          <a:solidFill>
            <a:srgbClr val="FFFF99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ИЛЬЯ МУРОМЕЦ</a:t>
            </a:r>
            <a:endParaRPr lang="ru-RU" sz="32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472" y="4357694"/>
            <a:ext cx="8072494" cy="785818"/>
          </a:xfrm>
          <a:prstGeom prst="roundRect">
            <a:avLst/>
          </a:prstGeom>
          <a:solidFill>
            <a:srgbClr val="FFCCFF">
              <a:alpha val="76863"/>
            </a:srgbClr>
          </a:solidFill>
          <a:ln>
            <a:solidFill>
              <a:srgbClr val="FF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Всем людям радость дарил.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86050" y="5572140"/>
            <a:ext cx="3643338" cy="785818"/>
          </a:xfrm>
          <a:prstGeom prst="roundRect">
            <a:avLst/>
          </a:prstGeom>
          <a:solidFill>
            <a:srgbClr val="FFFF99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20" y="3071810"/>
            <a:ext cx="2500330" cy="714380"/>
          </a:xfrm>
          <a:prstGeom prst="roundRect">
            <a:avLst/>
          </a:prstGeom>
          <a:solidFill>
            <a:srgbClr val="66FF33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ЕХАЛ</a:t>
            </a:r>
            <a:endParaRPr lang="ru-RU" sz="30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3071810"/>
            <a:ext cx="2571768" cy="714380"/>
          </a:xfrm>
          <a:prstGeom prst="roundRect">
            <a:avLst/>
          </a:prstGeom>
          <a:solidFill>
            <a:srgbClr val="92D050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СРАЖАЛСЯ</a:t>
            </a:r>
            <a:endParaRPr lang="ru-RU" sz="30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Admin\Мои документы\ИННА\материалы_к_презентациям\картинки 1\илья муромец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142852"/>
            <a:ext cx="2465384" cy="270294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15" name="Скругленный прямоугольник 14"/>
          <p:cNvSpPr/>
          <p:nvPr/>
        </p:nvSpPr>
        <p:spPr>
          <a:xfrm>
            <a:off x="6072198" y="3071810"/>
            <a:ext cx="2786082" cy="714380"/>
          </a:xfrm>
          <a:prstGeom prst="roundRect">
            <a:avLst/>
          </a:prstGeom>
          <a:solidFill>
            <a:srgbClr val="92D050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ПОБЕДИЛ</a:t>
            </a:r>
            <a:endParaRPr lang="ru-RU" sz="30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3438" y="1928802"/>
            <a:ext cx="3000396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ХРАБРЫЙ</a:t>
            </a:r>
            <a:endParaRPr lang="ru-RU" sz="3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357166"/>
            <a:ext cx="5000660" cy="584775"/>
          </a:xfrm>
          <a:prstGeom prst="rect">
            <a:avLst/>
          </a:prstGeom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«СИНКВЕЙН»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70" decel="100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770" decel="100000"/>
                                        <p:tgtEl>
                                          <p:spTgt spid="1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0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2" dur="77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2000"/>
                            </p:stCondLst>
                            <p:childTnLst>
                              <p:par>
                                <p:cTn id="6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7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770" decel="100000"/>
                                        <p:tgtEl>
                                          <p:spTgt spid="1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0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4000"/>
                            </p:stCondLst>
                            <p:childTnLst>
                              <p:par>
                                <p:cTn id="7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7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770" decel="100000"/>
                                        <p:tgtEl>
                                          <p:spTgt spid="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0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2" dur="77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8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00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28794" y="214290"/>
            <a:ext cx="5000660" cy="584775"/>
          </a:xfrm>
          <a:prstGeom prst="rect">
            <a:avLst/>
          </a:prstGeom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 «СИНКВЕЙН»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0100" y="1928802"/>
            <a:ext cx="285752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АКТИВНЫЙ</a:t>
            </a:r>
            <a:endParaRPr lang="ru-RU" sz="3000" b="1" i="1" dirty="0">
              <a:solidFill>
                <a:schemeClr val="accent4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1736" y="1000108"/>
            <a:ext cx="3643338" cy="642942"/>
          </a:xfrm>
          <a:prstGeom prst="roundRect">
            <a:avLst/>
          </a:prstGeom>
          <a:solidFill>
            <a:srgbClr val="FFFF99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</a:t>
            </a:r>
            <a:endParaRPr lang="ru-RU" sz="3200" b="1" i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643438" y="1928802"/>
            <a:ext cx="3500462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ДЕЯТЕЛЬНОСТНЫЙ</a:t>
            </a:r>
            <a:endParaRPr lang="ru-RU" sz="3000" b="1" i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14282" y="4357694"/>
            <a:ext cx="8715436" cy="785818"/>
          </a:xfrm>
          <a:prstGeom prst="roundRect">
            <a:avLst/>
          </a:prstGeom>
          <a:solidFill>
            <a:srgbClr val="FFCCFF">
              <a:alpha val="76863"/>
            </a:srgbClr>
          </a:solidFill>
          <a:ln>
            <a:solidFill>
              <a:srgbClr val="FF3399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Применяют на различных этапах урока.</a:t>
            </a:r>
            <a:endParaRPr lang="ru-RU" sz="36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786050" y="5572140"/>
            <a:ext cx="3643338" cy="785818"/>
          </a:xfrm>
          <a:prstGeom prst="roundRect">
            <a:avLst/>
          </a:prstGeom>
          <a:solidFill>
            <a:srgbClr val="FFFF99"/>
          </a:solidFill>
          <a:ln>
            <a:solidFill>
              <a:srgbClr val="FF99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i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</a:t>
            </a:r>
            <a:endParaRPr lang="ru-RU" sz="3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20" y="3071810"/>
            <a:ext cx="2500330" cy="714380"/>
          </a:xfrm>
          <a:prstGeom prst="roundRect">
            <a:avLst/>
          </a:prstGeom>
          <a:solidFill>
            <a:srgbClr val="66FF33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РАЗВИВАЕТ</a:t>
            </a:r>
            <a:endParaRPr lang="ru-RU" sz="30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928926" y="3071810"/>
            <a:ext cx="3286148" cy="714380"/>
          </a:xfrm>
          <a:prstGeom prst="roundRect">
            <a:avLst/>
          </a:prstGeom>
          <a:solidFill>
            <a:srgbClr val="92D050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АКТИВИЗИРУЕТ</a:t>
            </a:r>
            <a:endParaRPr lang="ru-RU" sz="30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357950" y="3071810"/>
            <a:ext cx="2286016" cy="714380"/>
          </a:xfrm>
          <a:prstGeom prst="roundRect">
            <a:avLst/>
          </a:prstGeom>
          <a:solidFill>
            <a:srgbClr val="92D050">
              <a:alpha val="50196"/>
            </a:srgbClr>
          </a:solidFill>
          <a:ln>
            <a:solidFill>
              <a:srgbClr val="92D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</a:t>
            </a:r>
            <a:endParaRPr lang="ru-RU" sz="3000" b="1" i="1" dirty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052507"/>
            <a:ext cx="8676456" cy="3016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Приемы работы по развитию связной речи младших школьников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развитии речи выделила три направления: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словом;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предложением;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работа над связной речью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728192"/>
          </a:xfrm>
        </p:spPr>
        <p:txBody>
          <a:bodyPr/>
          <a:lstStyle/>
          <a:p>
            <a:r>
              <a:rPr lang="ru-RU" sz="5400" b="1" i="1" dirty="0" smtClean="0">
                <a:latin typeface="Times New Roman" pitchFamily="18" charset="0"/>
                <a:cs typeface="Times New Roman" pitchFamily="18" charset="0"/>
              </a:rPr>
              <a:t>Игра пойми меня</a:t>
            </a:r>
            <a:endParaRPr lang="ru-RU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57403" y="2276873"/>
            <a:ext cx="20987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3600" b="1" dirty="0" smtClean="0">
                <a:solidFill>
                  <a:srgbClr val="00008B"/>
                </a:solidFill>
                <a:latin typeface="Gabriola" pitchFamily="82" charset="0"/>
              </a:rPr>
              <a:t>трапеза</a:t>
            </a:r>
            <a:endParaRPr lang="ru-RU" sz="3600" b="1" dirty="0">
              <a:solidFill>
                <a:srgbClr val="00008B"/>
              </a:solidFill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05740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2813"/>
            <a:endParaRPr lang="ru-RU" dirty="0">
              <a:solidFill>
                <a:srgbClr val="00008B"/>
              </a:solidFill>
              <a:latin typeface="Times New Roman - 36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39753" y="2996952"/>
            <a:ext cx="23762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4800" b="1" dirty="0" smtClean="0">
                <a:solidFill>
                  <a:srgbClr val="005500"/>
                </a:solidFill>
                <a:latin typeface="Gabriola" pitchFamily="82" charset="0"/>
              </a:rPr>
              <a:t>тревога</a:t>
            </a:r>
            <a:endParaRPr lang="ru-RU" sz="4800" b="1" dirty="0">
              <a:solidFill>
                <a:srgbClr val="005500"/>
              </a:solidFill>
              <a:latin typeface="Gabriola" pitchFamily="82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4149080"/>
            <a:ext cx="24482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4400" b="1" dirty="0" smtClean="0">
                <a:solidFill>
                  <a:srgbClr val="FF0000"/>
                </a:solidFill>
                <a:latin typeface="Gabriola" pitchFamily="82" charset="0"/>
              </a:rPr>
              <a:t>сверкать</a:t>
            </a:r>
            <a:endParaRPr lang="ru-RU" sz="4400" b="1" dirty="0">
              <a:solidFill>
                <a:srgbClr val="FF00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872208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Игра – ассоциация</a:t>
            </a:r>
            <a:b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Gabriola" pitchFamily="82" charset="0"/>
              </a:rPr>
              <a:t> Словесная цепочка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83634" y="2708920"/>
            <a:ext cx="50127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sz="3200" b="1" dirty="0" smtClean="0">
                <a:solidFill>
                  <a:schemeClr val="tx2"/>
                </a:solidFill>
                <a:latin typeface="Gabriola" pitchFamily="82" charset="0"/>
              </a:rPr>
              <a:t>книга, библиотека, полки, тишина...</a:t>
            </a:r>
            <a:endParaRPr lang="ru-RU" sz="3200" b="1" dirty="0">
              <a:solidFill>
                <a:schemeClr val="tx2"/>
              </a:solidFill>
              <a:latin typeface="Gabriola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70320" y="3982998"/>
            <a:ext cx="51140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0000"/>
                </a:solidFill>
                <a:latin typeface="Times New Roman - 36"/>
              </a:rPr>
              <a:t>          </a:t>
            </a:r>
            <a:r>
              <a:rPr lang="ru-RU" sz="3200" b="1" dirty="0" smtClean="0">
                <a:solidFill>
                  <a:srgbClr val="FF0000"/>
                </a:solidFill>
                <a:latin typeface="Gabriola" pitchFamily="82" charset="0"/>
              </a:rPr>
              <a:t>муха, стрекоза, бабочка, орёл...</a:t>
            </a:r>
            <a:endParaRPr lang="ru-RU" sz="3200" b="1" dirty="0">
              <a:solidFill>
                <a:srgbClr val="FF0000"/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0768"/>
          </a:xfrm>
        </p:spPr>
        <p:txBody>
          <a:bodyPr/>
          <a:lstStyle/>
          <a:p>
            <a:r>
              <a:rPr lang="ru-RU" sz="5400" b="1" dirty="0" smtClean="0">
                <a:solidFill>
                  <a:srgbClr val="FF3399"/>
                </a:solidFill>
                <a:latin typeface="Gabriola" pitchFamily="82" charset="0"/>
              </a:rPr>
              <a:t>Синонимы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268760"/>
            <a:ext cx="38164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endParaRPr lang="ru-RU" dirty="0">
              <a:solidFill>
                <a:srgbClr val="000000"/>
              </a:solidFill>
              <a:latin typeface="Times New Roman - 36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2664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endParaRPr lang="ru-RU" dirty="0" smtClean="0">
              <a:solidFill>
                <a:srgbClr val="009300"/>
              </a:solidFill>
              <a:latin typeface="Comic Sans MS - 24"/>
            </a:endParaRPr>
          </a:p>
          <a:p>
            <a:pPr defTabSz="912813"/>
            <a:r>
              <a:rPr lang="ru-RU" dirty="0" smtClean="0">
                <a:solidFill>
                  <a:srgbClr val="009300"/>
                </a:solidFill>
                <a:latin typeface="Comic Sans MS - 24"/>
              </a:rPr>
              <a:t>ЛЁГКОЕ  РАНЕНИЕ</a:t>
            </a:r>
            <a:endParaRPr lang="ru-RU" dirty="0">
              <a:solidFill>
                <a:srgbClr val="009300"/>
              </a:solidFill>
              <a:latin typeface="Comic Sans MS - 24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7" y="1844824"/>
            <a:ext cx="26642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endParaRPr lang="ru-RU" dirty="0" smtClean="0">
              <a:solidFill>
                <a:srgbClr val="009300"/>
              </a:solidFill>
              <a:latin typeface="Comic Sans MS - 24"/>
            </a:endParaRPr>
          </a:p>
          <a:p>
            <a:pPr defTabSz="912813"/>
            <a:r>
              <a:rPr lang="ru-RU" dirty="0" smtClean="0">
                <a:solidFill>
                  <a:srgbClr val="009300"/>
                </a:solidFill>
                <a:latin typeface="Comic Sans MS - 24"/>
              </a:rPr>
              <a:t>ЛЁГКАЯ  ПИЩА</a:t>
            </a:r>
            <a:endParaRPr lang="ru-RU" dirty="0">
              <a:solidFill>
                <a:srgbClr val="009300"/>
              </a:solidFill>
              <a:latin typeface="Comic Sans MS - 24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5" y="2564904"/>
            <a:ext cx="24482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9300"/>
                </a:solidFill>
                <a:latin typeface="Comic Sans MS - 24"/>
              </a:rPr>
              <a:t>ЛЁГКАЯ ТКАНЬ</a:t>
            </a:r>
            <a:endParaRPr lang="ru-RU" dirty="0">
              <a:solidFill>
                <a:srgbClr val="009300"/>
              </a:solidFill>
              <a:latin typeface="Comic Sans MS - 24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3068960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9300"/>
                </a:solidFill>
                <a:latin typeface="Comic Sans MS - 24"/>
              </a:rPr>
              <a:t>ЛЁГКАЯ НОША</a:t>
            </a:r>
            <a:endParaRPr lang="ru-RU" dirty="0">
              <a:solidFill>
                <a:srgbClr val="009300"/>
              </a:solidFill>
              <a:latin typeface="Comic Sans MS - 24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7" y="3573016"/>
            <a:ext cx="28803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9300"/>
                </a:solidFill>
                <a:latin typeface="Comic Sans MS - 24"/>
              </a:rPr>
              <a:t>  ЛЁГКАЯ ПОХОДКА</a:t>
            </a:r>
            <a:endParaRPr lang="ru-RU" dirty="0">
              <a:solidFill>
                <a:srgbClr val="009300"/>
              </a:solidFill>
              <a:latin typeface="Comic Sans MS - 24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9" y="3982998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9300"/>
                </a:solidFill>
                <a:latin typeface="Comic Sans MS - 24"/>
              </a:rPr>
              <a:t>ЛЁГКАЯ РАБОТА</a:t>
            </a:r>
            <a:endParaRPr lang="ru-RU" dirty="0">
              <a:solidFill>
                <a:srgbClr val="009300"/>
              </a:solidFill>
              <a:latin typeface="Comic Sans MS - 24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572000" y="1628800"/>
            <a:ext cx="3384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00FF"/>
                </a:solidFill>
                <a:latin typeface="Comic Sans MS - 24"/>
              </a:rPr>
              <a:t>  НЕОПАСНОЕ ДЛЯ ЖИЗНИ</a:t>
            </a:r>
            <a:endParaRPr lang="ru-RU" dirty="0">
              <a:solidFill>
                <a:srgbClr val="0000FF"/>
              </a:solidFill>
              <a:latin typeface="Comic Sans MS - 24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3888" y="2564905"/>
            <a:ext cx="5040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00FF"/>
                </a:solidFill>
                <a:latin typeface="Comic Sans MS - 24"/>
              </a:rPr>
              <a:t>НЕПЛОТНАЯ</a:t>
            </a:r>
            <a:r>
              <a:rPr lang="ru-RU" dirty="0" smtClean="0"/>
              <a:t>,</a:t>
            </a:r>
            <a:r>
              <a:rPr lang="ru-RU" dirty="0" smtClean="0">
                <a:solidFill>
                  <a:srgbClr val="0000FF"/>
                </a:solidFill>
                <a:latin typeface="Comic Sans MS - 24"/>
              </a:rPr>
              <a:t>ВОЗДУШНАЯ, ТОНКАЯ</a:t>
            </a:r>
            <a:endParaRPr lang="ru-RU" dirty="0">
              <a:solidFill>
                <a:srgbClr val="0000FF"/>
              </a:solidFill>
              <a:latin typeface="Comic Sans MS - 24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939181" y="2132856"/>
            <a:ext cx="32656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00FF"/>
                </a:solidFill>
                <a:latin typeface="Comic Sans MS - 24"/>
              </a:rPr>
              <a:t>НЕОБИЛЬНАЯ, НЕЖИРНАЯ</a:t>
            </a:r>
            <a:endParaRPr lang="ru-RU" dirty="0">
              <a:solidFill>
                <a:srgbClr val="0000FF"/>
              </a:solidFill>
              <a:latin typeface="Comic Sans MS - 24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48024" y="4040644"/>
            <a:ext cx="16479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00FF"/>
                </a:solidFill>
                <a:latin typeface="Comic Sans MS - 24"/>
              </a:rPr>
              <a:t>НЕТЯЖЁЛАЯ</a:t>
            </a:r>
            <a:endParaRPr lang="ru-RU" dirty="0">
              <a:solidFill>
                <a:srgbClr val="0000FF"/>
              </a:solidFill>
              <a:latin typeface="Comic Sans MS - 24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271483" y="3645024"/>
            <a:ext cx="44688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00FF"/>
                </a:solidFill>
                <a:latin typeface="Comic Sans MS - 24"/>
              </a:rPr>
              <a:t>                          ПЛАВНАЯ, ИЗЯЩНАЯ</a:t>
            </a:r>
            <a:endParaRPr lang="ru-RU" dirty="0">
              <a:solidFill>
                <a:srgbClr val="0000FF"/>
              </a:solidFill>
              <a:latin typeface="Comic Sans MS - 24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66912" y="2996952"/>
            <a:ext cx="48454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2813"/>
            <a:r>
              <a:rPr lang="ru-RU" dirty="0" smtClean="0">
                <a:solidFill>
                  <a:srgbClr val="0000FF"/>
                </a:solidFill>
                <a:latin typeface="Comic Sans MS - 24"/>
              </a:rPr>
              <a:t>                      НЕТРУДНАЯ, НЕСЛОЖНАЯ</a:t>
            </a:r>
            <a:endParaRPr lang="ru-RU" dirty="0">
              <a:solidFill>
                <a:srgbClr val="0000FF"/>
              </a:solidFill>
              <a:latin typeface="Comic Sans MS - 2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  <p:bldP spid="14" grpId="0"/>
      <p:bldP spid="15" grpId="0"/>
      <p:bldP spid="16" grpId="0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42934" y="214290"/>
            <a:ext cx="8501066" cy="6435202"/>
            <a:chOff x="2463" y="3028"/>
            <a:chExt cx="7746" cy="6450"/>
          </a:xfrm>
        </p:grpSpPr>
        <p:sp>
          <p:nvSpPr>
            <p:cNvPr id="1027" name="AutoShape 3"/>
            <p:cNvSpPr>
              <a:spLocks noChangeAspect="1" noChangeArrowheads="1"/>
            </p:cNvSpPr>
            <p:nvPr/>
          </p:nvSpPr>
          <p:spPr bwMode="auto">
            <a:xfrm>
              <a:off x="3353" y="3177"/>
              <a:ext cx="5256" cy="63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8" name="_s1102"/>
            <p:cNvSpPr>
              <a:spLocks noChangeArrowheads="1"/>
            </p:cNvSpPr>
            <p:nvPr/>
          </p:nvSpPr>
          <p:spPr bwMode="auto">
            <a:xfrm flipV="1">
              <a:off x="5718" y="3744"/>
              <a:ext cx="778" cy="853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 algn="in">
              <a:solidFill>
                <a:srgbClr val="333399"/>
              </a:solidFill>
              <a:miter lim="800000"/>
              <a:headEnd/>
              <a:tailEnd/>
            </a:ln>
            <a:effectLst>
              <a:outerShdw dist="141990" dir="1593903" algn="ctr" rotWithShape="0">
                <a:srgbClr val="333399"/>
              </a:outerShdw>
            </a:effectLst>
          </p:spPr>
          <p:txBody>
            <a:bodyPr rot="10800000"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9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</a:t>
              </a:r>
              <a:r>
                <a:rPr kumimoji="0" lang="ru-RU" sz="17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!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29" name="_s1103"/>
            <p:cNvSpPr>
              <a:spLocks noChangeArrowheads="1"/>
            </p:cNvSpPr>
            <p:nvPr/>
          </p:nvSpPr>
          <p:spPr bwMode="auto">
            <a:xfrm flipV="1">
              <a:off x="5357" y="4621"/>
              <a:ext cx="1558" cy="853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 algn="in">
              <a:solidFill>
                <a:srgbClr val="009999"/>
              </a:solidFill>
              <a:miter lim="800000"/>
              <a:headEnd/>
              <a:tailEnd/>
            </a:ln>
            <a:effectLst>
              <a:outerShdw dist="141990" dir="1593903" algn="ctr" rotWithShape="0">
                <a:srgbClr val="009999"/>
              </a:outerShdw>
            </a:effectLst>
          </p:spPr>
          <p:txBody>
            <a:bodyPr rot="10800000"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006666"/>
                  </a:solidFill>
                  <a:effectLst/>
                  <a:latin typeface="Arial" pitchFamily="34" charset="0"/>
                </a:rPr>
                <a:t>Восприятие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006666"/>
                  </a:solidFill>
                  <a:effectLst/>
                  <a:latin typeface="Arial" pitchFamily="34" charset="0"/>
                </a:rPr>
                <a:t>слов.</a:t>
              </a: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0" name="_s1104"/>
            <p:cNvSpPr>
              <a:spLocks noChangeArrowheads="1"/>
            </p:cNvSpPr>
            <p:nvPr/>
          </p:nvSpPr>
          <p:spPr bwMode="auto">
            <a:xfrm flipV="1">
              <a:off x="4968" y="5477"/>
              <a:ext cx="2338" cy="851"/>
            </a:xfrm>
            <a:custGeom>
              <a:avLst/>
              <a:gdLst>
                <a:gd name="G0" fmla="+- 3600 0 0"/>
                <a:gd name="G1" fmla="+- 21600 0 3600"/>
                <a:gd name="G2" fmla="*/ 3600 1 2"/>
                <a:gd name="G3" fmla="+- 21600 0 G2"/>
                <a:gd name="G4" fmla="+/ 3600 21600 2"/>
                <a:gd name="G5" fmla="+/ G1 0 2"/>
                <a:gd name="G6" fmla="*/ 21600 21600 3600"/>
                <a:gd name="G7" fmla="*/ G6 1 2"/>
                <a:gd name="G8" fmla="+- 21600 0 G7"/>
                <a:gd name="G9" fmla="*/ 21600 1 2"/>
                <a:gd name="G10" fmla="+- 3600 0 G9"/>
                <a:gd name="G11" fmla="?: G10 G8 0"/>
                <a:gd name="G12" fmla="?: G10 G7 21600"/>
                <a:gd name="T0" fmla="*/ 19800 w 21600"/>
                <a:gd name="T1" fmla="*/ 10800 h 21600"/>
                <a:gd name="T2" fmla="*/ 10800 w 21600"/>
                <a:gd name="T3" fmla="*/ 21600 h 21600"/>
                <a:gd name="T4" fmla="*/ 1800 w 21600"/>
                <a:gd name="T5" fmla="*/ 10800 h 21600"/>
                <a:gd name="T6" fmla="*/ 10800 w 21600"/>
                <a:gd name="T7" fmla="*/ 0 h 21600"/>
                <a:gd name="T8" fmla="*/ 3600 w 21600"/>
                <a:gd name="T9" fmla="*/ 3600 h 21600"/>
                <a:gd name="T10" fmla="*/ 18000 w 21600"/>
                <a:gd name="T11" fmla="*/ 18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 algn="in">
              <a:solidFill>
                <a:srgbClr val="99CC00"/>
              </a:solidFill>
              <a:miter lim="800000"/>
              <a:headEnd/>
              <a:tailEnd/>
            </a:ln>
            <a:effectLst>
              <a:outerShdw dist="141990" dir="1593903" algn="ctr" rotWithShape="0">
                <a:srgbClr val="99CC00"/>
              </a:outerShdw>
            </a:effectLst>
          </p:spPr>
          <p:txBody>
            <a:bodyPr rot="10800000"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200" b="1" i="0" u="none" strike="noStrike" cap="none" normalizeH="0" baseline="0" dirty="0" smtClean="0">
                  <a:ln>
                    <a:noFill/>
                  </a:ln>
                  <a:solidFill>
                    <a:srgbClr val="003300"/>
                  </a:solidFill>
                  <a:effectLst/>
                  <a:latin typeface="Arial" pitchFamily="34" charset="0"/>
                </a:rPr>
                <a:t>Иллюстрация.</a:t>
              </a: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1" name="_s1105"/>
            <p:cNvSpPr>
              <a:spLocks noChangeArrowheads="1"/>
            </p:cNvSpPr>
            <p:nvPr/>
          </p:nvSpPr>
          <p:spPr bwMode="auto">
            <a:xfrm flipV="1">
              <a:off x="4577" y="6328"/>
              <a:ext cx="3118" cy="853"/>
            </a:xfrm>
            <a:custGeom>
              <a:avLst/>
              <a:gdLst>
                <a:gd name="G0" fmla="+- 2700 0 0"/>
                <a:gd name="G1" fmla="+- 21600 0 2700"/>
                <a:gd name="G2" fmla="*/ 2700 1 2"/>
                <a:gd name="G3" fmla="+- 21600 0 G2"/>
                <a:gd name="G4" fmla="+/ 2700 21600 2"/>
                <a:gd name="G5" fmla="+/ G1 0 2"/>
                <a:gd name="G6" fmla="*/ 21600 21600 2700"/>
                <a:gd name="G7" fmla="*/ G6 1 2"/>
                <a:gd name="G8" fmla="+- 21600 0 G7"/>
                <a:gd name="G9" fmla="*/ 21600 1 2"/>
                <a:gd name="G10" fmla="+- 2700 0 G9"/>
                <a:gd name="G11" fmla="?: G10 G8 0"/>
                <a:gd name="G12" fmla="?: G10 G7 21600"/>
                <a:gd name="T0" fmla="*/ 20250 w 21600"/>
                <a:gd name="T1" fmla="*/ 10800 h 21600"/>
                <a:gd name="T2" fmla="*/ 10800 w 21600"/>
                <a:gd name="T3" fmla="*/ 21600 h 21600"/>
                <a:gd name="T4" fmla="*/ 1350 w 21600"/>
                <a:gd name="T5" fmla="*/ 10800 h 21600"/>
                <a:gd name="T6" fmla="*/ 10800 w 21600"/>
                <a:gd name="T7" fmla="*/ 0 h 21600"/>
                <a:gd name="T8" fmla="*/ 3150 w 21600"/>
                <a:gd name="T9" fmla="*/ 3150 h 21600"/>
                <a:gd name="T10" fmla="*/ 18450 w 21600"/>
                <a:gd name="T11" fmla="*/ 184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 algn="in">
              <a:solidFill>
                <a:srgbClr val="808080"/>
              </a:solidFill>
              <a:miter lim="800000"/>
              <a:headEnd/>
              <a:tailEnd/>
            </a:ln>
            <a:effectLst>
              <a:outerShdw dist="141990" dir="1593903" algn="ctr" rotWithShape="0">
                <a:srgbClr val="808080"/>
              </a:outerShdw>
            </a:effectLst>
          </p:spPr>
          <p:txBody>
            <a:bodyPr rot="10800000"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Arial" pitchFamily="34" charset="0"/>
                </a:rPr>
                <a:t>Фильмы, выставки, экскурсии.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2" name="_s1106"/>
            <p:cNvSpPr>
              <a:spLocks noChangeArrowheads="1"/>
            </p:cNvSpPr>
            <p:nvPr/>
          </p:nvSpPr>
          <p:spPr bwMode="auto">
            <a:xfrm flipV="1">
              <a:off x="4188" y="7181"/>
              <a:ext cx="3896" cy="853"/>
            </a:xfrm>
            <a:custGeom>
              <a:avLst/>
              <a:gdLst>
                <a:gd name="G0" fmla="+- 2160 0 0"/>
                <a:gd name="G1" fmla="+- 21600 0 2160"/>
                <a:gd name="G2" fmla="*/ 2160 1 2"/>
                <a:gd name="G3" fmla="+- 21600 0 G2"/>
                <a:gd name="G4" fmla="+/ 2160 21600 2"/>
                <a:gd name="G5" fmla="+/ G1 0 2"/>
                <a:gd name="G6" fmla="*/ 21600 21600 2160"/>
                <a:gd name="G7" fmla="*/ G6 1 2"/>
                <a:gd name="G8" fmla="+- 21600 0 G7"/>
                <a:gd name="G9" fmla="*/ 21600 1 2"/>
                <a:gd name="G10" fmla="+- 2160 0 G9"/>
                <a:gd name="G11" fmla="?: G10 G8 0"/>
                <a:gd name="G12" fmla="?: G10 G7 21600"/>
                <a:gd name="T0" fmla="*/ 20520 w 21600"/>
                <a:gd name="T1" fmla="*/ 10800 h 21600"/>
                <a:gd name="T2" fmla="*/ 10800 w 21600"/>
                <a:gd name="T3" fmla="*/ 21600 h 21600"/>
                <a:gd name="T4" fmla="*/ 1080 w 21600"/>
                <a:gd name="T5" fmla="*/ 10800 h 21600"/>
                <a:gd name="T6" fmla="*/ 10800 w 21600"/>
                <a:gd name="T7" fmla="*/ 0 h 21600"/>
                <a:gd name="T8" fmla="*/ 2880 w 21600"/>
                <a:gd name="T9" fmla="*/ 2880 h 21600"/>
                <a:gd name="T10" fmla="*/ 18720 w 21600"/>
                <a:gd name="T11" fmla="*/ 1872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" y="21600"/>
                  </a:lnTo>
                  <a:lnTo>
                    <a:pt x="1944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 algn="in">
              <a:solidFill>
                <a:srgbClr val="000000"/>
              </a:solidFill>
              <a:miter lim="800000"/>
              <a:headEnd/>
              <a:tailEnd/>
            </a:ln>
            <a:effectLst>
              <a:outerShdw dist="141990" dir="1593903" algn="ctr" rotWithShape="0">
                <a:srgbClr val="000000"/>
              </a:outerShdw>
            </a:effectLst>
          </p:spPr>
          <p:txBody>
            <a:bodyPr rot="10800000"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Участие в дискуссиях</a:t>
              </a:r>
              <a:r>
                <a:rPr kumimoji="0" lang="ru-RU" sz="8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3" name="_s1107"/>
            <p:cNvSpPr>
              <a:spLocks noChangeArrowheads="1"/>
            </p:cNvSpPr>
            <p:nvPr/>
          </p:nvSpPr>
          <p:spPr bwMode="auto">
            <a:xfrm flipV="1">
              <a:off x="3799" y="8034"/>
              <a:ext cx="4676" cy="977"/>
            </a:xfrm>
            <a:custGeom>
              <a:avLst/>
              <a:gdLst>
                <a:gd name="G0" fmla="+- 1800 0 0"/>
                <a:gd name="G1" fmla="+- 21600 0 1800"/>
                <a:gd name="G2" fmla="*/ 1800 1 2"/>
                <a:gd name="G3" fmla="+- 21600 0 G2"/>
                <a:gd name="G4" fmla="+/ 1800 21600 2"/>
                <a:gd name="G5" fmla="+/ G1 0 2"/>
                <a:gd name="G6" fmla="*/ 21600 21600 1800"/>
                <a:gd name="G7" fmla="*/ G6 1 2"/>
                <a:gd name="G8" fmla="+- 21600 0 G7"/>
                <a:gd name="G9" fmla="*/ 21600 1 2"/>
                <a:gd name="G10" fmla="+- 1800 0 G9"/>
                <a:gd name="G11" fmla="?: G10 G8 0"/>
                <a:gd name="G12" fmla="?: G10 G7 21600"/>
                <a:gd name="T0" fmla="*/ 20700 w 21600"/>
                <a:gd name="T1" fmla="*/ 10800 h 21600"/>
                <a:gd name="T2" fmla="*/ 10800 w 21600"/>
                <a:gd name="T3" fmla="*/ 21600 h 21600"/>
                <a:gd name="T4" fmla="*/ 900 w 21600"/>
                <a:gd name="T5" fmla="*/ 10800 h 21600"/>
                <a:gd name="T6" fmla="*/ 10800 w 21600"/>
                <a:gd name="T7" fmla="*/ 0 h 21600"/>
                <a:gd name="T8" fmla="*/ 2700 w 21600"/>
                <a:gd name="T9" fmla="*/ 2700 h 21600"/>
                <a:gd name="T10" fmla="*/ 18900 w 21600"/>
                <a:gd name="T11" fmla="*/ 189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00" y="21600"/>
                  </a:lnTo>
                  <a:lnTo>
                    <a:pt x="198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rgbClr val="BBE0E3"/>
                </a:gs>
                <a:gs pos="100000">
                  <a:srgbClr val="FFFFFF"/>
                </a:gs>
              </a:gsLst>
              <a:path path="rect">
                <a:fillToRect l="100000" b="100000"/>
              </a:path>
            </a:gradFill>
            <a:ln w="9525" algn="in">
              <a:solidFill>
                <a:srgbClr val="333399"/>
              </a:solidFill>
              <a:miter lim="800000"/>
              <a:headEnd/>
              <a:tailEnd/>
            </a:ln>
            <a:effectLst>
              <a:outerShdw dist="141990" dir="1593903" algn="ctr" rotWithShape="0">
                <a:srgbClr val="333399"/>
              </a:outerShdw>
            </a:effectLst>
          </p:spPr>
          <p:txBody>
            <a:bodyPr rot="10800000"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333399"/>
                  </a:solidFill>
                  <a:effectLst/>
                  <a:latin typeface="Arial" pitchFamily="34" charset="0"/>
                </a:rPr>
                <a:t>Имитация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dirty="0" smtClean="0">
                  <a:ln>
                    <a:noFill/>
                  </a:ln>
                  <a:solidFill>
                    <a:srgbClr val="333399"/>
                  </a:solidFill>
                  <a:effectLst/>
                  <a:latin typeface="Arial" pitchFamily="34" charset="0"/>
                </a:rPr>
                <a:t>участия в реальном процессе</a:t>
              </a:r>
              <a:r>
                <a:rPr kumimoji="0" lang="ru-RU" sz="800" b="1" i="0" u="none" strike="noStrike" cap="none" normalizeH="0" baseline="0" dirty="0" smtClean="0">
                  <a:ln>
                    <a:noFill/>
                  </a:ln>
                  <a:solidFill>
                    <a:srgbClr val="333399"/>
                  </a:solidFill>
                  <a:effectLst/>
                  <a:latin typeface="Arial" pitchFamily="34" charset="0"/>
                </a:rPr>
                <a:t>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4" name="WordArt 10"/>
            <p:cNvSpPr>
              <a:spLocks noChangeArrowheads="1" noChangeShapeType="1" noTextEdit="1"/>
            </p:cNvSpPr>
            <p:nvPr/>
          </p:nvSpPr>
          <p:spPr bwMode="auto">
            <a:xfrm rot="17809806">
              <a:off x="1444" y="4991"/>
              <a:ext cx="4296" cy="409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600" kern="10" spc="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FF0000"/>
                  </a:solidFill>
                  <a:effectLst/>
                  <a:latin typeface="Arial"/>
                  <a:cs typeface="Arial"/>
                </a:rPr>
                <a:t> запоминание</a:t>
              </a:r>
              <a:endParaRPr lang="ru-RU" sz="1600" kern="10" spc="0" dirty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6818" y="4811"/>
              <a:ext cx="1891" cy="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    словесная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   расшифровка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4217" y="4811"/>
              <a:ext cx="1655" cy="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20%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то, что слышим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4453" y="4110"/>
              <a:ext cx="1655" cy="7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10%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то, что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читаем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3826" y="5511"/>
              <a:ext cx="1655" cy="6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30%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то, что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видим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3589" y="6211"/>
              <a:ext cx="1655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50%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то, что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видим и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8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слышим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0" name="Text Box 16"/>
            <p:cNvSpPr txBox="1">
              <a:spLocks noChangeArrowheads="1"/>
            </p:cNvSpPr>
            <p:nvPr/>
          </p:nvSpPr>
          <p:spPr bwMode="auto">
            <a:xfrm>
              <a:off x="3116" y="7144"/>
              <a:ext cx="1655" cy="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70%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то, что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говорим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1" name="Text Box 17"/>
            <p:cNvSpPr txBox="1">
              <a:spLocks noChangeArrowheads="1"/>
            </p:cNvSpPr>
            <p:nvPr/>
          </p:nvSpPr>
          <p:spPr bwMode="auto">
            <a:xfrm>
              <a:off x="2643" y="8078"/>
              <a:ext cx="1655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</a:rPr>
                <a:t>90%</a:t>
              </a: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то, что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говорим и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делаем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 flipH="1">
              <a:off x="2463" y="3463"/>
              <a:ext cx="2364" cy="5134"/>
            </a:xfrm>
            <a:prstGeom prst="line">
              <a:avLst/>
            </a:prstGeom>
            <a:ln>
              <a:solidFill>
                <a:srgbClr val="FF0000"/>
              </a:solidFill>
              <a:headEnd/>
              <a:tailEnd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b="1" dirty="0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4453" y="4811"/>
              <a:ext cx="1183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 flipH="1">
              <a:off x="3981" y="5511"/>
              <a:ext cx="1182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H="1">
              <a:off x="3744" y="6211"/>
              <a:ext cx="1182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3271" y="7144"/>
              <a:ext cx="1182" cy="0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>
              <a:off x="2880" y="8078"/>
              <a:ext cx="1182" cy="2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>
              <a:off x="7290" y="5511"/>
              <a:ext cx="1264" cy="2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8000" y="7144"/>
              <a:ext cx="1263" cy="3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0" name="Text Box 26"/>
            <p:cNvSpPr txBox="1">
              <a:spLocks noChangeArrowheads="1"/>
            </p:cNvSpPr>
            <p:nvPr/>
          </p:nvSpPr>
          <p:spPr bwMode="auto">
            <a:xfrm>
              <a:off x="7372" y="5977"/>
              <a:ext cx="1891" cy="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    визуальная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      расшифровка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>
              <a:off x="8473" y="8078"/>
              <a:ext cx="1263" cy="2"/>
            </a:xfrm>
            <a:prstGeom prst="line">
              <a:avLst/>
            </a:prstGeom>
            <a:noFill/>
            <a:ln w="12700">
              <a:solidFill>
                <a:srgbClr val="00008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2" name="Text Box 28"/>
            <p:cNvSpPr txBox="1">
              <a:spLocks noChangeArrowheads="1"/>
            </p:cNvSpPr>
            <p:nvPr/>
          </p:nvSpPr>
          <p:spPr bwMode="auto">
            <a:xfrm>
              <a:off x="7845" y="7144"/>
              <a:ext cx="1655" cy="9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восприятие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и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 участие</a:t>
              </a:r>
              <a:endPara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3" name="Text Box 29"/>
            <p:cNvSpPr txBox="1">
              <a:spLocks noChangeArrowheads="1"/>
            </p:cNvSpPr>
            <p:nvPr/>
          </p:nvSpPr>
          <p:spPr bwMode="auto">
            <a:xfrm>
              <a:off x="8318" y="8078"/>
              <a:ext cx="1891" cy="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82296" tIns="41148" rIns="82296" bIns="4114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ru-RU" sz="14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деятельность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>
              <a:off x="7670" y="3535"/>
              <a:ext cx="2364" cy="5163"/>
            </a:xfrm>
            <a:prstGeom prst="lin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55" name="WordArt 31"/>
            <p:cNvSpPr>
              <a:spLocks noChangeArrowheads="1" noChangeShapeType="1" noTextEdit="1"/>
            </p:cNvSpPr>
            <p:nvPr/>
          </p:nvSpPr>
          <p:spPr bwMode="auto">
            <a:xfrm rot="3767940">
              <a:off x="6770" y="4914"/>
              <a:ext cx="4440" cy="667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/>
              <a:r>
                <a:rPr lang="ru-RU" sz="1600" kern="10" spc="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80"/>
                  </a:solidFill>
                  <a:effectLst/>
                  <a:latin typeface="Arial"/>
                  <a:cs typeface="Arial"/>
                </a:rPr>
                <a:t> вовлечённость учащихся</a:t>
              </a:r>
            </a:p>
            <a:p>
              <a:pPr algn="ctr" rtl="0"/>
              <a:r>
                <a:rPr lang="ru-RU" sz="1600" kern="10" spc="0" dirty="0" smtClean="0">
                  <a:ln w="9525">
                    <a:noFill/>
                    <a:round/>
                    <a:headEnd/>
                    <a:tailEnd/>
                  </a:ln>
                  <a:solidFill>
                    <a:srgbClr val="000080"/>
                  </a:solidFill>
                  <a:effectLst/>
                  <a:latin typeface="Arial"/>
                  <a:cs typeface="Arial"/>
                </a:rPr>
                <a:t> в процесс познания</a:t>
              </a:r>
              <a:endParaRPr lang="ru-RU" sz="1600" kern="10" spc="0" dirty="0">
                <a:ln w="9525">
                  <a:noFill/>
                  <a:round/>
                  <a:headEnd/>
                  <a:tailEnd/>
                </a:ln>
                <a:solidFill>
                  <a:srgbClr val="000080"/>
                </a:solidFill>
                <a:effectLst/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alphaModFix amt="7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000232" y="214290"/>
            <a:ext cx="5143536" cy="571504"/>
          </a:xfrm>
          <a:prstGeom prst="roundRect">
            <a:avLst/>
          </a:prstGeom>
          <a:solidFill>
            <a:srgbClr val="FFFFCC"/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CC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57158" y="142852"/>
            <a:ext cx="8615394" cy="714380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«ИНФО- УГАДАЙ-КА»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214422"/>
            <a:ext cx="2000264" cy="107157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285992"/>
            <a:ext cx="2000264" cy="4214842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1214422"/>
            <a:ext cx="2000264" cy="1071570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2285992"/>
            <a:ext cx="2000264" cy="4214842"/>
          </a:xfrm>
          <a:prstGeom prst="rect">
            <a:avLst/>
          </a:prstGeom>
          <a:solidFill>
            <a:srgbClr val="FFFFFF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2285992"/>
            <a:ext cx="1928826" cy="4214842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1214422"/>
            <a:ext cx="1928826" cy="1071570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29388" y="1214422"/>
            <a:ext cx="2286016" cy="1071570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применения</a:t>
            </a:r>
            <a:endParaRPr lang="ru-RU" sz="2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2285992"/>
            <a:ext cx="1928826" cy="2933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Система методов, которая обеспечивает активность и разнообразие мыслительной и практической деятельности учащихся.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429388" y="2285992"/>
            <a:ext cx="2286016" cy="42148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00298" y="2285992"/>
            <a:ext cx="20002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класса, проверка домашнего задания, постановка целей и задач урока, объяснение нового, закрепление изученного, обобщение знаний, организация самостоятельной работы, подведение итогов урока, релаксация.</a:t>
            </a:r>
            <a:endParaRPr lang="ru-RU" sz="1700" b="1" i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500562" y="2428868"/>
            <a:ext cx="19288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«Поздоровайся глазами», «Фруктовый сад»,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Инфо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угадай-ка»,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500826" y="2357430"/>
            <a:ext cx="2071702" cy="28623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Развитие мотивации, интереса к предмету,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коммуникатив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учебно-информационных и учебно-организационных умений.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00562" y="435769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Кластер», 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», 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71604" y="785794"/>
            <a:ext cx="59293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Активные методы обучения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785786" y="214290"/>
            <a:ext cx="6929486" cy="714380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14290"/>
            <a:ext cx="8686800" cy="7572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«ФРУКТОВЫЙ САД»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Содержимое 10" descr="12857a4edda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2000" contrast="2000"/>
          </a:blip>
          <a:stretch>
            <a:fillRect/>
          </a:stretch>
        </p:blipFill>
        <p:spPr>
          <a:xfrm>
            <a:off x="571472" y="1000108"/>
            <a:ext cx="4214842" cy="4867292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2" name="Содержимое 11" descr="LemonTree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-3000" contrast="4000"/>
          </a:blip>
          <a:stretch>
            <a:fillRect/>
          </a:stretch>
        </p:blipFill>
        <p:spPr>
          <a:xfrm>
            <a:off x="4714876" y="1071546"/>
            <a:ext cx="3533774" cy="5143535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Волна 5"/>
          <p:cNvSpPr/>
          <p:nvPr/>
        </p:nvSpPr>
        <p:spPr>
          <a:xfrm>
            <a:off x="1714480" y="4286256"/>
            <a:ext cx="2286016" cy="785818"/>
          </a:xfrm>
          <a:prstGeom prst="wave">
            <a:avLst>
              <a:gd name="adj1" fmla="val 11587"/>
              <a:gd name="adj2" fmla="val 1731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ОЖИДАНИЯ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Волна 7"/>
          <p:cNvSpPr/>
          <p:nvPr/>
        </p:nvSpPr>
        <p:spPr>
          <a:xfrm>
            <a:off x="5214942" y="4143380"/>
            <a:ext cx="2286016" cy="785818"/>
          </a:xfrm>
          <a:prstGeom prst="wave">
            <a:avLst>
              <a:gd name="adj1" fmla="val 11587"/>
              <a:gd name="adj2" fmla="val 1731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ОПАСЕНИЯ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404664"/>
            <a:ext cx="280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«Здравствуйте!»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196752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Здравствуйте! -</a:t>
            </a:r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скажешь человеку.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23728" y="2449145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Здравствуй! -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	улыбнется он в ответ.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371703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И, наверно, не пойдет в аптеку,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здоровым будет много лет.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332656"/>
            <a:ext cx="57006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briola" pitchFamily="82" charset="0"/>
              </a:rPr>
              <a:t>Игра «Скажем «Здравствуйте!»»</a:t>
            </a:r>
            <a:endParaRPr lang="ru-RU" sz="4000" b="1" dirty="0">
              <a:solidFill>
                <a:schemeClr val="tx2">
                  <a:lumMod val="60000"/>
                  <a:lumOff val="40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340768"/>
            <a:ext cx="6984776" cy="42288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Проводится по усмотрению учителя либо в паре, либо со всем классом одновременно.</a:t>
            </a: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Скажем «Здравствуйте!» руками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 (участникам игры нужно придумать свой жест для приветствия и поприветствовать им всех присутствующих).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Gabriola" pitchFamily="82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Скажем «Здравствуйте!» глазами</a:t>
            </a:r>
          </a:p>
          <a:p>
            <a:pPr>
              <a:lnSpc>
                <a:spcPct val="80000"/>
              </a:lnSpc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 (игрокам можно встретиться взглядом с тем, с кем хочется).</a:t>
            </a:r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Gabriola" pitchFamily="82" charset="0"/>
            </a:endParaRPr>
          </a:p>
          <a:p>
            <a:pPr>
              <a:lnSpc>
                <a:spcPct val="80000"/>
              </a:lnSpc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Скажем «Здравствуйте!» мы ртом, станет радостно кругом</a:t>
            </a:r>
          </a:p>
          <a:p>
            <a:pPr>
              <a:lnSpc>
                <a:spcPct val="80000"/>
              </a:lnSpc>
            </a:pP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Gabriola" pitchFamily="82" charset="0"/>
              </a:rPr>
              <a:t> (все участники игры произносят хором слово здравствуйте).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88640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Gabriola" pitchFamily="82" charset="0"/>
                <a:cs typeface="Times New Roman" pitchFamily="18" charset="0"/>
              </a:rPr>
              <a:t>Игра – приветствие </a:t>
            </a:r>
            <a:br>
              <a:rPr lang="ru-RU" sz="4000" b="1" dirty="0" smtClean="0">
                <a:solidFill>
                  <a:srgbClr val="FF0000"/>
                </a:solidFill>
                <a:latin typeface="Gabriola" pitchFamily="82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Gabriola" pitchFamily="82" charset="0"/>
                <a:cs typeface="Times New Roman" pitchFamily="18" charset="0"/>
              </a:rPr>
              <a:t>«Что в «Здравствуйте» тебе моем?»</a:t>
            </a:r>
            <a:endParaRPr lang="ru-RU" sz="4000" dirty="0">
              <a:solidFill>
                <a:srgbClr val="FF0000"/>
              </a:solidFill>
              <a:latin typeface="Gabriola" pitchFamily="82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486930"/>
            <a:ext cx="5904656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1-ый вариант игры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Примеры пожеланий: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- здоровья, зрелости, зоркости и т. д.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- добра, доверия, доброжелательности,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 - радости, решимости, равновесия,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«а» - активности, аккуратности, авторитета,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«в» - великодушия, веселья, верности,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«с» - сил, счастья, свободы, ..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«т» - терпения, творчества, теплоты,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«у» - уверенности, уважения улыбок,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«и» - искренности, идей, изящества,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«т» - таланта, трудолюбия, …</a:t>
            </a:r>
          </a:p>
          <a:p>
            <a:pPr>
              <a:lnSpc>
                <a:spcPct val="80000"/>
              </a:lnSpc>
            </a:pPr>
            <a:r>
              <a:rPr lang="ru-RU" sz="20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«е» - единства, естественности, …</a:t>
            </a:r>
            <a:endParaRPr lang="ru-RU" sz="2000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15816" y="332656"/>
            <a:ext cx="38860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2-й вариант игры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720840"/>
            <a:ext cx="567037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«Говоря «Здравствуйте!»,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я желаю заряда души, радости, азарта, восхищения, сердечного творческого вдохновения, ума, искренности тебе, единомышленник!».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Или: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«Желаю своим одноклассникам здоровья,   доброты, радости, вдохновения, самоутверждения, талантливости, воображения, умелости, йогом быть, тепло дарить ежедневно!»</a:t>
            </a:r>
          </a:p>
          <a:p>
            <a:pPr>
              <a:lnSpc>
                <a:spcPct val="8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Вариант «кричалки»: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Знаю, друзья, радость абсолютно всем свойственна. Так вместе улыбнитесь и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встряхнитесь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3808" y="476672"/>
            <a:ext cx="47644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 –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вариант игры.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1577863"/>
            <a:ext cx="54543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«Друг, ты – здоровый, добрый, работоспособный, аккуратный, волевой, смелый, трудолюбивый, веселый, удачи тебе на весь день!»</a:t>
            </a:r>
          </a:p>
          <a:p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Данный вариант игры можно проводить после изучения темы «Прилагательное».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785786" y="214290"/>
            <a:ext cx="6929486" cy="714380"/>
          </a:xfrm>
          <a:prstGeom prst="roundRect">
            <a:avLst/>
          </a:prstGeom>
          <a:solidFill>
            <a:srgbClr val="CCFFCC"/>
          </a:solidFill>
          <a:ln>
            <a:solidFill>
              <a:srgbClr val="0070C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0" y="214290"/>
            <a:ext cx="8686800" cy="75722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МЕТОД «ФРУКТОВЫЙ САД»</a:t>
            </a:r>
            <a:endParaRPr lang="ru-RU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1" name="Содержимое 10" descr="12857a4edda0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lum bright="-2000" contrast="2000"/>
          </a:blip>
          <a:stretch>
            <a:fillRect/>
          </a:stretch>
        </p:blipFill>
        <p:spPr>
          <a:xfrm>
            <a:off x="571500" y="1142984"/>
            <a:ext cx="4000500" cy="4625197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12" name="Содержимое 11" descr="LemonTree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-3000" contrast="4000"/>
          </a:blip>
          <a:stretch>
            <a:fillRect/>
          </a:stretch>
        </p:blipFill>
        <p:spPr>
          <a:xfrm>
            <a:off x="4429124" y="1285860"/>
            <a:ext cx="3667126" cy="4857783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sp>
        <p:nvSpPr>
          <p:cNvPr id="6" name="Волна 5"/>
          <p:cNvSpPr/>
          <p:nvPr/>
        </p:nvSpPr>
        <p:spPr>
          <a:xfrm>
            <a:off x="1643042" y="4286256"/>
            <a:ext cx="2286016" cy="785818"/>
          </a:xfrm>
          <a:prstGeom prst="wave">
            <a:avLst>
              <a:gd name="adj1" fmla="val 11587"/>
              <a:gd name="adj2" fmla="val 1731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ОЖИДАНИЯ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Волна 12"/>
          <p:cNvSpPr/>
          <p:nvPr/>
        </p:nvSpPr>
        <p:spPr>
          <a:xfrm>
            <a:off x="5286380" y="4214818"/>
            <a:ext cx="2286016" cy="785818"/>
          </a:xfrm>
          <a:prstGeom prst="wave">
            <a:avLst>
              <a:gd name="adj1" fmla="val 11587"/>
              <a:gd name="adj2" fmla="val 1731"/>
            </a:avLst>
          </a:prstGeom>
          <a:solidFill>
            <a:srgbClr val="92D050"/>
          </a:solidFill>
          <a:ln>
            <a:solidFill>
              <a:schemeClr val="accent3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ОПАСЕНИЯ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91680" y="188640"/>
            <a:ext cx="5832648" cy="576064"/>
          </a:xfrm>
          <a:prstGeom prst="roundRect">
            <a:avLst/>
          </a:prstGeom>
          <a:solidFill>
            <a:srgbClr val="FFFFCC"/>
          </a:solidFill>
          <a:ln>
            <a:solidFill>
              <a:srgbClr val="9900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CC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763688" y="188640"/>
            <a:ext cx="5688632" cy="576064"/>
          </a:xfrm>
        </p:spPr>
        <p:txBody>
          <a:bodyPr>
            <a:normAutofit fontScale="90000"/>
          </a:bodyPr>
          <a:lstStyle/>
          <a:p>
            <a:r>
              <a:rPr lang="ru-RU" sz="3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метод</a:t>
            </a:r>
            <a:r>
              <a:rPr lang="ru-RU" sz="3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«ИНФО - УГАДАЙ-КА»</a:t>
            </a:r>
            <a:endParaRPr lang="ru-RU" sz="3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1357298"/>
            <a:ext cx="2000264" cy="92869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понятие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2285992"/>
            <a:ext cx="2000264" cy="4214842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00298" y="1357298"/>
            <a:ext cx="2000264" cy="928694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</a:t>
            </a:r>
          </a:p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урока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2285992"/>
            <a:ext cx="2000264" cy="4214842"/>
          </a:xfrm>
          <a:prstGeom prst="rect">
            <a:avLst/>
          </a:prstGeom>
          <a:solidFill>
            <a:srgbClr val="FFFFFF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i="1" dirty="0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2285992"/>
            <a:ext cx="1928826" cy="4214842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1357298"/>
            <a:ext cx="1928826" cy="928694"/>
          </a:xfrm>
          <a:prstGeom prst="rect">
            <a:avLst/>
          </a:prstGeom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429388" y="1357298"/>
            <a:ext cx="2286016" cy="928694"/>
          </a:xfrm>
          <a:prstGeom prst="rect">
            <a:avLst/>
          </a:prstGeom>
          <a:solidFill>
            <a:srgbClr val="FFFFCC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цели применения</a:t>
            </a:r>
            <a:endParaRPr lang="ru-RU" sz="26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00034" y="2285992"/>
            <a:ext cx="1928826" cy="2933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Система методов, которая обеспечивает активность и разнообразие мыслительной и практической деятельности учащихся.</a:t>
            </a:r>
            <a:endParaRPr lang="ru-RU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6429388" y="2285992"/>
            <a:ext cx="2286016" cy="4214842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2500298" y="2285992"/>
            <a:ext cx="20002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Организация класса, проверка домашнего задания, постановка целей и задач урока, объяснение нового, закрепление изученного, обобщение знаний, организация самостоятельной работы, подведение итогов урока, релаксация.</a:t>
            </a:r>
            <a:endParaRPr lang="ru-RU" sz="1700" b="1" i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4500562" y="2428868"/>
            <a:ext cx="19288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«Поздоровайся глазами», «Фруктовый сад», 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Инфо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– угадай-ка»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572264" y="2357430"/>
            <a:ext cx="2143140" cy="286232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Развитие мотивации, интереса к предмету, </a:t>
            </a: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коммуникатив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algn="ctr"/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ных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, учебно-информационных и учебно-организационных умений.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9552" y="764704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Активные методы обучения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9" grpId="0"/>
      <p:bldP spid="30" grpId="0"/>
      <p:bldP spid="31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Лето анимированный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2540</TotalTime>
  <Words>987</Words>
  <Application>Microsoft Office PowerPoint</Application>
  <PresentationFormat>Экран (4:3)</PresentationFormat>
  <Paragraphs>253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Трек</vt:lpstr>
      <vt:lpstr>Лето анимированный</vt:lpstr>
      <vt:lpstr>1_Лето анимированный</vt:lpstr>
      <vt:lpstr>ИСПОЛЬЗОВАНИЕ АКТИВНЫХ МЕТОДОВ ОБУЧЕНИЯ НА РАЗЛИЧНЫХ ЭТАПАХ УРОКА В НАЧАЛЬНОЙ ШКОЛЕ  </vt:lpstr>
      <vt:lpstr>Слайд 2</vt:lpstr>
      <vt:lpstr>Слайд 3</vt:lpstr>
      <vt:lpstr>Слайд 4</vt:lpstr>
      <vt:lpstr>Слайд 5</vt:lpstr>
      <vt:lpstr>Слайд 6</vt:lpstr>
      <vt:lpstr>Слайд 7</vt:lpstr>
      <vt:lpstr>МЕТОД «ФРУКТОВЫЙ САД»</vt:lpstr>
      <vt:lpstr>метод «ИНФО - УГАДАЙ-КА»</vt:lpstr>
      <vt:lpstr>метод«КЛАСТЕР»</vt:lpstr>
      <vt:lpstr>Слайд 11</vt:lpstr>
      <vt:lpstr>Слайд 12</vt:lpstr>
      <vt:lpstr>Слайд 13</vt:lpstr>
      <vt:lpstr>Слайд 14</vt:lpstr>
      <vt:lpstr>Слайд 15</vt:lpstr>
      <vt:lpstr>Слайд 16</vt:lpstr>
      <vt:lpstr>Игра пойми меня</vt:lpstr>
      <vt:lpstr>Игра – ассоциация  Словесная цепочка</vt:lpstr>
      <vt:lpstr>Синонимы </vt:lpstr>
      <vt:lpstr>метод «ИНФО- УГАДАЙ-КА»</vt:lpstr>
      <vt:lpstr>МЕТОД «ФРУКТОВЫЙ САД»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287</cp:revision>
  <dcterms:created xsi:type="dcterms:W3CDTF">2010-06-09T05:16:24Z</dcterms:created>
  <dcterms:modified xsi:type="dcterms:W3CDTF">2017-10-09T17:00:06Z</dcterms:modified>
</cp:coreProperties>
</file>