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57CC63B9-E982-45C0-98C2-3BB1338A9E90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10">
            <a:extLst>
              <a:ext uri="{FF2B5EF4-FFF2-40B4-BE49-F238E27FC236}">
                <a16:creationId xmlns:a16="http://schemas.microsoft.com/office/drawing/2014/main" id="{F03F550A-27AC-41C0-8EC2-9ADEF89B37FC}"/>
              </a:ext>
            </a:extLst>
          </p:cNvPr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18E170B5-09C8-4F82-A01C-E1B6C9C9C075}"/>
              </a:ext>
            </a:extLst>
          </p:cNvPr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F7ABDB66-BD09-44A7-AAF8-F424E702BF68}"/>
              </a:ext>
            </a:extLst>
          </p:cNvPr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23AB894-5C0F-4A74-AFF6-E692257AE367}"/>
              </a:ext>
            </a:extLst>
          </p:cNvPr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Дата 27">
            <a:extLst>
              <a:ext uri="{FF2B5EF4-FFF2-40B4-BE49-F238E27FC236}">
                <a16:creationId xmlns:a16="http://schemas.microsoft.com/office/drawing/2014/main" id="{35C21DA2-6795-4FDA-8FBE-85CD9921D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6">
            <a:extLst>
              <a:ext uri="{FF2B5EF4-FFF2-40B4-BE49-F238E27FC236}">
                <a16:creationId xmlns:a16="http://schemas.microsoft.com/office/drawing/2014/main" id="{214C0734-514C-4A6C-B5BD-95D123D1D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8">
            <a:extLst>
              <a:ext uri="{FF2B5EF4-FFF2-40B4-BE49-F238E27FC236}">
                <a16:creationId xmlns:a16="http://schemas.microsoft.com/office/drawing/2014/main" id="{3E7504C9-B4A2-4F48-9575-A230C0D69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6FA9D-522B-4BBB-B60E-C5D0FC5768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525846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F21FA532-A25C-4CE0-9414-A47C4DA91B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FF81B810-003B-41A1-90AB-3A68CB67D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4D191C68-53B0-4690-A371-E1E7E9439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797D6-2831-489F-8074-8D9AC27465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115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70916283-3C2D-461F-85CF-EF6C84436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3D5F0D9E-CC08-406A-9411-4C3F87FB5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A72627C0-B365-46AA-BAF5-4942F453A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B7EFD-089C-437D-9DF7-5395048F60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53472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>
            <a:extLst>
              <a:ext uri="{FF2B5EF4-FFF2-40B4-BE49-F238E27FC236}">
                <a16:creationId xmlns:a16="http://schemas.microsoft.com/office/drawing/2014/main" id="{74F265EA-3859-4A06-A671-06E43A3D4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>
            <a:extLst>
              <a:ext uri="{FF2B5EF4-FFF2-40B4-BE49-F238E27FC236}">
                <a16:creationId xmlns:a16="http://schemas.microsoft.com/office/drawing/2014/main" id="{63B57370-FE5D-4A94-A9D1-33F23C4A8C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>
            <a:extLst>
              <a:ext uri="{FF2B5EF4-FFF2-40B4-BE49-F238E27FC236}">
                <a16:creationId xmlns:a16="http://schemas.microsoft.com/office/drawing/2014/main" id="{944BC96C-2E97-4E35-AE5A-B898C152F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32CD6A-6185-4036-AB68-41E77ABFAAC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60495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30D1A4A-B3F5-4B37-8498-956F7B9DB47E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Скругленный прямоугольник 10">
            <a:extLst>
              <a:ext uri="{FF2B5EF4-FFF2-40B4-BE49-F238E27FC236}">
                <a16:creationId xmlns:a16="http://schemas.microsoft.com/office/drawing/2014/main" id="{B1C042C7-D653-45B4-B1E4-53EB62F01E05}"/>
              </a:ext>
            </a:extLst>
          </p:cNvPr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249AB8B5-5089-437C-A72F-C6E1932DAAFC}"/>
              </a:ext>
            </a:extLst>
          </p:cNvPr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C45A5445-434A-4076-96E7-BA66236F8455}"/>
              </a:ext>
            </a:extLst>
          </p:cNvPr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141DD23-5D18-4C7C-AA91-D938C5FF84EA}"/>
              </a:ext>
            </a:extLst>
          </p:cNvPr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Дата 3">
            <a:extLst>
              <a:ext uri="{FF2B5EF4-FFF2-40B4-BE49-F238E27FC236}">
                <a16:creationId xmlns:a16="http://schemas.microsoft.com/office/drawing/2014/main" id="{FAE13719-5523-487D-93A8-6D2651080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4">
            <a:extLst>
              <a:ext uri="{FF2B5EF4-FFF2-40B4-BE49-F238E27FC236}">
                <a16:creationId xmlns:a16="http://schemas.microsoft.com/office/drawing/2014/main" id="{7B0A425E-4C9A-42AA-9EA7-F58930EEE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A182EC44-C5ED-40AF-9048-BCC1813E29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A50A25B-8C63-4101-AD30-17D8C3E5C3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503508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>
            <a:extLst>
              <a:ext uri="{FF2B5EF4-FFF2-40B4-BE49-F238E27FC236}">
                <a16:creationId xmlns:a16="http://schemas.microsoft.com/office/drawing/2014/main" id="{526ED2AC-DD08-4744-8485-68092DE09D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>
            <a:extLst>
              <a:ext uri="{FF2B5EF4-FFF2-40B4-BE49-F238E27FC236}">
                <a16:creationId xmlns:a16="http://schemas.microsoft.com/office/drawing/2014/main" id="{DAD05866-BC9A-4A65-A57D-DDAD8CA97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>
            <a:extLst>
              <a:ext uri="{FF2B5EF4-FFF2-40B4-BE49-F238E27FC236}">
                <a16:creationId xmlns:a16="http://schemas.microsoft.com/office/drawing/2014/main" id="{CE68C40F-82A9-41B0-9E1B-52F66501D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5B55BF-C8F9-4ECC-95E8-D7E417BF09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4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>
            <a:extLst>
              <a:ext uri="{FF2B5EF4-FFF2-40B4-BE49-F238E27FC236}">
                <a16:creationId xmlns:a16="http://schemas.microsoft.com/office/drawing/2014/main" id="{B57287D2-AB8F-4A3A-8CEA-7A51D19DCA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>
            <a:extLst>
              <a:ext uri="{FF2B5EF4-FFF2-40B4-BE49-F238E27FC236}">
                <a16:creationId xmlns:a16="http://schemas.microsoft.com/office/drawing/2014/main" id="{F0AA59D8-C7B8-469C-BF73-74FA1B3D9C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>
            <a:extLst>
              <a:ext uri="{FF2B5EF4-FFF2-40B4-BE49-F238E27FC236}">
                <a16:creationId xmlns:a16="http://schemas.microsoft.com/office/drawing/2014/main" id="{7FB46829-1A57-4788-95F6-30FCF03EC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22D869-5CA6-4CAD-BA7B-48CA043659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2250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>
            <a:extLst>
              <a:ext uri="{FF2B5EF4-FFF2-40B4-BE49-F238E27FC236}">
                <a16:creationId xmlns:a16="http://schemas.microsoft.com/office/drawing/2014/main" id="{0DF587C4-B6E6-41C5-978C-3DF72CFF1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>
            <a:extLst>
              <a:ext uri="{FF2B5EF4-FFF2-40B4-BE49-F238E27FC236}">
                <a16:creationId xmlns:a16="http://schemas.microsoft.com/office/drawing/2014/main" id="{1A09D92E-4784-4A02-960B-371C6B0C5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>
            <a:extLst>
              <a:ext uri="{FF2B5EF4-FFF2-40B4-BE49-F238E27FC236}">
                <a16:creationId xmlns:a16="http://schemas.microsoft.com/office/drawing/2014/main" id="{139E7D21-10B1-4C5D-A5F0-733012B3D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082A8A-D0AE-4362-ADF0-8D23F877C5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6763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>
            <a:extLst>
              <a:ext uri="{FF2B5EF4-FFF2-40B4-BE49-F238E27FC236}">
                <a16:creationId xmlns:a16="http://schemas.microsoft.com/office/drawing/2014/main" id="{059C8C4A-0ABF-414F-BFDF-6A623C9E7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81C09B9-8907-4A3B-9FF6-7817D3B81B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>
            <a:extLst>
              <a:ext uri="{FF2B5EF4-FFF2-40B4-BE49-F238E27FC236}">
                <a16:creationId xmlns:a16="http://schemas.microsoft.com/office/drawing/2014/main" id="{40806AB2-D96D-4D19-886F-FE8D4A087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170CB-D73B-4D18-96DD-A3034A5C77D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37799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D4AE58-461B-4DCD-A2A0-53B2208EDFD5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Скругленный прямоугольник 10">
            <a:extLst>
              <a:ext uri="{FF2B5EF4-FFF2-40B4-BE49-F238E27FC236}">
                <a16:creationId xmlns:a16="http://schemas.microsoft.com/office/drawing/2014/main" id="{3CC487CF-3FCE-451C-9DBC-854D9A18D73E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4">
            <a:extLst>
              <a:ext uri="{FF2B5EF4-FFF2-40B4-BE49-F238E27FC236}">
                <a16:creationId xmlns:a16="http://schemas.microsoft.com/office/drawing/2014/main" id="{E986E220-4FB5-4832-9808-B72A863213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>
            <a:extLst>
              <a:ext uri="{FF2B5EF4-FFF2-40B4-BE49-F238E27FC236}">
                <a16:creationId xmlns:a16="http://schemas.microsoft.com/office/drawing/2014/main" id="{E4F4288D-EF2B-4460-9A5E-EFA2A9BFEB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>
            <a:extLst>
              <a:ext uri="{FF2B5EF4-FFF2-40B4-BE49-F238E27FC236}">
                <a16:creationId xmlns:a16="http://schemas.microsoft.com/office/drawing/2014/main" id="{EB642B2A-F4E3-4053-8671-0137A944F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127B51-745C-4BEB-85A5-5A3E47D639F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090532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0C84D71-201A-4FA4-A6BD-A59D11E3AA50}"/>
              </a:ext>
            </a:extLst>
          </p:cNvPr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450FF29-2C78-401F-AED0-FBD81651E9C2}"/>
              </a:ext>
            </a:extLst>
          </p:cNvPr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BC81C279-F89B-4BE3-A2FA-804412C4D4AA}"/>
              </a:ext>
            </a:extLst>
          </p:cNvPr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8" name="Дата 4">
            <a:extLst>
              <a:ext uri="{FF2B5EF4-FFF2-40B4-BE49-F238E27FC236}">
                <a16:creationId xmlns:a16="http://schemas.microsoft.com/office/drawing/2014/main" id="{442A4378-2ABB-482D-8183-C057DA41E5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>
            <a:extLst>
              <a:ext uri="{FF2B5EF4-FFF2-40B4-BE49-F238E27FC236}">
                <a16:creationId xmlns:a16="http://schemas.microsoft.com/office/drawing/2014/main" id="{692CF654-E74F-4C84-92FA-65D7A3118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>
            <a:extLst>
              <a:ext uri="{FF2B5EF4-FFF2-40B4-BE49-F238E27FC236}">
                <a16:creationId xmlns:a16="http://schemas.microsoft.com/office/drawing/2014/main" id="{C55A31F3-63EA-4FDA-987A-56F199C68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BBB32AEC-D1EC-42C3-A59B-1C545AD153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42993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56ADCB2-DF1A-467A-8AF1-75AA44D8331D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Скругленный прямоугольник 7">
            <a:extLst>
              <a:ext uri="{FF2B5EF4-FFF2-40B4-BE49-F238E27FC236}">
                <a16:creationId xmlns:a16="http://schemas.microsoft.com/office/drawing/2014/main" id="{90B506A6-0931-447F-AEE3-D6F3AF9E48B7}"/>
              </a:ext>
            </a:extLst>
          </p:cNvPr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Заголовок 21">
            <a:extLst>
              <a:ext uri="{FF2B5EF4-FFF2-40B4-BE49-F238E27FC236}">
                <a16:creationId xmlns:a16="http://schemas.microsoft.com/office/drawing/2014/main" id="{D3C2C774-11AB-43FE-B550-32DDA4FCB36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en-US" altLang="ru-RU"/>
          </a:p>
        </p:txBody>
      </p:sp>
      <p:sp>
        <p:nvSpPr>
          <p:cNvPr id="1029" name="Текст 12">
            <a:extLst>
              <a:ext uri="{FF2B5EF4-FFF2-40B4-BE49-F238E27FC236}">
                <a16:creationId xmlns:a16="http://schemas.microsoft.com/office/drawing/2014/main" id="{0F6F87C5-707E-44A4-85F3-9D4F4981FA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en-US" altLang="ru-RU"/>
          </a:p>
        </p:txBody>
      </p:sp>
      <p:sp>
        <p:nvSpPr>
          <p:cNvPr id="14" name="Дата 13">
            <a:extLst>
              <a:ext uri="{FF2B5EF4-FFF2-40B4-BE49-F238E27FC236}">
                <a16:creationId xmlns:a16="http://schemas.microsoft.com/office/drawing/2014/main" id="{EE0F26EB-64D2-4909-99F9-5FFFA524C76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598F02-FB3B-4B0E-8373-E9D0F04073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>
            <a:extLst>
              <a:ext uri="{FF2B5EF4-FFF2-40B4-BE49-F238E27FC236}">
                <a16:creationId xmlns:a16="http://schemas.microsoft.com/office/drawing/2014/main" id="{842EA99E-FEBD-42D0-A20D-7CFA9008AD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panose="020F0502020204030204" pitchFamily="34" charset="0"/>
              </a:defRPr>
            </a:lvl1pPr>
          </a:lstStyle>
          <a:p>
            <a:fld id="{261F9377-75D2-416E-A682-73D1A442A17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1" r:id="rId2"/>
    <p:sldLayoutId id="2147483729" r:id="rId3"/>
    <p:sldLayoutId id="2147483722" r:id="rId4"/>
    <p:sldLayoutId id="2147483723" r:id="rId5"/>
    <p:sldLayoutId id="2147483724" r:id="rId6"/>
    <p:sldLayoutId id="2147483725" r:id="rId7"/>
    <p:sldLayoutId id="2147483730" r:id="rId8"/>
    <p:sldLayoutId id="2147483731" r:id="rId9"/>
    <p:sldLayoutId id="2147483726" r:id="rId10"/>
    <p:sldLayoutId id="214748372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anose="05020102010507070707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anose="05020102010507070707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одзаголовок 2">
            <a:extLst>
              <a:ext uri="{FF2B5EF4-FFF2-40B4-BE49-F238E27FC236}">
                <a16:creationId xmlns:a16="http://schemas.microsoft.com/office/drawing/2014/main" id="{877B4736-C5AB-4E6A-8D05-9C472382C8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76800" y="4572000"/>
            <a:ext cx="4114800" cy="1676400"/>
          </a:xfrm>
        </p:spPr>
        <p:txBody>
          <a:bodyPr/>
          <a:lstStyle/>
          <a:p>
            <a:pPr eaLnBrk="1" hangingPunct="1"/>
            <a:r>
              <a:rPr lang="ru-RU" altLang="ru-RU" sz="2000"/>
              <a:t> </a:t>
            </a:r>
          </a:p>
        </p:txBody>
      </p:sp>
      <p:sp>
        <p:nvSpPr>
          <p:cNvPr id="6147" name="Заголовок 1">
            <a:extLst>
              <a:ext uri="{FF2B5EF4-FFF2-40B4-BE49-F238E27FC236}">
                <a16:creationId xmlns:a16="http://schemas.microsoft.com/office/drawing/2014/main" id="{89E9A4C0-F4A2-446B-9C8B-B6C1A213E7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pPr eaLnBrk="1" hangingPunct="1"/>
            <a:r>
              <a:rPr lang="ru-RU" altLang="ru-RU" dirty="0"/>
              <a:t>Крепление настенных предметов</a:t>
            </a:r>
            <a:br>
              <a:rPr lang="ru-RU" altLang="ru-RU" dirty="0"/>
            </a:br>
            <a:r>
              <a:rPr lang="ru-RU" altLang="ru-RU" dirty="0"/>
              <a:t>6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A71826-81F7-474D-85B0-2589A1E95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82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B7FA7D4B-E136-46C4-BF72-5787D6D9219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274638"/>
            <a:ext cx="8686800" cy="4297362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err="1"/>
              <a:t>Шуруповерт</a:t>
            </a:r>
            <a:r>
              <a:rPr lang="ru-RU" dirty="0"/>
              <a:t>. Большинство крепежных элементов используют шурупы или резьбовые болты. Внутреннюю часть </a:t>
            </a:r>
            <a:r>
              <a:rPr lang="ru-RU" dirty="0" err="1"/>
              <a:t>дюбель-гвоздей</a:t>
            </a:r>
            <a:r>
              <a:rPr lang="ru-RU" dirty="0"/>
              <a:t> можно забивать. Такой способ установки допускается в том случае, если на шурупе имеется так называемая гарпунная резьба. Однако всегда лучше завинтить шуруп, чем забить. Бывают и такие ситуации, когда крепеж нужно снять, – в том или ином случае работать удобнее и быстрее при помощи </a:t>
            </a:r>
            <a:r>
              <a:rPr lang="ru-RU" dirty="0" err="1"/>
              <a:t>шуруповерта</a:t>
            </a:r>
            <a:r>
              <a:rPr lang="ru-RU" dirty="0"/>
              <a:t>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Уровень</a:t>
            </a:r>
            <a:r>
              <a:rPr lang="ru-RU" dirty="0"/>
              <a:t>. Для того чтобы навешиваемый предмет был закреплен ровно, необходим, как минимум, жидкостный строительный уровень. Четкая горизонталь нужна еще и для того, чтобы нагрузка на крепеж распределялась равномерно. Профессионалы пользуются лазерными уровнями, которые не только точнее, но и удобнее в работе.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5364" name="Picture 2" descr="C:\Users\Админ\Desktop\фото\dcrep06.jpg">
            <a:extLst>
              <a:ext uri="{FF2B5EF4-FFF2-40B4-BE49-F238E27FC236}">
                <a16:creationId xmlns:a16="http://schemas.microsoft.com/office/drawing/2014/main" id="{6D5A3E45-EB29-4146-822A-D20D1C3B15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3" y="4326792"/>
            <a:ext cx="32385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3" descr="C:\Users\Админ\Desktop\фото\i (7).jpg">
            <a:extLst>
              <a:ext uri="{FF2B5EF4-FFF2-40B4-BE49-F238E27FC236}">
                <a16:creationId xmlns:a16="http://schemas.microsoft.com/office/drawing/2014/main" id="{5408F8F1-4FA3-4673-88A2-F42179EFFD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863" y="4497754"/>
            <a:ext cx="2462213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4" descr="C:\Users\Админ\Desktop\фото\i (6).jpg">
            <a:extLst>
              <a:ext uri="{FF2B5EF4-FFF2-40B4-BE49-F238E27FC236}">
                <a16:creationId xmlns:a16="http://schemas.microsoft.com/office/drawing/2014/main" id="{C3391288-C984-4B0D-A883-BEFD90F12C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0312" y="4383454"/>
            <a:ext cx="2390775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>
            <a:extLst>
              <a:ext uri="{FF2B5EF4-FFF2-40B4-BE49-F238E27FC236}">
                <a16:creationId xmlns:a16="http://schemas.microsoft.com/office/drawing/2014/main" id="{37495563-D6EB-4F85-9944-E634AD60C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algn="ctr" eaLnBrk="1" hangingPunct="1"/>
            <a:r>
              <a:rPr lang="ru-RU" altLang="ru-RU" sz="3200" dirty="0"/>
              <a:t>Крепеж для разных видов стен</a:t>
            </a:r>
            <a:br>
              <a:rPr lang="ru-RU" altLang="ru-RU" sz="3200" b="1" dirty="0"/>
            </a:br>
            <a:endParaRPr lang="ru-RU" altLang="ru-RU" sz="32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9CC7A576-B716-49CA-A862-1F87BAC43C2A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909637"/>
            <a:ext cx="8686800" cy="3433763"/>
          </a:xfrm>
        </p:spPr>
        <p:txBody>
          <a:bodyPr>
            <a:normAutofit fontScale="85000" lnSpcReduction="10000"/>
          </a:bodyPr>
          <a:lstStyle/>
          <a:p>
            <a:pPr marL="0" indent="0" algn="ctr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b="1" dirty="0"/>
              <a:t>В кирпич</a:t>
            </a:r>
            <a:r>
              <a:rPr lang="ru-RU" dirty="0"/>
              <a:t>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Известные всем дюбель-гвозди, состоящие из «пробки» и шурупа, лучше всего подходят для установки в кирпичные стены.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Часть, называемая «пробкой», может быть выполнена из пластика или нейлона. Наиболее надежными являются нейлоновые дюбели, но значение имеет и их форма. Чем больше насечек и чем они рельефнее – тем лучше.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Внутрь дюбеля вкручивается шуруп, диаметр и шаг резьбы которого в точности соответствует резьбе в отверстии.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6388" name="Picture 3" descr="C:\Users\Админ\Desktop\фото\dcrep01.jpg">
            <a:extLst>
              <a:ext uri="{FF2B5EF4-FFF2-40B4-BE49-F238E27FC236}">
                <a16:creationId xmlns:a16="http://schemas.microsoft.com/office/drawing/2014/main" id="{103A1977-03B7-4035-A466-158CDAFB0A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4242730"/>
            <a:ext cx="2971800" cy="2224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:\Users\Админ\Desktop\фото\i (6).jpg">
            <a:extLst>
              <a:ext uri="{FF2B5EF4-FFF2-40B4-BE49-F238E27FC236}">
                <a16:creationId xmlns:a16="http://schemas.microsoft.com/office/drawing/2014/main" id="{22C4AA85-7D8C-4A58-A63E-595E955CD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504" y="4438320"/>
            <a:ext cx="3448050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6AC9DC-A4E0-4913-85C1-3D6E32A6F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8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E4FB00C8-A20D-4497-9B55-803FA1A2C722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381000"/>
            <a:ext cx="8458200" cy="3886200"/>
          </a:xfrm>
        </p:spPr>
        <p:txBody>
          <a:bodyPr>
            <a:normAutofit fontScale="85000" lnSpcReduction="20000"/>
          </a:bodyPr>
          <a:lstStyle/>
          <a:p>
            <a:pPr marL="0" indent="0" algn="ctr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b="1" dirty="0"/>
              <a:t>В ячеистый бетон</a:t>
            </a:r>
            <a:r>
              <a:rPr lang="ru-RU" dirty="0"/>
              <a:t>. 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dirty="0"/>
              <a:t>Дюбели, специально предназначенные для установки в газобетон и пенобетон, имеют более сложную форму, чем «кирпичные».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Есть несколько принципиально различных крепежей, которые можно устанавливать в пористые материалы.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Наиболее популярны спиральные дюбели, вкручиваемые в просверленные заранее отверстия. В эти дюбели устанавливаются монтажные шурупы.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Необходимо помнить, что любой крепеж в ячеистом бетоне плохо справляется с нагрузками на отрыв, поэтому навешиваемые предметы должны создавать только нагрузки, вектор силы которых направлен перпендикулярно крепежу.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7412" name="Picture 2" descr="C:\Users\Админ\Desktop\фото\dcrep03.jpg">
            <a:extLst>
              <a:ext uri="{FF2B5EF4-FFF2-40B4-BE49-F238E27FC236}">
                <a16:creationId xmlns:a16="http://schemas.microsoft.com/office/drawing/2014/main" id="{2F1576FF-676E-499D-B8B3-92F5420A01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1494" y="4373561"/>
            <a:ext cx="2590416" cy="222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2424F6-4932-4A0A-9BD1-8E3ED2D25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82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4F05DC27-6882-497C-ADDA-1674B99EC1D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533399"/>
            <a:ext cx="8915400" cy="2695575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В бетон</a:t>
            </a:r>
            <a:r>
              <a:rPr lang="ru-RU" dirty="0"/>
              <a:t>. Крепить тяжелые предметы к бетонной стене необходимо только на анкеры. Такое крепление будет надежно при нагрузках в любых направлениях.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На дальнем конце анкерного болта образуется мощный распор, который надежно удерживает крепеж. Однако перед тем как забить анкер, необходимо хорошо прочистить отверстие в бетоне от песчинок и осколков.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/>
              <a:t>Это делается специальным ершиком или пылесосом.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8436" name="Picture 2" descr="C:\Users\Админ\Desktop\фото\i (10).jpg">
            <a:extLst>
              <a:ext uri="{FF2B5EF4-FFF2-40B4-BE49-F238E27FC236}">
                <a16:creationId xmlns:a16="http://schemas.microsoft.com/office/drawing/2014/main" id="{2FACF5FB-F6DB-4329-87FF-154190C5C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352800"/>
            <a:ext cx="4002088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3" descr="C:\Users\Админ\Desktop\фото\i (9).jpg">
            <a:extLst>
              <a:ext uri="{FF2B5EF4-FFF2-40B4-BE49-F238E27FC236}">
                <a16:creationId xmlns:a16="http://schemas.microsoft.com/office/drawing/2014/main" id="{39CC4B1F-0274-4B7C-B69B-4DE25A143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4800600"/>
            <a:ext cx="35433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8" name="Picture 4" descr="C:\Users\Админ\Desktop\фото\i (8).jpg">
            <a:extLst>
              <a:ext uri="{FF2B5EF4-FFF2-40B4-BE49-F238E27FC236}">
                <a16:creationId xmlns:a16="http://schemas.microsoft.com/office/drawing/2014/main" id="{C55CA381-7DE4-45B2-BB05-475ADE07B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191000"/>
            <a:ext cx="3563938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CB3C1B-CC5D-4CF5-A1C8-7B3788771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8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0EDAE564-7D35-4510-AAD8-84F03ECF3A4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52400" y="304800"/>
            <a:ext cx="8991600" cy="5715000"/>
          </a:xfrm>
        </p:spPr>
        <p:txBody>
          <a:bodyPr>
            <a:normAutofit fontScale="77500" lnSpcReduction="20000"/>
          </a:bodyPr>
          <a:lstStyle/>
          <a:p>
            <a:pPr marL="0" indent="0" algn="ctr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900" b="1" dirty="0"/>
              <a:t>В пустотелые керамические блоки.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900" dirty="0"/>
              <a:t>Обычный крепеж в таких блоках не держится совсем. Проблема в том, что внутренние переборки слишком тонкие и хрупкие, из-за чего при установке анкера или </a:t>
            </a:r>
            <a:r>
              <a:rPr lang="ru-RU" sz="2900" dirty="0" err="1"/>
              <a:t>дюбель-гвоздя</a:t>
            </a:r>
            <a:r>
              <a:rPr lang="ru-RU" sz="2900" dirty="0"/>
              <a:t> ломаются. 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900" dirty="0"/>
              <a:t>Однако существует специальный вид крепежа для таких блоков – химический анкер. Порядок установки химического анкера в керамические пустотелые блоки выглядит следующим образом: 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dirty="0"/>
              <a:t>высверливается отверстие в блоке обычным сверлом в </a:t>
            </a:r>
            <a:r>
              <a:rPr lang="ru-RU" sz="2300" dirty="0" err="1"/>
              <a:t>безотбойном</a:t>
            </a:r>
            <a:r>
              <a:rPr lang="ru-RU" sz="2300" dirty="0"/>
              <a:t> режиме;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dirty="0"/>
              <a:t> устанавливается гильза химического анкера (можно подбить его молотком, но осторожно);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dirty="0"/>
              <a:t> с помощью пистолета через дюбель вводится клей из картриджа-тубы;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300" dirty="0"/>
              <a:t> в отверстие дюбеля ввинчивается монтажный шуруп или болт.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900" dirty="0"/>
              <a:t>Дюбель химического анкера имеет множество поперечных прорезей, через которые клей выходит за его пределы во время завинчивания анкерного болта. Благодаря большей площади соприкосновения крепежа  с основой и равномерному распределению нагрузок, химический анкер способен удерживать значительные нагрузки.</a:t>
            </a:r>
            <a:br>
              <a:rPr lang="ru-RU" dirty="0"/>
            </a:br>
            <a:endParaRPr lang="ru-RU" dirty="0"/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9460" name="Picture 3" descr="C:\Users\Админ\Desktop\фото\dcrep07.jpg">
            <a:extLst>
              <a:ext uri="{FF2B5EF4-FFF2-40B4-BE49-F238E27FC236}">
                <a16:creationId xmlns:a16="http://schemas.microsoft.com/office/drawing/2014/main" id="{7E62E1AC-4FBC-45AE-9866-66232CA89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0" y="5324475"/>
            <a:ext cx="3248025" cy="139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>
            <a:extLst>
              <a:ext uri="{FF2B5EF4-FFF2-40B4-BE49-F238E27FC236}">
                <a16:creationId xmlns:a16="http://schemas.microsoft.com/office/drawing/2014/main" id="{5DC3C3FF-0729-4C63-9A51-0420A0CC72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57199"/>
          </a:xfrm>
        </p:spPr>
        <p:txBody>
          <a:bodyPr/>
          <a:lstStyle/>
          <a:p>
            <a:pPr algn="ctr" eaLnBrk="1" hangingPunct="1"/>
            <a:r>
              <a:rPr lang="ru-RU" altLang="ru-RU" sz="3200" dirty="0"/>
              <a:t>Выбор крепления</a:t>
            </a:r>
          </a:p>
        </p:txBody>
      </p:sp>
      <p:sp>
        <p:nvSpPr>
          <p:cNvPr id="7171" name="Содержимое 2">
            <a:extLst>
              <a:ext uri="{FF2B5EF4-FFF2-40B4-BE49-F238E27FC236}">
                <a16:creationId xmlns:a16="http://schemas.microsoft.com/office/drawing/2014/main" id="{D5F003F4-5557-45A7-A764-D0BC909B7A1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724022"/>
            <a:ext cx="8229600" cy="4983163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Картины, зеркала, осветительные приборы, настенные шкафы и другие подобные предметы надо </a:t>
            </a:r>
            <a:r>
              <a:rPr lang="ru-RU" altLang="ru-RU" sz="2400" b="1" dirty="0"/>
              <a:t>надежно</a:t>
            </a:r>
            <a:r>
              <a:rPr lang="ru-RU" altLang="ru-RU" sz="2400" dirty="0"/>
              <a:t> прикреплять к стене или потолку. </a:t>
            </a:r>
          </a:p>
          <a:p>
            <a:pPr eaLnBrk="1" hangingPunct="1"/>
            <a:r>
              <a:rPr lang="ru-RU" altLang="ru-RU" sz="2400" dirty="0"/>
              <a:t>В зависимости от </a:t>
            </a:r>
            <a:r>
              <a:rPr lang="ru-RU" altLang="ru-RU" sz="2400" b="1" dirty="0"/>
              <a:t>вида</a:t>
            </a:r>
            <a:r>
              <a:rPr lang="ru-RU" altLang="ru-RU" sz="2400" dirty="0"/>
              <a:t> прикрепляемого предмета и требований к прочности крепления выбирают один из возможных способов, начиная от простых крючков и петель, держащихся только в штукатурном слое, до консолей, закрепляемых с противоположной стороны несущей стены или перегородки.</a:t>
            </a:r>
          </a:p>
          <a:p>
            <a:pPr eaLnBrk="1" hangingPunct="1"/>
            <a:endParaRPr lang="ru-RU" altLang="ru-RU" sz="2000" dirty="0"/>
          </a:p>
        </p:txBody>
      </p:sp>
      <p:pic>
        <p:nvPicPr>
          <p:cNvPr id="7172" name="Picture 2" descr="C:\Users\Админ\Desktop\фото\i (6).jpg">
            <a:extLst>
              <a:ext uri="{FF2B5EF4-FFF2-40B4-BE49-F238E27FC236}">
                <a16:creationId xmlns:a16="http://schemas.microsoft.com/office/drawing/2014/main" id="{F900F1B6-9B52-4FBF-B22F-AA914E7FD5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9100" y="4281154"/>
            <a:ext cx="2451065" cy="1303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3" descr="C:\Users\Админ\Desktop\фото\i (8).jpg">
            <a:extLst>
              <a:ext uri="{FF2B5EF4-FFF2-40B4-BE49-F238E27FC236}">
                <a16:creationId xmlns:a16="http://schemas.microsoft.com/office/drawing/2014/main" id="{D2D0C868-45EE-4EDF-90BA-C36CFC7D13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5255145"/>
            <a:ext cx="40005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4" descr="C:\Users\Админ\Desktop\i (9).jpg">
            <a:extLst>
              <a:ext uri="{FF2B5EF4-FFF2-40B4-BE49-F238E27FC236}">
                <a16:creationId xmlns:a16="http://schemas.microsoft.com/office/drawing/2014/main" id="{8BC6C421-1032-40FF-BF51-DFEC1A051D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4125" y="4754502"/>
            <a:ext cx="249555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>
            <a:extLst>
              <a:ext uri="{FF2B5EF4-FFF2-40B4-BE49-F238E27FC236}">
                <a16:creationId xmlns:a16="http://schemas.microsoft.com/office/drawing/2014/main" id="{E8225D21-D360-4862-8AB0-3918023DB0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57199"/>
          </a:xfrm>
        </p:spPr>
        <p:txBody>
          <a:bodyPr/>
          <a:lstStyle/>
          <a:p>
            <a:pPr algn="ctr" eaLnBrk="1" hangingPunct="1"/>
            <a:r>
              <a:rPr lang="ru-RU" altLang="ru-RU" sz="3200" dirty="0"/>
              <a:t>Определяем материал стены</a:t>
            </a:r>
          </a:p>
        </p:txBody>
      </p:sp>
      <p:sp>
        <p:nvSpPr>
          <p:cNvPr id="8195" name="Содержимое 2">
            <a:extLst>
              <a:ext uri="{FF2B5EF4-FFF2-40B4-BE49-F238E27FC236}">
                <a16:creationId xmlns:a16="http://schemas.microsoft.com/office/drawing/2014/main" id="{C2F6649D-D37E-4D16-AAE3-1F2A502E9AB1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669680"/>
            <a:ext cx="8229600" cy="5059363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При подвешивании предметов большое значение имеет </a:t>
            </a:r>
            <a:r>
              <a:rPr lang="ru-RU" altLang="ru-RU" sz="2400" b="1" dirty="0"/>
              <a:t>материал</a:t>
            </a:r>
            <a:r>
              <a:rPr lang="ru-RU" altLang="ru-RU" sz="2400" dirty="0"/>
              <a:t> </a:t>
            </a:r>
            <a:r>
              <a:rPr lang="ru-RU" altLang="ru-RU" sz="2400" b="1" dirty="0"/>
              <a:t>стены</a:t>
            </a:r>
            <a:r>
              <a:rPr lang="ru-RU" altLang="ru-RU" sz="2400" dirty="0"/>
              <a:t>, потому что костыль, например, по-разному держится в кирпичной кладке и в бетоне, а в Гераклите и вовсе не держится. При выборе способа крепления, таким образом, учитывают </a:t>
            </a:r>
            <a:r>
              <a:rPr lang="ru-RU" altLang="ru-RU" sz="2400" b="1" dirty="0"/>
              <a:t>массу</a:t>
            </a:r>
            <a:r>
              <a:rPr lang="ru-RU" altLang="ru-RU" sz="2400" dirty="0"/>
              <a:t> прикрепляемого предмета, </a:t>
            </a:r>
            <a:r>
              <a:rPr lang="ru-RU" altLang="ru-RU" sz="2400" b="1" dirty="0"/>
              <a:t>материал</a:t>
            </a:r>
            <a:r>
              <a:rPr lang="ru-RU" altLang="ru-RU" sz="2400" dirty="0"/>
              <a:t> несущей конструкции и </a:t>
            </a:r>
            <a:r>
              <a:rPr lang="ru-RU" altLang="ru-RU" sz="2400" b="1" dirty="0"/>
              <a:t>назначение</a:t>
            </a:r>
            <a:r>
              <a:rPr lang="ru-RU" altLang="ru-RU" sz="2400" dirty="0"/>
              <a:t> предмета. При работе нужно стараться как можно меньше повредить несущую конструкцию и штукатурку. По возможности следует избегать мокрых процессов, т. е. применения растворов, промывки выбитых отверстий и пазов и т. д.</a:t>
            </a:r>
          </a:p>
        </p:txBody>
      </p:sp>
      <p:pic>
        <p:nvPicPr>
          <p:cNvPr id="8196" name="Picture 2" descr="C:\Users\Админ\Desktop\фото\i.jpg">
            <a:extLst>
              <a:ext uri="{FF2B5EF4-FFF2-40B4-BE49-F238E27FC236}">
                <a16:creationId xmlns:a16="http://schemas.microsoft.com/office/drawing/2014/main" id="{7D1523DD-9A4B-4780-BFBD-F2A2964DC8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923" y="4974255"/>
            <a:ext cx="2668053" cy="181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3" descr="C:\Users\Админ\Desktop\фото\i (10).jpg">
            <a:extLst>
              <a:ext uri="{FF2B5EF4-FFF2-40B4-BE49-F238E27FC236}">
                <a16:creationId xmlns:a16="http://schemas.microsoft.com/office/drawing/2014/main" id="{A4802ECD-9428-462D-8489-0EAC1F7C5A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9985" y="4906269"/>
            <a:ext cx="2362200" cy="1883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4" descr="C:\Users\Админ\Desktop\фото\i (9).jpg">
            <a:extLst>
              <a:ext uri="{FF2B5EF4-FFF2-40B4-BE49-F238E27FC236}">
                <a16:creationId xmlns:a16="http://schemas.microsoft.com/office/drawing/2014/main" id="{E9BF824D-9A74-4151-BDE5-CD54E22B6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008" y="4934193"/>
            <a:ext cx="2799184" cy="1815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>
            <a:extLst>
              <a:ext uri="{FF2B5EF4-FFF2-40B4-BE49-F238E27FC236}">
                <a16:creationId xmlns:a16="http://schemas.microsoft.com/office/drawing/2014/main" id="{128D79E3-6915-4652-9619-38805A659E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638907"/>
          </a:xfrm>
        </p:spPr>
        <p:txBody>
          <a:bodyPr/>
          <a:lstStyle/>
          <a:p>
            <a:pPr algn="ctr" eaLnBrk="1" hangingPunct="1"/>
            <a:r>
              <a:rPr lang="ru-RU" altLang="ru-RU" sz="3200" dirty="0"/>
              <a:t>Осторожность с проводами!</a:t>
            </a:r>
          </a:p>
        </p:txBody>
      </p:sp>
      <p:sp>
        <p:nvSpPr>
          <p:cNvPr id="9219" name="Содержимое 2">
            <a:extLst>
              <a:ext uri="{FF2B5EF4-FFF2-40B4-BE49-F238E27FC236}">
                <a16:creationId xmlns:a16="http://schemas.microsoft.com/office/drawing/2014/main" id="{CE749625-9D5D-442B-8BAD-EEC78306B36E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359356" y="818905"/>
            <a:ext cx="8229600" cy="4983163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Перед забиванием большого крюка или скобы нужно внимательно проверить, не проходит ли здесь какая-либо </a:t>
            </a:r>
            <a:r>
              <a:rPr lang="ru-RU" altLang="ru-RU" sz="2400" b="1" dirty="0"/>
              <a:t>проводка</a:t>
            </a:r>
            <a:r>
              <a:rPr lang="ru-RU" altLang="ru-RU" sz="2400" dirty="0"/>
              <a:t>. Работать нужно очень осторожно и, если зубило наталкивается на препятствие или меняется звук удара, то надо немедленно </a:t>
            </a:r>
            <a:r>
              <a:rPr lang="ru-RU" altLang="ru-RU" sz="2400" b="1" dirty="0"/>
              <a:t>прекратить</a:t>
            </a:r>
            <a:r>
              <a:rPr lang="ru-RU" altLang="ru-RU" sz="2400" dirty="0"/>
              <a:t> выбивание отверстия.</a:t>
            </a:r>
          </a:p>
          <a:p>
            <a:pPr eaLnBrk="1" hangingPunct="1"/>
            <a:r>
              <a:rPr lang="ru-RU" altLang="ru-RU" sz="2400" dirty="0"/>
              <a:t>Электропроводка обычно идет вертикально от коробки или выключателя, от розетки же провод может отходить и горизонтально. Однако полностью на это рассчитывать нельзя, потому что она иногда проходит и наклонно.</a:t>
            </a:r>
          </a:p>
        </p:txBody>
      </p:sp>
      <p:pic>
        <p:nvPicPr>
          <p:cNvPr id="9220" name="Picture 5" descr="C:\Users\Админ\Desktop\фото\i (11).jpg">
            <a:extLst>
              <a:ext uri="{FF2B5EF4-FFF2-40B4-BE49-F238E27FC236}">
                <a16:creationId xmlns:a16="http://schemas.microsoft.com/office/drawing/2014/main" id="{210F674E-4755-47AA-8D1F-DE05699205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633" y="5029200"/>
            <a:ext cx="1658411" cy="173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6" descr="C:\Users\Админ\Desktop\фото\pic3463.jpg">
            <a:extLst>
              <a:ext uri="{FF2B5EF4-FFF2-40B4-BE49-F238E27FC236}">
                <a16:creationId xmlns:a16="http://schemas.microsoft.com/office/drawing/2014/main" id="{EC542781-CBC6-46C0-829D-F2219009FC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08029" y="4725358"/>
            <a:ext cx="2512935" cy="1957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7" descr="C:\Users\Админ\Desktop\фото\1358469681.jpg">
            <a:extLst>
              <a:ext uri="{FF2B5EF4-FFF2-40B4-BE49-F238E27FC236}">
                <a16:creationId xmlns:a16="http://schemas.microsoft.com/office/drawing/2014/main" id="{0CB8559D-F695-4FC4-A6B9-F7BC0E18C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8492" y="4736226"/>
            <a:ext cx="2512935" cy="199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>
            <a:extLst>
              <a:ext uri="{FF2B5EF4-FFF2-40B4-BE49-F238E27FC236}">
                <a16:creationId xmlns:a16="http://schemas.microsoft.com/office/drawing/2014/main" id="{F22E950F-E2CC-42B4-B32E-D5A1AC0991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457199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Крепление лёгких предметов</a:t>
            </a:r>
          </a:p>
        </p:txBody>
      </p:sp>
      <p:sp>
        <p:nvSpPr>
          <p:cNvPr id="10243" name="Содержимое 2">
            <a:extLst>
              <a:ext uri="{FF2B5EF4-FFF2-40B4-BE49-F238E27FC236}">
                <a16:creationId xmlns:a16="http://schemas.microsoft.com/office/drawing/2014/main" id="{98DE08C6-BD00-4B9D-B77A-7677C677AC26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555136"/>
            <a:ext cx="8763000" cy="4983163"/>
          </a:xfrm>
        </p:spPr>
        <p:txBody>
          <a:bodyPr/>
          <a:lstStyle/>
          <a:p>
            <a:pPr eaLnBrk="1" hangingPunct="1"/>
            <a:r>
              <a:rPr lang="ru-RU" altLang="ru-RU" sz="2400" b="1" dirty="0"/>
              <a:t>Легкие</a:t>
            </a:r>
            <a:r>
              <a:rPr lang="ru-RU" altLang="ru-RU" sz="2400" dirty="0"/>
              <a:t> предметы, например картины, подвешивают к специальным крючкам. Их забивают в штукатурку под наклоном. </a:t>
            </a:r>
          </a:p>
          <a:p>
            <a:pPr eaLnBrk="1" hangingPunct="1"/>
            <a:r>
              <a:rPr lang="ru-RU" altLang="ru-RU" sz="2400" dirty="0"/>
              <a:t>Крючок лучше всего будет держаться в шве. Вначале нужно с помощью тонкого гвоздя найти шов, передвигая гвоздь снизу вверх, чтобы поврежденную им штукатурку можно было закрыть вешаемым на стену предметом. Если крюк или скоба не плотно вставлены в отверстие, то нужно отщепить от деревянного бруска тонкую лучину, обмазать ее гипсом и вбить молотком в отверстие с крюком. </a:t>
            </a:r>
          </a:p>
        </p:txBody>
      </p:sp>
      <p:pic>
        <p:nvPicPr>
          <p:cNvPr id="10244" name="Picture 2" descr="C:\Users\Админ\Desktop\фото\i (2).jpg">
            <a:extLst>
              <a:ext uri="{FF2B5EF4-FFF2-40B4-BE49-F238E27FC236}">
                <a16:creationId xmlns:a16="http://schemas.microsoft.com/office/drawing/2014/main" id="{11B1A3C1-05CC-4074-AB59-5AAC19C4F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1738" y="4662488"/>
            <a:ext cx="2895600" cy="213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 descr="C:\Users\Админ\Desktop\фото\i (4).jpg">
            <a:extLst>
              <a:ext uri="{FF2B5EF4-FFF2-40B4-BE49-F238E27FC236}">
                <a16:creationId xmlns:a16="http://schemas.microsoft.com/office/drawing/2014/main" id="{C821A6F5-8A22-4BB9-AE67-D97544B92B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8015" y="4662488"/>
            <a:ext cx="2209800" cy="219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4" descr="C:\Users\Админ\Desktop\фото\i (7).jpg">
            <a:extLst>
              <a:ext uri="{FF2B5EF4-FFF2-40B4-BE49-F238E27FC236}">
                <a16:creationId xmlns:a16="http://schemas.microsoft.com/office/drawing/2014/main" id="{6BE169B6-B22B-4C69-BE8B-A6F17DC05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448" y="4662488"/>
            <a:ext cx="2844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>
            <a:extLst>
              <a:ext uri="{FF2B5EF4-FFF2-40B4-BE49-F238E27FC236}">
                <a16:creationId xmlns:a16="http://schemas.microsoft.com/office/drawing/2014/main" id="{ED2971CD-2E08-4480-9A3F-18E79ADCB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eaLnBrk="1" hangingPunct="1"/>
            <a:r>
              <a:rPr lang="ru-RU" altLang="ru-RU" sz="3200"/>
              <a:t>Крепление тяжёлых предметов</a:t>
            </a:r>
          </a:p>
        </p:txBody>
      </p:sp>
      <p:sp>
        <p:nvSpPr>
          <p:cNvPr id="11267" name="Содержимое 2">
            <a:extLst>
              <a:ext uri="{FF2B5EF4-FFF2-40B4-BE49-F238E27FC236}">
                <a16:creationId xmlns:a16="http://schemas.microsoft.com/office/drawing/2014/main" id="{FC653A73-AFC1-40E5-95A4-28A3C67BB3F4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4102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altLang="ru-RU" sz="2400" dirty="0"/>
              <a:t>Если надо прикрепить к стене более </a:t>
            </a:r>
            <a:r>
              <a:rPr lang="ru-RU" altLang="ru-RU" sz="2400" b="1" dirty="0"/>
              <a:t>тяжелый</a:t>
            </a:r>
            <a:r>
              <a:rPr lang="ru-RU" altLang="ru-RU" sz="2400" dirty="0"/>
              <a:t> предмет, который позднее, может быть, придется снимать, то в стене делают отверстие (величина зависит от веса предмета), в которое вбивают пластмассовую пробку. Длина трубочки приблизительно равна глубине отверстия. В нее завинчивают шуруп, который позже можно легко вывернуть.</a:t>
            </a:r>
          </a:p>
        </p:txBody>
      </p:sp>
      <p:pic>
        <p:nvPicPr>
          <p:cNvPr id="11268" name="Picture 2" descr="C:\Users\Админ\Desktop\фото\i (5).jpg">
            <a:extLst>
              <a:ext uri="{FF2B5EF4-FFF2-40B4-BE49-F238E27FC236}">
                <a16:creationId xmlns:a16="http://schemas.microsoft.com/office/drawing/2014/main" id="{0470DA63-1A59-45AF-98E1-14AE1D5CE4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575" y="4089400"/>
            <a:ext cx="2590800" cy="235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3" descr="C:\Users\Админ\Desktop\фото\i.jpg">
            <a:extLst>
              <a:ext uri="{FF2B5EF4-FFF2-40B4-BE49-F238E27FC236}">
                <a16:creationId xmlns:a16="http://schemas.microsoft.com/office/drawing/2014/main" id="{069B54B2-570D-489D-AAD9-310B4E713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183" y="3920820"/>
            <a:ext cx="2590800" cy="2608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4" descr="C:\Users\Админ\Desktop\фото\i (1).jpg">
            <a:extLst>
              <a:ext uri="{FF2B5EF4-FFF2-40B4-BE49-F238E27FC236}">
                <a16:creationId xmlns:a16="http://schemas.microsoft.com/office/drawing/2014/main" id="{B875E86B-700C-41B9-A405-B63E3A9E2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925" y="3323614"/>
            <a:ext cx="3181350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>
            <a:extLst>
              <a:ext uri="{FF2B5EF4-FFF2-40B4-BE49-F238E27FC236}">
                <a16:creationId xmlns:a16="http://schemas.microsoft.com/office/drawing/2014/main" id="{D8F1B75A-2A64-4E00-B171-4098595B33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563562"/>
          </a:xfrm>
        </p:spPr>
        <p:txBody>
          <a:bodyPr/>
          <a:lstStyle/>
          <a:p>
            <a:pPr eaLnBrk="1" hangingPunct="1"/>
            <a:r>
              <a:rPr lang="ru-RU" altLang="ru-RU" sz="3200" dirty="0"/>
              <a:t>Крепление к тонкой перегородке</a:t>
            </a:r>
          </a:p>
        </p:txBody>
      </p:sp>
      <p:sp>
        <p:nvSpPr>
          <p:cNvPr id="12291" name="Содержимое 2">
            <a:extLst>
              <a:ext uri="{FF2B5EF4-FFF2-40B4-BE49-F238E27FC236}">
                <a16:creationId xmlns:a16="http://schemas.microsoft.com/office/drawing/2014/main" id="{BD2F67E6-1D0F-440A-B5C5-9034436A38A0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723900"/>
            <a:ext cx="8686800" cy="6134100"/>
          </a:xfrm>
        </p:spPr>
        <p:txBody>
          <a:bodyPr/>
          <a:lstStyle/>
          <a:p>
            <a:pPr eaLnBrk="1" hangingPunct="1"/>
            <a:r>
              <a:rPr lang="ru-RU" altLang="ru-RU" sz="2400" dirty="0"/>
              <a:t>При креплении </a:t>
            </a:r>
            <a:r>
              <a:rPr lang="ru-RU" altLang="ru-RU" sz="2400" b="1" dirty="0"/>
              <a:t>тяжелого</a:t>
            </a:r>
            <a:r>
              <a:rPr lang="ru-RU" altLang="ru-RU" sz="2400" dirty="0"/>
              <a:t> предмета к </a:t>
            </a:r>
            <a:r>
              <a:rPr lang="ru-RU" altLang="ru-RU" sz="2400" b="1" dirty="0"/>
              <a:t>тонкой</a:t>
            </a:r>
            <a:r>
              <a:rPr lang="ru-RU" altLang="ru-RU" sz="2400" dirty="0"/>
              <a:t> перегородке, например вешалки, стенного шкафа или умывальника, крюк пропускают через всю толщину перегородки и на обратной стороне закрепляют гайкой, которую маскируют, чтобы она не портила внешнего вида стены.</a:t>
            </a:r>
          </a:p>
          <a:p>
            <a:pPr eaLnBrk="1" hangingPunct="1"/>
            <a:r>
              <a:rPr lang="ru-RU" altLang="ru-RU" sz="2400" dirty="0"/>
              <a:t>Иногда такую консоль следует закрепить на другой стороне приваренной полоской стали, которая распределит усилие от крюка по большей площади.</a:t>
            </a:r>
            <a:br>
              <a:rPr lang="ru-RU" altLang="ru-RU" sz="2400" dirty="0"/>
            </a:br>
            <a:endParaRPr lang="ru-RU" altLang="ru-RU" sz="2400" dirty="0"/>
          </a:p>
        </p:txBody>
      </p:sp>
      <p:pic>
        <p:nvPicPr>
          <p:cNvPr id="12292" name="Picture 2" descr="C:\Users\Админ\Desktop\image302.gif">
            <a:extLst>
              <a:ext uri="{FF2B5EF4-FFF2-40B4-BE49-F238E27FC236}">
                <a16:creationId xmlns:a16="http://schemas.microsoft.com/office/drawing/2014/main" id="{0D3C20CE-6E4E-45A2-9AE0-7D936210CD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8096" y="4144962"/>
            <a:ext cx="2133600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4" descr="C:\Users\Админ\Desktop\фото\1618198.jpg">
            <a:extLst>
              <a:ext uri="{FF2B5EF4-FFF2-40B4-BE49-F238E27FC236}">
                <a16:creationId xmlns:a16="http://schemas.microsoft.com/office/drawing/2014/main" id="{37D6EE93-8607-41DE-84C8-0CDA4AF19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8125"/>
            <a:ext cx="2979738" cy="253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4" name="Picture 5" descr="C:\Users\Админ\Desktop\фото\an7.jpg">
            <a:extLst>
              <a:ext uri="{FF2B5EF4-FFF2-40B4-BE49-F238E27FC236}">
                <a16:creationId xmlns:a16="http://schemas.microsoft.com/office/drawing/2014/main" id="{89E59B1B-DBB5-4A01-B6A1-3A8E87643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7323" y="4144962"/>
            <a:ext cx="3913188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>
            <a:extLst>
              <a:ext uri="{FF2B5EF4-FFF2-40B4-BE49-F238E27FC236}">
                <a16:creationId xmlns:a16="http://schemas.microsoft.com/office/drawing/2014/main" id="{6D43A4CC-B62F-46EE-8E2D-2F8B723252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44562"/>
          </a:xfrm>
        </p:spPr>
        <p:txBody>
          <a:bodyPr/>
          <a:lstStyle/>
          <a:p>
            <a:pPr algn="ctr" eaLnBrk="1" hangingPunct="1"/>
            <a:r>
              <a:rPr lang="ru-RU" altLang="ru-RU" sz="3200" dirty="0"/>
              <a:t>Инструментарий монтажника</a:t>
            </a:r>
            <a:br>
              <a:rPr lang="ru-RU" altLang="ru-RU" sz="3200" dirty="0"/>
            </a:br>
            <a:endParaRPr lang="ru-RU" altLang="ru-RU" sz="3200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A7091AF3-9DDC-4841-842D-54CF0B5C326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228600" y="662782"/>
            <a:ext cx="8686800" cy="4648200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400" dirty="0"/>
              <a:t>Чтобы качественно и надежно осуществить крепеж тяжелого навесного оборудования или мебели, необходимо располагать определенным набором инструментов.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sz="2400" b="1" dirty="0"/>
              <a:t>Ударная дрель или перфоратор</a:t>
            </a:r>
            <a:r>
              <a:rPr lang="ru-RU" sz="2400" dirty="0"/>
              <a:t>. Для высверливания отверстий в кладочных стеновых материалах и бетоне необходимо использовать специальные сверла с победитовыми наконечниками. Эти сверла используются только в режиме сверления с отбоем, когда сверло совершает не только вращательные, но и ударно-поступательные движения. 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sz="2400" dirty="0"/>
              <a:t>В ячеистом бетоне можно просверлить отверстие обычным сверлом и обычной дрелью в безударном режиме. Это довольно мягкий материал, который легко поддается механической обработке.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6" name="Picture 2" descr="C:\Users\Админ\Desktop\фото\i.jpg">
            <a:extLst>
              <a:ext uri="{FF2B5EF4-FFF2-40B4-BE49-F238E27FC236}">
                <a16:creationId xmlns:a16="http://schemas.microsoft.com/office/drawing/2014/main" id="{0AADCBF1-7428-49C9-AE41-AB04C40AB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4029" y="5036344"/>
            <a:ext cx="1547018" cy="15470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3" descr="C:\Users\Админ\Desktop\фото\i (2).jpg">
            <a:extLst>
              <a:ext uri="{FF2B5EF4-FFF2-40B4-BE49-F238E27FC236}">
                <a16:creationId xmlns:a16="http://schemas.microsoft.com/office/drawing/2014/main" id="{136CE31B-3794-4032-A0AF-57497760F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3174" y="4884666"/>
            <a:ext cx="2400299" cy="1698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8" name="Picture 4" descr="C:\Users\Админ\Desktop\фото\i (1).jpg">
            <a:extLst>
              <a:ext uri="{FF2B5EF4-FFF2-40B4-BE49-F238E27FC236}">
                <a16:creationId xmlns:a16="http://schemas.microsoft.com/office/drawing/2014/main" id="{025B403B-A72B-4EDB-8CD4-DEA3C67346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5600" y="5009112"/>
            <a:ext cx="1752600" cy="157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6403EC-0827-4584-8D0B-97270DDDC5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2587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Содержимое 2">
            <a:extLst>
              <a:ext uri="{FF2B5EF4-FFF2-40B4-BE49-F238E27FC236}">
                <a16:creationId xmlns:a16="http://schemas.microsoft.com/office/drawing/2014/main" id="{D2DA62AA-5A38-43CB-A616-9E1FFA4F108C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95250" y="213946"/>
            <a:ext cx="8686800" cy="3886200"/>
          </a:xfrm>
        </p:spPr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Детектор проводки</a:t>
            </a:r>
            <a:r>
              <a:rPr lang="ru-RU" dirty="0"/>
              <a:t>. Такие детекторы могут определять не только запитанную проводку, но и металлическую арматуру, которая также может стать препятствием для сверления.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/>
              <a:t>Сверла</a:t>
            </a:r>
            <a:r>
              <a:rPr lang="ru-RU" dirty="0"/>
              <a:t>. У монтажника должны быть в наличие сверла для сверления разных материалов. Лучше всего приобрести набор </a:t>
            </a:r>
            <a:r>
              <a:rPr lang="ru-RU" dirty="0" err="1"/>
              <a:t>сверел</a:t>
            </a:r>
            <a:r>
              <a:rPr lang="ru-RU" dirty="0"/>
              <a:t> с градацией диаметров. </a:t>
            </a:r>
          </a:p>
          <a:p>
            <a:pPr marL="0" indent="0" eaLnBrk="1" fontAlgn="auto" hangingPunct="1">
              <a:spcBef>
                <a:spcPts val="580"/>
              </a:spcBef>
              <a:spcAft>
                <a:spcPts val="0"/>
              </a:spcAft>
              <a:buNone/>
              <a:defRPr/>
            </a:pPr>
            <a:r>
              <a:rPr lang="ru-RU" dirty="0"/>
              <a:t>Существуют сверла по дереву, по металлу, по бетону, а также специальные сверла для установки анкеров в ячеистый бетон. Использовать эти сверла необходимо только по назначению. </a:t>
            </a:r>
          </a:p>
          <a:p>
            <a:pPr marL="274320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4340" name="Picture 2" descr="C:\Users\Админ\Desktop\фото\i (3).jpg">
            <a:extLst>
              <a:ext uri="{FF2B5EF4-FFF2-40B4-BE49-F238E27FC236}">
                <a16:creationId xmlns:a16="http://schemas.microsoft.com/office/drawing/2014/main" id="{DD1DD433-C33E-426F-B79F-9F0EBFB74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3897312"/>
            <a:ext cx="268605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3" descr="C:\Users\Админ\Desktop\фото\i (4).jpg">
            <a:extLst>
              <a:ext uri="{FF2B5EF4-FFF2-40B4-BE49-F238E27FC236}">
                <a16:creationId xmlns:a16="http://schemas.microsoft.com/office/drawing/2014/main" id="{40A472B0-03A9-440A-AA8F-A3D6335EC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6850" y="3909035"/>
            <a:ext cx="2686800" cy="268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4" descr="C:\Users\Админ\Desktop\фото\i (5).jpg">
            <a:extLst>
              <a:ext uri="{FF2B5EF4-FFF2-40B4-BE49-F238E27FC236}">
                <a16:creationId xmlns:a16="http://schemas.microsoft.com/office/drawing/2014/main" id="{8DAD7503-42CD-422B-8210-82FD335DC7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548" y="4160838"/>
            <a:ext cx="2514600" cy="2368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97</TotalTime>
  <Words>1115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Franklin Gothic Book</vt:lpstr>
      <vt:lpstr>Perpetua</vt:lpstr>
      <vt:lpstr>Wingdings 2</vt:lpstr>
      <vt:lpstr>Calibri</vt:lpstr>
      <vt:lpstr>Cambria</vt:lpstr>
      <vt:lpstr>Wingdings</vt:lpstr>
      <vt:lpstr>Справедливость</vt:lpstr>
      <vt:lpstr>Крепление настенных предметов 6 класс</vt:lpstr>
      <vt:lpstr>Выбор крепления</vt:lpstr>
      <vt:lpstr>Определяем материал стены</vt:lpstr>
      <vt:lpstr>Осторожность с проводами!</vt:lpstr>
      <vt:lpstr>Крепление лёгких предметов</vt:lpstr>
      <vt:lpstr>Крепление тяжёлых предметов</vt:lpstr>
      <vt:lpstr>Крепление к тонкой перегородке</vt:lpstr>
      <vt:lpstr>Инструментарий монтажника </vt:lpstr>
      <vt:lpstr>Презентация PowerPoint</vt:lpstr>
      <vt:lpstr>Презентация PowerPoint</vt:lpstr>
      <vt:lpstr>Крепеж для разных видов стен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Никита</dc:creator>
  <cp:lastModifiedBy>Светлана Котлярова</cp:lastModifiedBy>
  <cp:revision>13</cp:revision>
  <cp:lastPrinted>1601-01-01T00:00:00Z</cp:lastPrinted>
  <dcterms:created xsi:type="dcterms:W3CDTF">2015-01-21T13:04:40Z</dcterms:created>
  <dcterms:modified xsi:type="dcterms:W3CDTF">2020-01-08T14:40:21Z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