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9" r:id="rId3"/>
    <p:sldId id="260" r:id="rId4"/>
    <p:sldId id="262" r:id="rId5"/>
    <p:sldId id="263" r:id="rId6"/>
    <p:sldId id="264" r:id="rId7"/>
    <p:sldId id="265" r:id="rId8"/>
    <p:sldId id="266" r:id="rId9"/>
    <p:sldId id="261" r:id="rId10"/>
    <p:sldId id="257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50" d="100"/>
          <a:sy n="50" d="100"/>
        </p:scale>
        <p:origin x="-1002" y="-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539552" y="476672"/>
            <a:ext cx="8064896" cy="5832648"/>
          </a:xfrm>
          <a:prstGeom prst="rect">
            <a:avLst/>
          </a:prstGeom>
          <a:solidFill>
            <a:schemeClr val="accent4">
              <a:lumMod val="60000"/>
              <a:lumOff val="40000"/>
              <a:alpha val="8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980728"/>
            <a:ext cx="7772400" cy="1470025"/>
          </a:xfrm>
        </p:spPr>
        <p:txBody>
          <a:bodyPr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47664" y="2492896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accent4">
                    <a:lumMod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DBD737-8330-4A7B-A028-20BDA75B800E}" type="datetimeFigureOut">
              <a:rPr lang="ru-RU" smtClean="0"/>
              <a:t>08.01.2020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76BA7D-1291-4B6B-8BBE-092E4B95E546}" type="slidenum">
              <a:rPr lang="ru-RU" smtClean="0"/>
              <a:t>‹#›</a:t>
            </a:fld>
            <a:endParaRPr lang="ru-RU"/>
          </a:p>
        </p:txBody>
      </p:sp>
      <p:pic>
        <p:nvPicPr>
          <p:cNvPr id="8" name="Picture 8" descr="0_78641_c9856f96_XL.png"/>
          <p:cNvPicPr>
            <a:picLocks noChangeAspect="1" noChangeArrowheads="1"/>
          </p:cNvPicPr>
          <p:nvPr/>
        </p:nvPicPr>
        <p:blipFill>
          <a:blip r:embed="rId2" cstate="email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55776" y="4149080"/>
            <a:ext cx="3888432" cy="2378137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467544" y="476672"/>
            <a:ext cx="8136904" cy="5904656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1628800"/>
            <a:ext cx="8064896" cy="47091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DBD737-8330-4A7B-A028-20BDA75B800E}" type="datetimeFigureOut">
              <a:rPr lang="ru-RU" smtClean="0"/>
              <a:t>08.01.2020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76BA7D-1291-4B6B-8BBE-092E4B95E54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539552" y="476672"/>
            <a:ext cx="8064896" cy="5832648"/>
          </a:xfrm>
          <a:prstGeom prst="rect">
            <a:avLst/>
          </a:prstGeom>
          <a:solidFill>
            <a:schemeClr val="accent4">
              <a:lumMod val="60000"/>
              <a:lumOff val="40000"/>
              <a:alpha val="8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1556792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DBD737-8330-4A7B-A028-20BDA75B800E}" type="datetimeFigureOut">
              <a:rPr lang="ru-RU" smtClean="0"/>
              <a:t>08.01.2020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76BA7D-1291-4B6B-8BBE-092E4B95E546}" type="slidenum">
              <a:rPr lang="ru-RU" smtClean="0"/>
              <a:t>‹#›</a:t>
            </a:fld>
            <a:endParaRPr lang="ru-RU"/>
          </a:p>
        </p:txBody>
      </p:sp>
      <p:pic>
        <p:nvPicPr>
          <p:cNvPr id="8" name="Picture 8" descr="0_78641_c9856f96_XL.png"/>
          <p:cNvPicPr>
            <a:picLocks noChangeAspect="1" noChangeArrowheads="1"/>
          </p:cNvPicPr>
          <p:nvPr/>
        </p:nvPicPr>
        <p:blipFill>
          <a:blip r:embed="rId2" cstate="email">
            <a:duotone>
              <a:prstClr val="black"/>
              <a:schemeClr val="accent4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59832" y="4509120"/>
            <a:ext cx="2625765" cy="1769766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467544" y="476672"/>
            <a:ext cx="8136904" cy="5904656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39552" y="1600200"/>
            <a:ext cx="3956248" cy="46371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3956248" cy="46371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DBD737-8330-4A7B-A028-20BDA75B800E}" type="datetimeFigureOut">
              <a:rPr lang="ru-RU" smtClean="0"/>
              <a:t>08.01.2020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76BA7D-1291-4B6B-8BBE-092E4B95E54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539552" y="476672"/>
            <a:ext cx="8064896" cy="5832648"/>
          </a:xfrm>
          <a:prstGeom prst="rect">
            <a:avLst/>
          </a:prstGeom>
          <a:solidFill>
            <a:schemeClr val="accent4">
              <a:lumMod val="60000"/>
              <a:lumOff val="40000"/>
              <a:alpha val="9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DBD737-8330-4A7B-A028-20BDA75B800E}" type="datetimeFigureOut">
              <a:rPr lang="ru-RU" smtClean="0"/>
              <a:t>08.01.2020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76BA7D-1291-4B6B-8BBE-092E4B95E546}" type="slidenum">
              <a:rPr lang="ru-RU" smtClean="0"/>
              <a:t>‹#›</a:t>
            </a:fld>
            <a:endParaRPr lang="ru-RU"/>
          </a:p>
        </p:txBody>
      </p:sp>
      <p:pic>
        <p:nvPicPr>
          <p:cNvPr id="7" name="Picture 8" descr="0_78641_c9856f96_XL.png"/>
          <p:cNvPicPr>
            <a:picLocks noChangeAspect="1" noChangeArrowheads="1"/>
          </p:cNvPicPr>
          <p:nvPr/>
        </p:nvPicPr>
        <p:blipFill>
          <a:blip r:embed="rId2" cstate="email">
            <a:duotone>
              <a:prstClr val="black"/>
              <a:schemeClr val="accent4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9793687">
            <a:off x="6851122" y="5224543"/>
            <a:ext cx="2081429" cy="1402883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539552" y="476672"/>
            <a:ext cx="8064896" cy="5832648"/>
          </a:xfrm>
          <a:prstGeom prst="rect">
            <a:avLst/>
          </a:prstGeom>
          <a:solidFill>
            <a:schemeClr val="accent4">
              <a:lumMod val="60000"/>
              <a:lumOff val="40000"/>
              <a:alpha val="7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DBD737-8330-4A7B-A028-20BDA75B800E}" type="datetimeFigureOut">
              <a:rPr lang="ru-RU" smtClean="0"/>
              <a:t>08.01.2020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76BA7D-1291-4B6B-8BBE-092E4B95E54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http://img-fotki.yandex.ru/get/9761/39663434.514/0_9658a_7c3e8379_XL.jpg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548680"/>
            <a:ext cx="8064896" cy="86895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9552" y="1600200"/>
            <a:ext cx="8064896" cy="47091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DBD737-8330-4A7B-A028-20BDA75B800E}" type="datetimeFigureOut">
              <a:rPr lang="ru-RU" smtClean="0"/>
              <a:t>08.01.2020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76BA7D-1291-4B6B-8BBE-092E4B95E546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</p:sldLayoutIdLst>
  <p:txStyles>
    <p:titleStyle>
      <a:lvl1pPr algn="ctr" defTabSz="914400" rtl="0" eaLnBrk="1" latinLnBrk="0" hangingPunct="1">
        <a:spcBef>
          <a:spcPct val="0"/>
        </a:spcBef>
        <a:buNone/>
        <a:defRPr sz="4400" b="1" kern="1200" cap="none" spc="150">
          <a:ln w="11430"/>
          <a:solidFill>
            <a:srgbClr val="271E32"/>
          </a:solidFill>
          <a:effectLst>
            <a:outerShdw blurRad="25400" algn="tl" rotWithShape="0">
              <a:srgbClr val="000000">
                <a:alpha val="43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liveinternet.ru/users/tapioka/rubric/4303541/comments" TargetMode="External"/><Relationship Id="rId2" Type="http://schemas.openxmlformats.org/officeDocument/2006/relationships/hyperlink" Target="http://fotki.yandex.ru/users/nata-komiati/album/153207/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hyperlink" Target="http://crosti.ru/patterns/00/03/d1/2609210c4c/%D0%B3%D0%BD%D0%BE%D0%BC-2.jpg" TargetMode="External"/><Relationship Id="rId3" Type="http://schemas.openxmlformats.org/officeDocument/2006/relationships/hyperlink" Target="http://bookz.ru/pics/konek.jpg" TargetMode="External"/><Relationship Id="rId7" Type="http://schemas.openxmlformats.org/officeDocument/2006/relationships/hyperlink" Target="http://img0.liveinternet.ru/images/attach/c/4/82/365/82365172_d25.jpg" TargetMode="External"/><Relationship Id="rId2" Type="http://schemas.openxmlformats.org/officeDocument/2006/relationships/hyperlink" Target="http://maminiskazki.ru/wp-content/uploads/2011/03/skazka.jpg" TargetMode="External"/><Relationship Id="rId1" Type="http://schemas.openxmlformats.org/officeDocument/2006/relationships/slideLayout" Target="../slideLayouts/slideLayout6.xml"/><Relationship Id="rId6" Type="http://schemas.openxmlformats.org/officeDocument/2006/relationships/hyperlink" Target="http://veselajashkola.ru/wp-content/uploads/2011/11/examples-of-riddles.jpg" TargetMode="External"/><Relationship Id="rId5" Type="http://schemas.openxmlformats.org/officeDocument/2006/relationships/hyperlink" Target="http://uptothetop.biz/web/wp-content/uploads/2013/06/12121.jpg" TargetMode="External"/><Relationship Id="rId4" Type="http://schemas.openxmlformats.org/officeDocument/2006/relationships/hyperlink" Target="http://audioskazki.net/wp-content/gallery/rus_skazki/sivka_burka/001.jpg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47664" y="2492896"/>
            <a:ext cx="6400800" cy="2304256"/>
          </a:xfr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l"/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708" y="454241"/>
            <a:ext cx="8208581" cy="60647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187624" y="454242"/>
            <a:ext cx="6920430" cy="58477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3200" b="1" dirty="0">
                <a:solidFill>
                  <a:srgbClr val="7030A0"/>
                </a:solidFill>
              </a:rPr>
              <a:t>« Там, на неведомых дорожках…»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4422998" y="5773778"/>
            <a:ext cx="4242495" cy="1015663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000" dirty="0" smtClean="0">
                <a:solidFill>
                  <a:srgbClr val="7030A0"/>
                </a:solidFill>
              </a:rPr>
              <a:t>Составитель</a:t>
            </a:r>
            <a:r>
              <a:rPr lang="ru-RU" sz="2000" dirty="0" smtClean="0">
                <a:solidFill>
                  <a:srgbClr val="7030A0"/>
                </a:solidFill>
              </a:rPr>
              <a:t>: </a:t>
            </a:r>
            <a:r>
              <a:rPr lang="ru-RU" sz="2000" dirty="0" err="1" smtClean="0">
                <a:solidFill>
                  <a:srgbClr val="7030A0"/>
                </a:solidFill>
              </a:rPr>
              <a:t>Слиткова</a:t>
            </a:r>
            <a:r>
              <a:rPr lang="ru-RU" sz="2000" dirty="0" smtClean="0">
                <a:solidFill>
                  <a:srgbClr val="7030A0"/>
                </a:solidFill>
              </a:rPr>
              <a:t> </a:t>
            </a:r>
            <a:r>
              <a:rPr lang="ru-RU" sz="2000" dirty="0">
                <a:solidFill>
                  <a:srgbClr val="7030A0"/>
                </a:solidFill>
              </a:rPr>
              <a:t>Г</a:t>
            </a:r>
            <a:r>
              <a:rPr lang="ru-RU" sz="2000" dirty="0" smtClean="0">
                <a:solidFill>
                  <a:srgbClr val="7030A0"/>
                </a:solidFill>
              </a:rPr>
              <a:t>алина Анатольевна</a:t>
            </a:r>
          </a:p>
          <a:p>
            <a:r>
              <a:rPr lang="ru-RU" sz="2000" dirty="0" smtClean="0">
                <a:solidFill>
                  <a:srgbClr val="7030A0"/>
                </a:solidFill>
              </a:rPr>
              <a:t>2 класс «2100»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Интернет ресурсы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>
                <a:hlinkClick r:id="rId2"/>
              </a:rPr>
              <a:t>http://fotki.yandex.ru/users/nata-komiati/album/153207/</a:t>
            </a:r>
            <a:endParaRPr lang="ru-RU" dirty="0" smtClean="0"/>
          </a:p>
          <a:p>
            <a:r>
              <a:rPr lang="en-US" dirty="0" smtClean="0">
                <a:hlinkClick r:id="rId3"/>
              </a:rPr>
              <a:t>http://www.liveinternet.ru/users/tapioka/rubric/4303541/comments</a:t>
            </a:r>
            <a:endParaRPr lang="ru-RU" dirty="0" smtClean="0"/>
          </a:p>
          <a:p>
            <a:pPr algn="r">
              <a:buNone/>
            </a:pPr>
            <a:r>
              <a:rPr lang="ru-RU" dirty="0" smtClean="0"/>
              <a:t> </a:t>
            </a:r>
          </a:p>
          <a:p>
            <a:pPr algn="r">
              <a:buNone/>
            </a:pPr>
            <a:endParaRPr lang="ru-RU" dirty="0" smtClean="0"/>
          </a:p>
          <a:p>
            <a:pPr algn="r">
              <a:buNone/>
            </a:pPr>
            <a:r>
              <a:rPr lang="ru-RU" dirty="0" smtClean="0"/>
              <a:t>Подготовила </a:t>
            </a:r>
          </a:p>
          <a:p>
            <a:pPr algn="r">
              <a:buNone/>
            </a:pPr>
            <a:r>
              <a:rPr lang="ru-RU" dirty="0" smtClean="0"/>
              <a:t>учитель русского языка </a:t>
            </a:r>
          </a:p>
          <a:p>
            <a:pPr algn="r">
              <a:buNone/>
            </a:pPr>
            <a:r>
              <a:rPr lang="ru-RU" dirty="0" smtClean="0"/>
              <a:t>ГУ «Мичуринская средняя школа» </a:t>
            </a:r>
          </a:p>
          <a:p>
            <a:pPr algn="r">
              <a:buNone/>
            </a:pPr>
            <a:r>
              <a:rPr lang="ru-RU" dirty="0" smtClean="0"/>
              <a:t>Тихонова Надежда Андреевна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dirty="0">
                <a:solidFill>
                  <a:schemeClr val="tx1"/>
                </a:solidFill>
              </a:rPr>
              <a:t>Литературная и народная </a:t>
            </a:r>
            <a:r>
              <a:rPr lang="ru-RU" dirty="0" smtClean="0">
                <a:solidFill>
                  <a:schemeClr val="tx1"/>
                </a:solidFill>
              </a:rPr>
              <a:t>сказка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000" b="1" dirty="0">
                <a:solidFill>
                  <a:schemeClr val="bg1"/>
                </a:solidFill>
              </a:rPr>
              <a:t>Литературная сказка – это сказка, написанная автором.</a:t>
            </a:r>
          </a:p>
          <a:p>
            <a:endParaRPr lang="ru-RU" sz="4000" b="1" dirty="0">
              <a:solidFill>
                <a:schemeClr val="bg1"/>
              </a:solidFill>
            </a:endParaRPr>
          </a:p>
          <a:p>
            <a:r>
              <a:rPr lang="ru-RU" sz="4000" b="1" dirty="0">
                <a:solidFill>
                  <a:schemeClr val="bg1"/>
                </a:solidFill>
              </a:rPr>
              <a:t>Народная сказка – это сказка, не имеющая единого автора. Её придумал народ и передавал из уст в уста.</a:t>
            </a:r>
          </a:p>
          <a:p>
            <a:endParaRPr lang="ru-RU" sz="40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25476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539552" y="4960380"/>
            <a:ext cx="8064896" cy="1323439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ru-RU" sz="4000" dirty="0"/>
              <a:t>Литературная сказка – наследница народной. 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467192"/>
            <a:ext cx="3278026" cy="4617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91068" y="476671"/>
            <a:ext cx="3530480" cy="44837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440471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37356" y="476672"/>
            <a:ext cx="8067092" cy="2554545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3200" b="1" dirty="0">
                <a:solidFill>
                  <a:srgbClr val="7030A0"/>
                </a:solidFill>
              </a:rPr>
              <a:t>Загадка - не просто развлечение и даже не только средство развития мыслительных способностей. </a:t>
            </a:r>
          </a:p>
          <a:p>
            <a:r>
              <a:rPr lang="ru-RU" sz="3200" b="1" dirty="0">
                <a:solidFill>
                  <a:srgbClr val="7030A0"/>
                </a:solidFill>
              </a:rPr>
              <a:t>     Это жанр народно-поэтического творчества, присущий всем народам мира. 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email">
            <a:duotone>
              <a:prstClr val="black"/>
              <a:schemeClr val="accent4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7356" y="3031218"/>
            <a:ext cx="3649394" cy="33878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82191" y="2963926"/>
            <a:ext cx="4382297" cy="33503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508562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6600" dirty="0" smtClean="0">
                <a:solidFill>
                  <a:schemeClr val="bg1"/>
                </a:solidFill>
              </a:rPr>
              <a:t>ФОРМУЛЫ СКАЗКИ</a:t>
            </a:r>
            <a:endParaRPr lang="ru-RU" sz="6600" dirty="0">
              <a:solidFill>
                <a:schemeClr val="bg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67544" y="3356992"/>
            <a:ext cx="2664296" cy="864096"/>
          </a:xfrm>
          <a:prstGeom prst="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dirty="0"/>
              <a:t>з</a:t>
            </a:r>
            <a:r>
              <a:rPr lang="ru-RU" sz="6600" dirty="0" smtClean="0"/>
              <a:t>ачин</a:t>
            </a:r>
            <a:endParaRPr lang="ru-RU" sz="6600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3898611" y="3613879"/>
            <a:ext cx="1872208" cy="864096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123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21902" y="3591549"/>
            <a:ext cx="2011791" cy="937974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64088" y="3507317"/>
            <a:ext cx="3312368" cy="1200329"/>
          </a:xfrm>
          <a:prstGeom prst="rect">
            <a:avLst/>
          </a:prstGeom>
          <a:solidFill>
            <a:srgbClr val="002060"/>
          </a:solidFill>
          <a:ln>
            <a:noFill/>
          </a:ln>
          <a:effectLst/>
        </p:spPr>
      </p:pic>
      <p:sp>
        <p:nvSpPr>
          <p:cNvPr id="8" name="Прямоугольник 7"/>
          <p:cNvSpPr/>
          <p:nvPr/>
        </p:nvSpPr>
        <p:spPr>
          <a:xfrm>
            <a:off x="5436096" y="3507318"/>
            <a:ext cx="273630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chemeClr val="bg1"/>
                </a:solidFill>
              </a:rPr>
              <a:t>Троекратный повтор</a:t>
            </a:r>
            <a:endParaRPr lang="ru-RU" sz="3200" b="1" dirty="0">
              <a:solidFill>
                <a:schemeClr val="bg1"/>
              </a:solidFill>
            </a:endParaRPr>
          </a:p>
        </p:txBody>
      </p:sp>
      <p:sp>
        <p:nvSpPr>
          <p:cNvPr id="10" name="Блок-схема: перфолента 9"/>
          <p:cNvSpPr/>
          <p:nvPr/>
        </p:nvSpPr>
        <p:spPr>
          <a:xfrm>
            <a:off x="1873117" y="1268760"/>
            <a:ext cx="4284476" cy="1164712"/>
          </a:xfrm>
          <a:prstGeom prst="flowChartPunchedTape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dirty="0" smtClean="0"/>
              <a:t>присказка</a:t>
            </a:r>
            <a:endParaRPr lang="ru-RU" sz="6600" dirty="0"/>
          </a:p>
        </p:txBody>
      </p:sp>
      <p:sp>
        <p:nvSpPr>
          <p:cNvPr id="11" name="Стрелка вправо 10"/>
          <p:cNvSpPr/>
          <p:nvPr/>
        </p:nvSpPr>
        <p:spPr>
          <a:xfrm rot="8542633">
            <a:off x="988742" y="2494445"/>
            <a:ext cx="1008112" cy="635488"/>
          </a:xfrm>
          <a:prstGeom prst="right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трелка вправо 11"/>
          <p:cNvSpPr/>
          <p:nvPr/>
        </p:nvSpPr>
        <p:spPr>
          <a:xfrm>
            <a:off x="3163841" y="3561295"/>
            <a:ext cx="978408" cy="484632"/>
          </a:xfrm>
          <a:prstGeom prst="right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трелка вправо 12"/>
          <p:cNvSpPr/>
          <p:nvPr/>
        </p:nvSpPr>
        <p:spPr>
          <a:xfrm rot="5400000">
            <a:off x="4491561" y="4735577"/>
            <a:ext cx="978408" cy="484632"/>
          </a:xfrm>
          <a:prstGeom prst="right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Круглая лента лицом вниз 13"/>
          <p:cNvSpPr/>
          <p:nvPr/>
        </p:nvSpPr>
        <p:spPr>
          <a:xfrm>
            <a:off x="755576" y="5438583"/>
            <a:ext cx="7416824" cy="914231"/>
          </a:xfrm>
          <a:prstGeom prst="ellipseRibbon">
            <a:avLst>
              <a:gd name="adj1" fmla="val 39109"/>
              <a:gd name="adj2" fmla="val 50000"/>
              <a:gd name="adj3" fmla="val 12500"/>
            </a:avLst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2917203" y="5601811"/>
            <a:ext cx="309356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b="1" dirty="0" smtClean="0">
                <a:solidFill>
                  <a:schemeClr val="bg1"/>
                </a:solidFill>
              </a:rPr>
              <a:t>концовка</a:t>
            </a:r>
            <a:endParaRPr lang="ru-RU" sz="5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40450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" grpId="0" animBg="1"/>
      <p:bldP spid="14" grpId="0" animBg="1"/>
      <p:bldP spid="1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dirty="0" smtClean="0">
                <a:solidFill>
                  <a:schemeClr val="bg1"/>
                </a:solidFill>
              </a:rPr>
              <a:t>На уроке</a:t>
            </a:r>
            <a:endParaRPr lang="ru-RU" sz="4800" dirty="0">
              <a:solidFill>
                <a:schemeClr val="bg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7987" y="1640916"/>
            <a:ext cx="8064896" cy="4709120"/>
          </a:xfr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/>
          <a:lstStyle/>
          <a:p>
            <a:pPr marL="0" indent="0">
              <a:buNone/>
            </a:pPr>
            <a:r>
              <a:rPr lang="ru-RU" dirty="0"/>
              <a:t>меня удивило……</a:t>
            </a:r>
          </a:p>
          <a:p>
            <a:pPr marL="0" indent="0">
              <a:buNone/>
            </a:pPr>
            <a:r>
              <a:rPr lang="ru-RU" dirty="0" smtClean="0"/>
              <a:t>было </a:t>
            </a:r>
            <a:r>
              <a:rPr lang="ru-RU" dirty="0"/>
              <a:t>интересно……</a:t>
            </a:r>
          </a:p>
          <a:p>
            <a:pPr marL="0" indent="0">
              <a:buNone/>
            </a:pPr>
            <a:r>
              <a:rPr lang="ru-RU" dirty="0" smtClean="0"/>
              <a:t>было </a:t>
            </a:r>
            <a:r>
              <a:rPr lang="ru-RU" dirty="0"/>
              <a:t>трудно</a:t>
            </a:r>
            <a:r>
              <a:rPr lang="ru-RU" dirty="0" smtClean="0"/>
              <a:t>……</a:t>
            </a:r>
          </a:p>
          <a:p>
            <a:pPr marL="0" indent="0">
              <a:buNone/>
            </a:pPr>
            <a:r>
              <a:rPr lang="ru-RU" dirty="0"/>
              <a:t>м</a:t>
            </a:r>
            <a:r>
              <a:rPr lang="ru-RU" dirty="0" smtClean="0"/>
              <a:t>не захотелось….</a:t>
            </a:r>
            <a:endParaRPr lang="ru-RU" dirty="0"/>
          </a:p>
          <a:p>
            <a:endParaRPr lang="ru-RU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email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23928" y="2852936"/>
            <a:ext cx="4648955" cy="348336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002355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Домашнее задание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sz="3600" b="1" dirty="0">
                <a:solidFill>
                  <a:schemeClr val="bg1"/>
                </a:solidFill>
              </a:rPr>
              <a:t>Прочитайте русскую народную </a:t>
            </a:r>
            <a:r>
              <a:rPr lang="ru-RU" sz="3600" b="1" dirty="0" smtClean="0">
                <a:solidFill>
                  <a:schemeClr val="bg1"/>
                </a:solidFill>
              </a:rPr>
              <a:t>сказку</a:t>
            </a:r>
          </a:p>
          <a:p>
            <a:endParaRPr lang="ru-RU" sz="3600" b="1" dirty="0">
              <a:solidFill>
                <a:schemeClr val="bg1"/>
              </a:solidFill>
            </a:endParaRPr>
          </a:p>
          <a:p>
            <a:r>
              <a:rPr lang="ru-RU" sz="3600" b="1" dirty="0">
                <a:solidFill>
                  <a:schemeClr val="bg1"/>
                </a:solidFill>
              </a:rPr>
              <a:t>Найдите сказку в которой </a:t>
            </a:r>
            <a:r>
              <a:rPr lang="ru-RU" sz="3600" b="1" dirty="0" smtClean="0">
                <a:solidFill>
                  <a:schemeClr val="bg1"/>
                </a:solidFill>
              </a:rPr>
              <a:t>загадывают </a:t>
            </a:r>
            <a:r>
              <a:rPr lang="ru-RU" sz="3600" b="1" dirty="0">
                <a:solidFill>
                  <a:schemeClr val="bg1"/>
                </a:solidFill>
              </a:rPr>
              <a:t>загадки</a:t>
            </a:r>
          </a:p>
          <a:p>
            <a:r>
              <a:rPr lang="ru-RU" sz="3600" b="1" dirty="0">
                <a:solidFill>
                  <a:schemeClr val="bg1"/>
                </a:solidFill>
              </a:rPr>
              <a:t>Придумайте сказку по опорным словам (Волшебный, путешествие, приключения, радость)</a:t>
            </a:r>
          </a:p>
          <a:p>
            <a:endParaRPr lang="ru-RU" sz="3600" dirty="0">
              <a:solidFill>
                <a:schemeClr val="bg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580066" y="2204864"/>
            <a:ext cx="504056" cy="576064"/>
          </a:xfrm>
          <a:prstGeom prst="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Равнобедренный треугольник 4"/>
          <p:cNvSpPr/>
          <p:nvPr/>
        </p:nvSpPr>
        <p:spPr>
          <a:xfrm>
            <a:off x="5500428" y="3861048"/>
            <a:ext cx="720080" cy="576064"/>
          </a:xfrm>
          <a:prstGeom prst="triangle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5-конечная звезда 5"/>
          <p:cNvSpPr/>
          <p:nvPr/>
        </p:nvSpPr>
        <p:spPr>
          <a:xfrm>
            <a:off x="6228184" y="5445224"/>
            <a:ext cx="936104" cy="864096"/>
          </a:xfrm>
          <a:prstGeom prst="star5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12775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email">
            <a:clrChange>
              <a:clrFrom>
                <a:srgbClr val="F3F3F3"/>
              </a:clrFrom>
              <a:clrTo>
                <a:srgbClr val="F3F3F3">
                  <a:alpha val="0"/>
                </a:srgbClr>
              </a:clrTo>
            </a:clrChange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31840" y="3501008"/>
            <a:ext cx="3333750" cy="284638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115616" y="2031073"/>
            <a:ext cx="7056784" cy="10156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6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Спасибо за урок!</a:t>
            </a:r>
            <a:endParaRPr lang="ru-RU" sz="6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8218916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989819"/>
            <a:ext cx="8064896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hlinkClick r:id="rId2"/>
              </a:rPr>
              <a:t>Источники</a:t>
            </a:r>
          </a:p>
          <a:p>
            <a:r>
              <a:rPr lang="en-US" dirty="0" smtClean="0">
                <a:hlinkClick r:id="rId2"/>
              </a:rPr>
              <a:t>http</a:t>
            </a:r>
            <a:r>
              <a:rPr lang="en-US" dirty="0">
                <a:hlinkClick r:id="rId2"/>
              </a:rPr>
              <a:t>://</a:t>
            </a:r>
            <a:r>
              <a:rPr lang="en-US" dirty="0" smtClean="0">
                <a:hlinkClick r:id="rId2"/>
              </a:rPr>
              <a:t>maminiskazki.ru/wp-content/uploads/2011/03/skazka.jpg</a:t>
            </a:r>
            <a:endParaRPr lang="ru-RU" dirty="0" smtClean="0"/>
          </a:p>
          <a:p>
            <a:r>
              <a:rPr lang="ru-RU" dirty="0" smtClean="0"/>
              <a:t> </a:t>
            </a:r>
            <a:r>
              <a:rPr lang="en-US" dirty="0">
                <a:hlinkClick r:id="rId3"/>
              </a:rPr>
              <a:t>http://</a:t>
            </a:r>
            <a:r>
              <a:rPr lang="en-US" dirty="0" smtClean="0">
                <a:hlinkClick r:id="rId3"/>
              </a:rPr>
              <a:t>bookz.ru/pics/konek.jpg</a:t>
            </a:r>
            <a:endParaRPr lang="ru-RU" dirty="0" smtClean="0"/>
          </a:p>
          <a:p>
            <a:r>
              <a:rPr lang="en-US" dirty="0">
                <a:hlinkClick r:id="rId4"/>
              </a:rPr>
              <a:t>http://</a:t>
            </a:r>
            <a:r>
              <a:rPr lang="en-US" dirty="0" smtClean="0">
                <a:hlinkClick r:id="rId4"/>
              </a:rPr>
              <a:t>audioskazki.net/wp-content/gallery/rus_skazki/sivka_burka/001.jpg</a:t>
            </a:r>
            <a:endParaRPr lang="ru-RU" dirty="0" smtClean="0"/>
          </a:p>
          <a:p>
            <a:r>
              <a:rPr lang="en-US" dirty="0">
                <a:hlinkClick r:id="rId5"/>
              </a:rPr>
              <a:t>http://</a:t>
            </a:r>
            <a:r>
              <a:rPr lang="en-US" dirty="0" smtClean="0">
                <a:hlinkClick r:id="rId5"/>
              </a:rPr>
              <a:t>uptothetop.biz/web/wp-content/uploads/2013/06/12121.jpg</a:t>
            </a:r>
            <a:r>
              <a:rPr lang="ru-RU" dirty="0" smtClean="0"/>
              <a:t> </a:t>
            </a:r>
          </a:p>
          <a:p>
            <a:r>
              <a:rPr lang="en-US" dirty="0">
                <a:hlinkClick r:id="rId6"/>
              </a:rPr>
              <a:t>http://</a:t>
            </a:r>
            <a:r>
              <a:rPr lang="en-US" dirty="0" smtClean="0">
                <a:hlinkClick r:id="rId6"/>
              </a:rPr>
              <a:t>veselajashkola.ru/wp-content/uploads/2011/11/examples-of-riddles.jpg</a:t>
            </a:r>
            <a:endParaRPr lang="ru-RU" dirty="0" smtClean="0"/>
          </a:p>
          <a:p>
            <a:r>
              <a:rPr lang="en-US" dirty="0">
                <a:hlinkClick r:id="rId7"/>
              </a:rPr>
              <a:t>http://</a:t>
            </a:r>
            <a:r>
              <a:rPr lang="en-US" dirty="0" smtClean="0">
                <a:hlinkClick r:id="rId7"/>
              </a:rPr>
              <a:t>img0.liveinternet.ru/images/attach/c/4/82/365/82365172_d25.jpg</a:t>
            </a:r>
            <a:endParaRPr lang="ru-RU" dirty="0" smtClean="0"/>
          </a:p>
          <a:p>
            <a:r>
              <a:rPr lang="en-US" dirty="0">
                <a:hlinkClick r:id="rId8"/>
              </a:rPr>
              <a:t>http://crosti.ru/patterns/00/03/d1/2609210c4c/%</a:t>
            </a:r>
            <a:r>
              <a:rPr lang="en-US" dirty="0" smtClean="0">
                <a:hlinkClick r:id="rId8"/>
              </a:rPr>
              <a:t>D0%B3%D0%BD%D0%BE%D0%BC-2.jpg</a:t>
            </a:r>
            <a:r>
              <a:rPr lang="ru-RU" dirty="0" smtClean="0"/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13195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картина а 3 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картина а 3 </Template>
  <TotalTime>71</TotalTime>
  <Words>181</Words>
  <Application>Microsoft Office PowerPoint</Application>
  <PresentationFormat>Экран (4:3)</PresentationFormat>
  <Paragraphs>43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картина а 3 </vt:lpstr>
      <vt:lpstr>Презентация PowerPoint</vt:lpstr>
      <vt:lpstr>Литературная и народная сказка</vt:lpstr>
      <vt:lpstr>Презентация PowerPoint</vt:lpstr>
      <vt:lpstr>Презентация PowerPoint</vt:lpstr>
      <vt:lpstr>ФОРМУЛЫ СКАЗКИ</vt:lpstr>
      <vt:lpstr>На уроке</vt:lpstr>
      <vt:lpstr>Домашнее задание</vt:lpstr>
      <vt:lpstr>Презентация PowerPoint</vt:lpstr>
      <vt:lpstr>Презентация PowerPoint</vt:lpstr>
      <vt:lpstr>Интернет ресурсы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Павел</cp:lastModifiedBy>
  <cp:revision>10</cp:revision>
  <dcterms:created xsi:type="dcterms:W3CDTF">2014-09-26T11:16:02Z</dcterms:created>
  <dcterms:modified xsi:type="dcterms:W3CDTF">2020-01-08T07:18:57Z</dcterms:modified>
</cp:coreProperties>
</file>