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2" r:id="rId5"/>
    <p:sldId id="263" r:id="rId6"/>
    <p:sldId id="264" r:id="rId7"/>
    <p:sldId id="260" r:id="rId8"/>
    <p:sldId id="259" r:id="rId9"/>
    <p:sldId id="258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9D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1" d="100"/>
          <a:sy n="81" d="100"/>
        </p:scale>
        <p:origin x="-570" y="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ACB7E-46D3-4D66-9A47-12E36A305F15}" type="datetimeFigureOut">
              <a:rPr lang="en-US" smtClean="0"/>
              <a:t>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00748-CC2F-454A-BE64-7C44704266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859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ACB7E-46D3-4D66-9A47-12E36A305F15}" type="datetimeFigureOut">
              <a:rPr lang="en-US" smtClean="0"/>
              <a:t>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00748-CC2F-454A-BE64-7C44704266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324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ACB7E-46D3-4D66-9A47-12E36A305F15}" type="datetimeFigureOut">
              <a:rPr lang="en-US" smtClean="0"/>
              <a:t>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00748-CC2F-454A-BE64-7C44704266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523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ACB7E-46D3-4D66-9A47-12E36A305F15}" type="datetimeFigureOut">
              <a:rPr lang="en-US" smtClean="0"/>
              <a:t>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00748-CC2F-454A-BE64-7C44704266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0032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ACB7E-46D3-4D66-9A47-12E36A305F15}" type="datetimeFigureOut">
              <a:rPr lang="en-US" smtClean="0"/>
              <a:t>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00748-CC2F-454A-BE64-7C44704266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8686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ACB7E-46D3-4D66-9A47-12E36A305F15}" type="datetimeFigureOut">
              <a:rPr lang="en-US" smtClean="0"/>
              <a:t>1/6/2020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00748-CC2F-454A-BE64-7C44704266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29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ACB7E-46D3-4D66-9A47-12E36A305F15}" type="datetimeFigureOut">
              <a:rPr lang="en-US" smtClean="0"/>
              <a:t>1/6/2020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00748-CC2F-454A-BE64-7C44704266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74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ACB7E-46D3-4D66-9A47-12E36A305F15}" type="datetimeFigureOut">
              <a:rPr lang="en-US" smtClean="0"/>
              <a:t>1/6/2020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00748-CC2F-454A-BE64-7C44704266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277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ACB7E-46D3-4D66-9A47-12E36A305F15}" type="datetimeFigureOut">
              <a:rPr lang="en-US" smtClean="0"/>
              <a:t>1/6/2020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00748-CC2F-454A-BE64-7C44704266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6542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ACB7E-46D3-4D66-9A47-12E36A305F15}" type="datetimeFigureOut">
              <a:rPr lang="en-US" smtClean="0"/>
              <a:t>1/6/2020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00748-CC2F-454A-BE64-7C44704266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594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ACB7E-46D3-4D66-9A47-12E36A305F15}" type="datetimeFigureOut">
              <a:rPr lang="en-US" smtClean="0"/>
              <a:t>1/6/2020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00748-CC2F-454A-BE64-7C44704266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9727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ACB7E-46D3-4D66-9A47-12E36A305F15}" type="datetimeFigureOut">
              <a:rPr lang="en-US" smtClean="0"/>
              <a:t>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500748-CC2F-454A-BE64-7C447042663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928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powerpointbase.com/" TargetMode="External"/><Relationship Id="rId2" Type="http://schemas.openxmlformats.org/officeDocument/2006/relationships/hyperlink" Target="https://nsportal.ru/shkola/russkiy-yazyk/library/2013/01/03/diktanty-dlya-7-klass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ng2.ru/personazhi-multfilmov/smeshariki/item/918-%D1%81%D0%BC%D0%B5%D1%88%D0%B0%D1%80%D0%B8%D0%BA-%D0%BB%D0%BE%D1%81%D1%8F%D1%88-%D1%81-%D1%83%D0%BA%D0%B0%D0%B7%D0%BA%D0%BE%D0%B9-png.html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60691"/>
            <a:ext cx="7772400" cy="2387600"/>
          </a:xfrm>
        </p:spPr>
        <p:txBody>
          <a:bodyPr/>
          <a:lstStyle/>
          <a:p>
            <a:r>
              <a:rPr lang="ru-RU" dirty="0" smtClean="0">
                <a:solidFill>
                  <a:srgbClr val="019DFB"/>
                </a:solidFill>
                <a:latin typeface="+mn-lt"/>
              </a:rPr>
              <a:t>Отличие причастий от прилагательных</a:t>
            </a:r>
            <a:endParaRPr lang="en-US" dirty="0">
              <a:solidFill>
                <a:srgbClr val="019DFB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940366"/>
            <a:ext cx="6858000" cy="1655762"/>
          </a:xfrm>
        </p:spPr>
        <p:txBody>
          <a:bodyPr/>
          <a:lstStyle/>
          <a:p>
            <a:r>
              <a:rPr lang="ru-RU" dirty="0" smtClean="0">
                <a:solidFill>
                  <a:srgbClr val="019DFB"/>
                </a:solidFill>
              </a:rPr>
              <a:t>Морфологический диктант</a:t>
            </a:r>
            <a:br>
              <a:rPr lang="ru-RU" dirty="0" smtClean="0">
                <a:solidFill>
                  <a:srgbClr val="019DFB"/>
                </a:solidFill>
              </a:rPr>
            </a:br>
            <a:r>
              <a:rPr lang="ru-RU" dirty="0" smtClean="0">
                <a:solidFill>
                  <a:srgbClr val="019DFB"/>
                </a:solidFill>
              </a:rPr>
              <a:t>7 класс</a:t>
            </a:r>
            <a:endParaRPr lang="en-US" dirty="0">
              <a:solidFill>
                <a:srgbClr val="019DF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758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069592" y="4349496"/>
            <a:ext cx="5105400" cy="555625"/>
            <a:chOff x="1248" y="1440"/>
            <a:chExt cx="3216" cy="350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6" name="Rectangle 4">
              <a:hlinkClick r:id="rId2" action="ppaction://hlinksldjump"/>
            </p:cNvPr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 dirty="0"/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gray">
            <a:xfrm>
              <a:off x="2256" y="1482"/>
              <a:ext cx="124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>
                  <a:solidFill>
                    <a:srgbClr val="000000"/>
                  </a:solidFill>
                </a:rPr>
                <a:t>Проверь себя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4</a:t>
              </a:r>
            </a:p>
          </p:txBody>
        </p:sp>
      </p:grp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2069592" y="1834896"/>
            <a:ext cx="5105400" cy="555625"/>
            <a:chOff x="1248" y="2030"/>
            <a:chExt cx="3216" cy="350"/>
          </a:xfrm>
        </p:grpSpPr>
        <p:sp>
          <p:nvSpPr>
            <p:cNvPr id="10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1" name="Rectangle 9">
              <a:hlinkClick r:id="rId3" action="ppaction://hlinksldjump"/>
            </p:cNvPr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 dirty="0"/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69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>
                  <a:solidFill>
                    <a:srgbClr val="000000"/>
                  </a:solidFill>
                </a:rPr>
                <a:t>Теория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2069592" y="2673096"/>
            <a:ext cx="5105400" cy="555625"/>
            <a:chOff x="1248" y="2640"/>
            <a:chExt cx="3216" cy="350"/>
          </a:xfrm>
        </p:grpSpPr>
        <p:sp>
          <p:nvSpPr>
            <p:cNvPr id="15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" name="Rectangle 14">
              <a:hlinkClick r:id="rId4" action="ppaction://hlinksldjump"/>
            </p:cNvPr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 dirty="0"/>
            </a:p>
          </p:txBody>
        </p:sp>
        <p:sp>
          <p:nvSpPr>
            <p:cNvPr id="17" name="Text Box 15"/>
            <p:cNvSpPr txBox="1">
              <a:spLocks noChangeArrowheads="1"/>
            </p:cNvSpPr>
            <p:nvPr/>
          </p:nvSpPr>
          <p:spPr bwMode="gray">
            <a:xfrm>
              <a:off x="2256" y="2682"/>
              <a:ext cx="1081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>
                  <a:solidFill>
                    <a:srgbClr val="000000"/>
                  </a:solidFill>
                </a:rPr>
                <a:t>Инструкция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19" name="Group 17"/>
          <p:cNvGrpSpPr>
            <a:grpSpLocks/>
          </p:cNvGrpSpPr>
          <p:nvPr/>
        </p:nvGrpSpPr>
        <p:grpSpPr bwMode="auto">
          <a:xfrm>
            <a:off x="2069592" y="3511296"/>
            <a:ext cx="5105400" cy="555625"/>
            <a:chOff x="1248" y="3230"/>
            <a:chExt cx="3216" cy="350"/>
          </a:xfrm>
        </p:grpSpPr>
        <p:sp>
          <p:nvSpPr>
            <p:cNvPr id="20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1" name="Rectangle 19">
              <a:hlinkClick r:id="rId5" action="ppaction://hlinksldjump"/>
            </p:cNvPr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 dirty="0"/>
            </a:p>
          </p:txBody>
        </p:sp>
        <p:sp>
          <p:nvSpPr>
            <p:cNvPr id="22" name="Text Box 20"/>
            <p:cNvSpPr txBox="1">
              <a:spLocks noChangeArrowheads="1"/>
            </p:cNvSpPr>
            <p:nvPr/>
          </p:nvSpPr>
          <p:spPr bwMode="gray">
            <a:xfrm>
              <a:off x="2256" y="3272"/>
              <a:ext cx="197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>
                  <a:solidFill>
                    <a:srgbClr val="000000"/>
                  </a:solidFill>
                </a:rPr>
                <a:t>Материал для учителя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3</a:t>
              </a:r>
            </a:p>
          </p:txBody>
        </p:sp>
      </p:grpSp>
      <p:grpSp>
        <p:nvGrpSpPr>
          <p:cNvPr id="24" name="Group 22"/>
          <p:cNvGrpSpPr>
            <a:grpSpLocks/>
          </p:cNvGrpSpPr>
          <p:nvPr/>
        </p:nvGrpSpPr>
        <p:grpSpPr bwMode="auto">
          <a:xfrm>
            <a:off x="2069592" y="5209921"/>
            <a:ext cx="5105400" cy="555625"/>
            <a:chOff x="1248" y="3230"/>
            <a:chExt cx="3216" cy="350"/>
          </a:xfrm>
        </p:grpSpPr>
        <p:sp>
          <p:nvSpPr>
            <p:cNvPr id="25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" name="Rectangle 24">
              <a:hlinkClick r:id="rId6" action="ppaction://hlinksldjump"/>
            </p:cNvPr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 dirty="0"/>
            </a:p>
          </p:txBody>
        </p:sp>
        <p:sp>
          <p:nvSpPr>
            <p:cNvPr id="27" name="Text Box 25"/>
            <p:cNvSpPr txBox="1">
              <a:spLocks noChangeArrowheads="1"/>
            </p:cNvSpPr>
            <p:nvPr/>
          </p:nvSpPr>
          <p:spPr bwMode="gray">
            <a:xfrm>
              <a:off x="2256" y="3272"/>
              <a:ext cx="184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>
                  <a:solidFill>
                    <a:srgbClr val="000000"/>
                  </a:solidFill>
                </a:rPr>
                <a:t>Система оценивания</a:t>
              </a:r>
            </a:p>
          </p:txBody>
        </p:sp>
        <p:sp>
          <p:nvSpPr>
            <p:cNvPr id="28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63737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Картинки по запросу отличие причастий от прилагательных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02"/>
          <a:stretch/>
        </p:blipFill>
        <p:spPr bwMode="auto">
          <a:xfrm>
            <a:off x="162300" y="433754"/>
            <a:ext cx="8823684" cy="5125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4">
            <a:hlinkClick r:id="rId3" action="ppaction://hlinksldjump"/>
          </p:cNvPr>
          <p:cNvSpPr>
            <a:spLocks noChangeArrowheads="1"/>
          </p:cNvSpPr>
          <p:nvPr/>
        </p:nvSpPr>
        <p:spPr bwMode="gray">
          <a:xfrm rot="3419336">
            <a:off x="7682136" y="5970089"/>
            <a:ext cx="479425" cy="520700"/>
          </a:xfrm>
          <a:prstGeom prst="rect">
            <a:avLst/>
          </a:prstGeom>
          <a:gradFill rotWithShape="1">
            <a:gsLst>
              <a:gs pos="0">
                <a:srgbClr val="FF7C80"/>
              </a:gs>
              <a:gs pos="100000">
                <a:srgbClr val="FF7C8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FF7C8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330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Инструкция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6400" y="1524000"/>
            <a:ext cx="7964365" cy="249701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3600" dirty="0" smtClean="0"/>
              <a:t>1.Внимательно </a:t>
            </a:r>
            <a:r>
              <a:rPr lang="ru-RU" sz="3600" dirty="0" smtClean="0"/>
              <a:t>слушаете </a:t>
            </a:r>
            <a:r>
              <a:rPr lang="ru-RU" sz="3600" dirty="0" smtClean="0"/>
              <a:t>словосочетание</a:t>
            </a:r>
          </a:p>
          <a:p>
            <a:pPr marL="0" indent="0">
              <a:buNone/>
            </a:pPr>
            <a:r>
              <a:rPr lang="ru-RU" sz="3600" dirty="0" smtClean="0"/>
              <a:t>2.</a:t>
            </a:r>
            <a:r>
              <a:rPr lang="ru-RU" sz="3600" dirty="0" smtClean="0"/>
              <a:t>Определяете, причастие или прилагательное использовано в словосочетании </a:t>
            </a:r>
          </a:p>
          <a:p>
            <a:pPr marL="0" indent="0">
              <a:buNone/>
            </a:pPr>
            <a:r>
              <a:rPr lang="ru-RU" sz="3600" dirty="0" smtClean="0"/>
              <a:t>3.Выписываете </a:t>
            </a:r>
            <a:r>
              <a:rPr lang="ru-RU" sz="3600" dirty="0" smtClean="0"/>
              <a:t>только </a:t>
            </a:r>
            <a:r>
              <a:rPr lang="ru-RU" sz="3600" dirty="0" smtClean="0"/>
              <a:t>часть речи</a:t>
            </a:r>
          </a:p>
          <a:p>
            <a:pPr marL="0" indent="0">
              <a:buNone/>
            </a:pPr>
            <a:r>
              <a:rPr lang="ru-RU" sz="3600" dirty="0" smtClean="0"/>
              <a:t>4.Пишем </a:t>
            </a:r>
            <a:r>
              <a:rPr lang="ru-RU" sz="3600" dirty="0" smtClean="0"/>
              <a:t>по 3 названия частей речи в столбик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26830" y="3845168"/>
            <a:ext cx="457200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Например:</a:t>
            </a:r>
            <a:br>
              <a:rPr lang="ru-RU" sz="3200" dirty="0" smtClean="0"/>
            </a:br>
            <a:r>
              <a:rPr lang="ru-RU" sz="3200" dirty="0" err="1" smtClean="0"/>
              <a:t>прил;прич;прил</a:t>
            </a:r>
            <a:r>
              <a:rPr lang="ru-RU" sz="3200" dirty="0" smtClean="0"/>
              <a:t>;</a:t>
            </a:r>
            <a:br>
              <a:rPr lang="ru-RU" sz="3200" dirty="0" smtClean="0"/>
            </a:br>
            <a:r>
              <a:rPr lang="ru-RU" sz="3200" dirty="0" err="1" smtClean="0"/>
              <a:t>Прил;прил;прич</a:t>
            </a:r>
            <a:endParaRPr lang="ru-RU" sz="3200" dirty="0"/>
          </a:p>
        </p:txBody>
      </p:sp>
      <p:sp>
        <p:nvSpPr>
          <p:cNvPr id="5" name="Rectangle 4">
            <a:hlinkClick r:id="rId2" action="ppaction://hlinksldjump"/>
          </p:cNvPr>
          <p:cNvSpPr>
            <a:spLocks noChangeArrowheads="1"/>
          </p:cNvSpPr>
          <p:nvPr/>
        </p:nvSpPr>
        <p:spPr bwMode="gray">
          <a:xfrm rot="3419336">
            <a:off x="7682136" y="5970089"/>
            <a:ext cx="479425" cy="520700"/>
          </a:xfrm>
          <a:prstGeom prst="rect">
            <a:avLst/>
          </a:prstGeom>
          <a:gradFill rotWithShape="1">
            <a:gsLst>
              <a:gs pos="0">
                <a:srgbClr val="FF7C80"/>
              </a:gs>
              <a:gs pos="100000">
                <a:srgbClr val="FF7C8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FF7C8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9787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Материал для учителя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Мокнувший под дождем, цветочная клумба, дремучий лес, крашенная дверь, длиннющие ресницы, голубеющие дали, лающая собака, ранние цветы, усыпанное звездами.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Rectangle 4">
            <a:hlinkClick r:id="rId2" action="ppaction://hlinksldjump"/>
          </p:cNvPr>
          <p:cNvSpPr>
            <a:spLocks noChangeArrowheads="1"/>
          </p:cNvSpPr>
          <p:nvPr/>
        </p:nvSpPr>
        <p:spPr bwMode="gray">
          <a:xfrm rot="3419336">
            <a:off x="7682136" y="5981812"/>
            <a:ext cx="479425" cy="520700"/>
          </a:xfrm>
          <a:prstGeom prst="rect">
            <a:avLst/>
          </a:prstGeom>
          <a:gradFill rotWithShape="1">
            <a:gsLst>
              <a:gs pos="0">
                <a:srgbClr val="FF7C80"/>
              </a:gs>
              <a:gs pos="100000">
                <a:srgbClr val="FF7C8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FF7C8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202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Проверь себя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707781" y="1743563"/>
            <a:ext cx="78867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err="1" smtClean="0"/>
              <a:t>прич;прил;прил</a:t>
            </a:r>
            <a:r>
              <a:rPr lang="ru-RU" sz="3600" dirty="0"/>
              <a:t>;</a:t>
            </a:r>
            <a:br>
              <a:rPr lang="ru-RU" sz="3600" dirty="0"/>
            </a:br>
            <a:r>
              <a:rPr lang="ru-RU" sz="3600" dirty="0" err="1"/>
              <a:t>прич;прил;прич</a:t>
            </a:r>
            <a:r>
              <a:rPr lang="ru-RU" sz="3600" dirty="0"/>
              <a:t>;</a:t>
            </a:r>
            <a:br>
              <a:rPr lang="ru-RU" sz="3600" dirty="0"/>
            </a:br>
            <a:r>
              <a:rPr lang="ru-RU" sz="3600" dirty="0" err="1"/>
              <a:t>прич;прил;прич</a:t>
            </a:r>
            <a:r>
              <a:rPr lang="ru-RU" sz="3600" dirty="0"/>
              <a:t>.</a:t>
            </a:r>
          </a:p>
          <a:p>
            <a:endParaRPr lang="ru-RU" dirty="0"/>
          </a:p>
        </p:txBody>
      </p:sp>
      <p:pic>
        <p:nvPicPr>
          <p:cNvPr id="2052" name="Picture 4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92" y="3270493"/>
            <a:ext cx="2650392" cy="26503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4">
            <a:hlinkClick r:id="rId3" action="ppaction://hlinksldjump"/>
          </p:cNvPr>
          <p:cNvSpPr>
            <a:spLocks noChangeArrowheads="1"/>
          </p:cNvSpPr>
          <p:nvPr/>
        </p:nvSpPr>
        <p:spPr bwMode="gray">
          <a:xfrm rot="3419336">
            <a:off x="7682136" y="5970089"/>
            <a:ext cx="479425" cy="520700"/>
          </a:xfrm>
          <a:prstGeom prst="rect">
            <a:avLst/>
          </a:prstGeom>
          <a:gradFill rotWithShape="1">
            <a:gsLst>
              <a:gs pos="0">
                <a:srgbClr val="FF7C80"/>
              </a:gs>
              <a:gs pos="100000">
                <a:srgbClr val="FF7C8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FF7C8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6495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Система оценивания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7200" b="1" i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0</a:t>
            </a:r>
            <a:r>
              <a:rPr lang="ru-RU" sz="4400" b="1" i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ошибок</a:t>
            </a:r>
            <a:r>
              <a:rPr lang="ru-RU" sz="7200" b="1" i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-5</a:t>
            </a:r>
          </a:p>
          <a:p>
            <a:pPr marL="0" indent="0" algn="ctr">
              <a:buNone/>
            </a:pPr>
            <a:r>
              <a:rPr lang="ru-RU" sz="7200" b="1" i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</a:t>
            </a:r>
            <a:r>
              <a:rPr lang="ru-RU" sz="4000" b="1" i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ошибка</a:t>
            </a:r>
            <a:r>
              <a:rPr lang="ru-RU" sz="7200" b="1" i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-4</a:t>
            </a:r>
            <a:br>
              <a:rPr lang="ru-RU" sz="7200" b="1" i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7200" b="1" i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2,3</a:t>
            </a:r>
            <a:r>
              <a:rPr lang="ru-RU" sz="4400" b="1" i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ошибки</a:t>
            </a:r>
            <a:r>
              <a:rPr lang="ru-RU" sz="7200" b="1" i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-3</a:t>
            </a:r>
          </a:p>
          <a:p>
            <a:pPr marL="0" indent="0" algn="ctr">
              <a:buNone/>
            </a:pPr>
            <a:r>
              <a:rPr lang="ru-RU" sz="7200" b="1" i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</a:t>
            </a:r>
            <a:r>
              <a:rPr lang="ru-RU" sz="4000" b="1" i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ошибки</a:t>
            </a:r>
            <a:r>
              <a:rPr lang="ru-RU" sz="7200" b="1" i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-2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5" name="Rectangle 4">
            <a:hlinkClick r:id="rId2" action="ppaction://hlinksldjump"/>
          </p:cNvPr>
          <p:cNvSpPr>
            <a:spLocks noChangeArrowheads="1"/>
          </p:cNvSpPr>
          <p:nvPr/>
        </p:nvSpPr>
        <p:spPr bwMode="gray">
          <a:xfrm rot="3419336">
            <a:off x="7682136" y="5970089"/>
            <a:ext cx="479425" cy="520700"/>
          </a:xfrm>
          <a:prstGeom prst="rect">
            <a:avLst/>
          </a:prstGeom>
          <a:gradFill rotWithShape="1">
            <a:gsLst>
              <a:gs pos="0">
                <a:srgbClr val="FF7C80"/>
              </a:gs>
              <a:gs pos="100000">
                <a:srgbClr val="FF7C8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FF7C80"/>
            </a:extrusion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62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Ресурсы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Материал для диктанта:</a:t>
            </a:r>
            <a:br>
              <a:rPr lang="ru-RU" dirty="0" smtClean="0"/>
            </a:b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://nsportal.ru/shkola/russkiy-yazyk/library/2013/01/03/diktanty-dlya-7-klassa</a:t>
            </a:r>
            <a:endParaRPr lang="ru-RU" dirty="0" smtClean="0"/>
          </a:p>
          <a:p>
            <a:r>
              <a:rPr lang="ru-RU" dirty="0"/>
              <a:t>Ш</a:t>
            </a:r>
            <a:r>
              <a:rPr lang="ru-RU" dirty="0" smtClean="0"/>
              <a:t>аблон для презентации:</a:t>
            </a:r>
            <a:br>
              <a:rPr lang="ru-RU" dirty="0" smtClean="0"/>
            </a:b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://powerpointbase.com</a:t>
            </a:r>
            <a:r>
              <a:rPr lang="en-US" dirty="0" smtClean="0">
                <a:hlinkClick r:id="rId3"/>
              </a:rPr>
              <a:t>/</a:t>
            </a:r>
            <a:endParaRPr lang="ru-RU" dirty="0" smtClean="0"/>
          </a:p>
          <a:p>
            <a:r>
              <a:rPr lang="ru-RU" dirty="0" smtClean="0"/>
              <a:t>Иллюстрации:</a:t>
            </a:r>
            <a:br>
              <a:rPr lang="ru-RU" dirty="0" smtClean="0"/>
            </a:br>
            <a:r>
              <a:rPr lang="en-US" dirty="0">
                <a:hlinkClick r:id="rId4"/>
              </a:rPr>
              <a:t>http://png2.ru/personazhi-multfilmov/smeshariki/item/918-%D1%81%D0%BC%D0%B5%D1%88%D0%B0%D1%80%D0%B8%D0%BA-%D0%BB%D0%BE%D1%81%D1%8F%D1%88-%D1%81-%D1%83%D0%BA%D0%B0%D0%B7%D0%BA%D0%BE%D0%B9-png.html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440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Сведения об авторе</a:t>
            </a:r>
          </a:p>
        </p:txBody>
      </p:sp>
      <p:pic>
        <p:nvPicPr>
          <p:cNvPr id="4" name="Picture 4" descr="https://psv4.userapi.com/c848224/u189217287/docs/d6/e0c85c1efd76/IMG_9711_1.jpg?extra=B7yFo9rd8kMQQ9SFkWag0VdnVwr6VP4X3NC_PKWZnuUbdDxEUsROkz1S-aOCZ4sxOfvlDTcjRkmW3KuVSgLbHDKfZpqd3cWwCAfkD1Fbq-yA9T3bXlNkPU6FFQaoyAM0gvNZYNykTXyAH4tkujhH_3dr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9074" y="1586877"/>
            <a:ext cx="2902159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44062" y="2102005"/>
            <a:ext cx="33528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Карасева Виктория Анатольевна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Студентка филологического факультета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dirty="0"/>
              <a:t>4 курс</a:t>
            </a:r>
            <a:br>
              <a:rPr lang="ru-RU" sz="2000" dirty="0"/>
            </a:br>
            <a:r>
              <a:rPr lang="ru-RU" sz="2000" dirty="0" err="1" smtClean="0"/>
              <a:t>РЛа</a:t>
            </a:r>
            <a:r>
              <a:rPr lang="ru-RU" sz="2000" dirty="0" smtClean="0"/>
              <a:t> </a:t>
            </a:r>
            <a:r>
              <a:rPr lang="ru-RU" sz="2000" dirty="0"/>
              <a:t>16-1</a:t>
            </a:r>
          </a:p>
        </p:txBody>
      </p:sp>
    </p:spTree>
    <p:extLst>
      <p:ext uri="{BB962C8B-B14F-4D97-AF65-F5344CB8AC3E}">
        <p14:creationId xmlns:p14="http://schemas.microsoft.com/office/powerpoint/2010/main" val="45248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7273</TotalTime>
  <Words>101</Words>
  <Application>Microsoft Office PowerPoint</Application>
  <PresentationFormat>Экран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Отличие причастий от прилагательных</vt:lpstr>
      <vt:lpstr>Презентация PowerPoint</vt:lpstr>
      <vt:lpstr>Презентация PowerPoint</vt:lpstr>
      <vt:lpstr>Инструкция</vt:lpstr>
      <vt:lpstr>Материал для учителя</vt:lpstr>
      <vt:lpstr>Проверь себя</vt:lpstr>
      <vt:lpstr>Система оценивания</vt:lpstr>
      <vt:lpstr>Ресурсы</vt:lpstr>
      <vt:lpstr>Сведения об авторе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ПК</cp:lastModifiedBy>
  <cp:revision>12</cp:revision>
  <dcterms:created xsi:type="dcterms:W3CDTF">2019-08-22T12:40:32Z</dcterms:created>
  <dcterms:modified xsi:type="dcterms:W3CDTF">2020-01-06T11:56:56Z</dcterms:modified>
</cp:coreProperties>
</file>