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7" r:id="rId4"/>
    <p:sldId id="271" r:id="rId5"/>
    <p:sldId id="268" r:id="rId6"/>
    <p:sldId id="258" r:id="rId7"/>
    <p:sldId id="259" r:id="rId8"/>
    <p:sldId id="260" r:id="rId9"/>
    <p:sldId id="261" r:id="rId10"/>
    <p:sldId id="262" r:id="rId11"/>
    <p:sldId id="263" r:id="rId12"/>
    <p:sldId id="265" r:id="rId13"/>
    <p:sldId id="264" r:id="rId14"/>
    <p:sldId id="266" r:id="rId15"/>
    <p:sldId id="269" r:id="rId16"/>
    <p:sldId id="270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49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483" autoAdjust="0"/>
    <p:restoredTop sz="94660"/>
  </p:normalViewPr>
  <p:slideViewPr>
    <p:cSldViewPr snapToGrid="0">
      <p:cViewPr>
        <p:scale>
          <a:sx n="81" d="100"/>
          <a:sy n="81" d="100"/>
        </p:scale>
        <p:origin x="-588" y="2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4F7F9-D279-41B6-8C7F-6F11C3691FD3}" type="datetimeFigureOut">
              <a:rPr lang="en-US" smtClean="0"/>
              <a:t>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F2338-B5ED-410A-B3AC-32CCD058A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876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4F7F9-D279-41B6-8C7F-6F11C3691FD3}" type="datetimeFigureOut">
              <a:rPr lang="en-US" smtClean="0"/>
              <a:t>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F2338-B5ED-410A-B3AC-32CCD058A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403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4F7F9-D279-41B6-8C7F-6F11C3691FD3}" type="datetimeFigureOut">
              <a:rPr lang="en-US" smtClean="0"/>
              <a:t>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F2338-B5ED-410A-B3AC-32CCD058A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743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4F7F9-D279-41B6-8C7F-6F11C3691FD3}" type="datetimeFigureOut">
              <a:rPr lang="en-US" smtClean="0"/>
              <a:t>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F2338-B5ED-410A-B3AC-32CCD058A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191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4F7F9-D279-41B6-8C7F-6F11C3691FD3}" type="datetimeFigureOut">
              <a:rPr lang="en-US" smtClean="0"/>
              <a:t>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F2338-B5ED-410A-B3AC-32CCD058A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643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4F7F9-D279-41B6-8C7F-6F11C3691FD3}" type="datetimeFigureOut">
              <a:rPr lang="en-US" smtClean="0"/>
              <a:t>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F2338-B5ED-410A-B3AC-32CCD058A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305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4F7F9-D279-41B6-8C7F-6F11C3691FD3}" type="datetimeFigureOut">
              <a:rPr lang="en-US" smtClean="0"/>
              <a:t>1/6/2020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F2338-B5ED-410A-B3AC-32CCD058A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517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4F7F9-D279-41B6-8C7F-6F11C3691FD3}" type="datetimeFigureOut">
              <a:rPr lang="en-US" smtClean="0"/>
              <a:t>1/6/2020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F2338-B5ED-410A-B3AC-32CCD058A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729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4F7F9-D279-41B6-8C7F-6F11C3691FD3}" type="datetimeFigureOut">
              <a:rPr lang="en-US" smtClean="0"/>
              <a:t>1/6/2020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F2338-B5ED-410A-B3AC-32CCD058A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232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4F7F9-D279-41B6-8C7F-6F11C3691FD3}" type="datetimeFigureOut">
              <a:rPr lang="en-US" smtClean="0"/>
              <a:t>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F2338-B5ED-410A-B3AC-32CCD058A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7732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4F7F9-D279-41B6-8C7F-6F11C3691FD3}" type="datetimeFigureOut">
              <a:rPr lang="en-US" smtClean="0"/>
              <a:t>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2F2338-B5ED-410A-B3AC-32CCD058A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364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64F7F9-D279-41B6-8C7F-6F11C3691FD3}" type="datetimeFigureOut">
              <a:rPr lang="en-US" smtClean="0"/>
              <a:t>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2F2338-B5ED-410A-B3AC-32CCD058A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6048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pixelbrush.ru/2014/12/26/multyashnaya-cherepaha-podborka-vektora.html" TargetMode="External"/><Relationship Id="rId3" Type="http://schemas.openxmlformats.org/officeDocument/2006/relationships/hyperlink" Target="https://www.komus.ru/re-trejding/nozhnitsy-attache-169-mm-s-plastikovymi-simmetrichnymi-ellipticheskimi-ruchkami-chernogo-tsveta/p/47587/" TargetMode="External"/><Relationship Id="rId7" Type="http://schemas.openxmlformats.org/officeDocument/2006/relationships/hyperlink" Target="https://www.liveinternet.ru/users/muza_serko/post329081119" TargetMode="External"/><Relationship Id="rId2" Type="http://schemas.openxmlformats.org/officeDocument/2006/relationships/hyperlink" Target="https://multiurok.ru/files/sbornik-diktantov-dlia-5-9-klassov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wildberries.ru/catalog/9292455/detail.aspx" TargetMode="External"/><Relationship Id="rId5" Type="http://schemas.openxmlformats.org/officeDocument/2006/relationships/hyperlink" Target="https://ru.123rf.com/%D0%A4%D0%BE%D1%82%D0%BE-%D1%81%D0%BE-%D1%81%D1%82%D0%BE%D0%BA%D0%B0/%D1%86%D1%8B%D0%BF%D0%BB%D0%B5%D0%BD%D0%BE%D0%BA.html?sti=mp7mkxl0qyfrech00y|" TargetMode="External"/><Relationship Id="rId10" Type="http://schemas.openxmlformats.org/officeDocument/2006/relationships/hyperlink" Target="https://www.liveinternet.ru/users/rosinka7304/tags/%EC%F3%EB%FC%F2%FF%F8%ED%FB%E5+%F6%E8%F4%F0%FB/" TargetMode="External"/><Relationship Id="rId4" Type="http://schemas.openxmlformats.org/officeDocument/2006/relationships/hyperlink" Target="https://amur.net/kupon/deal/cirk-shapito-anastasiya" TargetMode="External"/><Relationship Id="rId9" Type="http://schemas.openxmlformats.org/officeDocument/2006/relationships/hyperlink" Target="https://zabavnik.club/kartinki/1255-kartinki-mudraya-sova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4.xml"/><Relationship Id="rId5" Type="http://schemas.openxmlformats.org/officeDocument/2006/relationships/slide" Target="slide6.xml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513384"/>
            <a:ext cx="7971692" cy="1449049"/>
          </a:xfrm>
          <a:ln>
            <a:noFill/>
          </a:ln>
        </p:spPr>
        <p:txBody>
          <a:bodyPr>
            <a:normAutofit fontScale="90000"/>
          </a:bodyPr>
          <a:lstStyle/>
          <a:p>
            <a:pPr algn="l"/>
            <a:r>
              <a:rPr lang="ru-RU" sz="4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  <a:latin typeface="+mn-lt"/>
              </a:rPr>
              <a:t>Правописание </a:t>
            </a:r>
            <a:r>
              <a:rPr lang="ru-RU" sz="4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  <a:latin typeface="+mn-lt"/>
              </a:rPr>
              <a:t>Ы и </a:t>
            </a:r>
            <a:r>
              <a:rPr lang="ru-RU" sz="4400" b="1" dirty="0" err="1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  <a:latin typeface="+mn-lt"/>
              </a:rPr>
              <a:t>И</a:t>
            </a:r>
            <a:r>
              <a:rPr lang="ru-RU" sz="4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  <a:latin typeface="+mn-lt"/>
              </a:rPr>
              <a:t> после Ц </a:t>
            </a:r>
            <a:r>
              <a:rPr lang="ru-RU" sz="4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  <a:latin typeface="+mn-lt"/>
              </a:rPr>
              <a:t/>
            </a:r>
            <a:br>
              <a:rPr lang="ru-RU" sz="4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  <a:latin typeface="+mn-lt"/>
              </a:rPr>
            </a:br>
            <a:r>
              <a:rPr lang="ru-RU" sz="4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  <a:latin typeface="+mn-lt"/>
              </a:rPr>
              <a:t>Немой диктант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+mn-lt"/>
              </a:rPr>
              <a:t/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+mn-lt"/>
              </a:rPr>
            </a:br>
            <a:endParaRPr lang="en-US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432" y="5727971"/>
            <a:ext cx="6858000" cy="513397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rgbClr val="184971"/>
                </a:solidFill>
              </a:rPr>
              <a:t>5 класс</a:t>
            </a:r>
            <a:endParaRPr lang="en-US" dirty="0">
              <a:solidFill>
                <a:srgbClr val="18497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0837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9526" y="1629508"/>
            <a:ext cx="3896888" cy="4547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06921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814" y="1579440"/>
            <a:ext cx="3785664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Стрелка вниз 3"/>
          <p:cNvSpPr/>
          <p:nvPr/>
        </p:nvSpPr>
        <p:spPr>
          <a:xfrm rot="2049242">
            <a:off x="5235115" y="3561152"/>
            <a:ext cx="986277" cy="1453661"/>
          </a:xfrm>
          <a:prstGeom prst="downArrow">
            <a:avLst>
              <a:gd name="adj1" fmla="val 50000"/>
              <a:gd name="adj2" fmla="val 50044"/>
            </a:avLst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6921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481" y="2283277"/>
            <a:ext cx="7886700" cy="3154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4">
            <a:hlinkClick r:id="rId3" action="ppaction://hlinksldjump"/>
          </p:cNvPr>
          <p:cNvSpPr>
            <a:spLocks noChangeArrowheads="1"/>
          </p:cNvSpPr>
          <p:nvPr/>
        </p:nvSpPr>
        <p:spPr bwMode="gray">
          <a:xfrm rot="7411739">
            <a:off x="7622668" y="5645869"/>
            <a:ext cx="365399" cy="534750"/>
          </a:xfrm>
          <a:prstGeom prst="rect">
            <a:avLst/>
          </a:prstGeom>
          <a:solidFill>
            <a:srgbClr val="00B0F0"/>
          </a:solidFill>
          <a:ln w="9525">
            <a:solidFill>
              <a:srgbClr val="0070C0"/>
            </a:solidFill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990099"/>
            </a:extrusionClr>
          </a:sp3d>
          <a:extLst/>
        </p:spPr>
        <p:txBody>
          <a:bodyPr wrap="none" anchor="ctr">
            <a:flatTx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985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Проверь себя!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/>
              <a:t>Цирк, ножницы, цыпленок, циркуль</a:t>
            </a:r>
            <a:r>
              <a:rPr lang="ru-RU" sz="3600" dirty="0" smtClean="0"/>
              <a:t>,</a:t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 </a:t>
            </a:r>
            <a:r>
              <a:rPr lang="ru-RU" sz="3600" dirty="0"/>
              <a:t>цыгане панцирь, </a:t>
            </a:r>
            <a:r>
              <a:rPr lang="ru-RU" sz="3600" dirty="0" smtClean="0"/>
              <a:t>цифры</a:t>
            </a:r>
            <a:endParaRPr lang="ru-RU" sz="3600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043354" y="2321170"/>
            <a:ext cx="23446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3481753" y="2321170"/>
            <a:ext cx="23446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1137142" y="3297090"/>
            <a:ext cx="23446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3317628" y="3297091"/>
            <a:ext cx="23446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4267200" y="2321170"/>
            <a:ext cx="23446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6377357" y="2321170"/>
            <a:ext cx="23446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0" name="Picture 2" descr="Картинки по запросу сова с указкой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628" y="3297090"/>
            <a:ext cx="3438035" cy="3438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Прямая соединительная линия 12"/>
          <p:cNvCxnSpPr/>
          <p:nvPr/>
        </p:nvCxnSpPr>
        <p:spPr>
          <a:xfrm>
            <a:off x="4384431" y="3297092"/>
            <a:ext cx="23446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24">
            <a:hlinkClick r:id="rId3" action="ppaction://hlinksldjump"/>
          </p:cNvPr>
          <p:cNvSpPr>
            <a:spLocks noChangeArrowheads="1"/>
          </p:cNvSpPr>
          <p:nvPr/>
        </p:nvSpPr>
        <p:spPr bwMode="gray">
          <a:xfrm rot="7411739">
            <a:off x="513410" y="5709297"/>
            <a:ext cx="365399" cy="534750"/>
          </a:xfrm>
          <a:prstGeom prst="rect">
            <a:avLst/>
          </a:prstGeom>
          <a:solidFill>
            <a:srgbClr val="00B0F0"/>
          </a:solidFill>
          <a:ln w="9525">
            <a:solidFill>
              <a:srgbClr val="0070C0"/>
            </a:solidFill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990099"/>
            </a:extrusionClr>
          </a:sp3d>
          <a:extLst/>
        </p:spPr>
        <p:txBody>
          <a:bodyPr wrap="none" anchor="ctr">
            <a:flatTx/>
          </a:bodyPr>
          <a:lstStyle/>
          <a:p>
            <a:endParaRPr lang="en-US"/>
          </a:p>
        </p:txBody>
      </p:sp>
      <p:sp>
        <p:nvSpPr>
          <p:cNvPr id="16" name="Полилиния 15"/>
          <p:cNvSpPr/>
          <p:nvPr/>
        </p:nvSpPr>
        <p:spPr>
          <a:xfrm>
            <a:off x="6295292" y="1746738"/>
            <a:ext cx="1324708" cy="257908"/>
          </a:xfrm>
          <a:custGeom>
            <a:avLst/>
            <a:gdLst>
              <a:gd name="connsiteX0" fmla="*/ 0 w 1324708"/>
              <a:gd name="connsiteY0" fmla="*/ 257908 h 257908"/>
              <a:gd name="connsiteX1" fmla="*/ 703385 w 1324708"/>
              <a:gd name="connsiteY1" fmla="*/ 0 h 257908"/>
              <a:gd name="connsiteX2" fmla="*/ 1324708 w 1324708"/>
              <a:gd name="connsiteY2" fmla="*/ 257908 h 2579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24708" h="257908">
                <a:moveTo>
                  <a:pt x="0" y="257908"/>
                </a:moveTo>
                <a:cubicBezTo>
                  <a:pt x="241300" y="128954"/>
                  <a:pt x="482600" y="0"/>
                  <a:pt x="703385" y="0"/>
                </a:cubicBezTo>
                <a:cubicBezTo>
                  <a:pt x="924170" y="0"/>
                  <a:pt x="1172308" y="179754"/>
                  <a:pt x="1324708" y="257908"/>
                </a:cubicBezTo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4618893" y="1635314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>
                <a:solidFill>
                  <a:srgbClr val="FF0000"/>
                </a:solidFill>
              </a:rPr>
              <a:t>искл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96816" y="2605427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>
                <a:solidFill>
                  <a:srgbClr val="FF0000"/>
                </a:solidFill>
              </a:rPr>
              <a:t>искл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0" name="Полилиния 19"/>
          <p:cNvSpPr/>
          <p:nvPr/>
        </p:nvSpPr>
        <p:spPr>
          <a:xfrm>
            <a:off x="4343399" y="2790093"/>
            <a:ext cx="744416" cy="184665"/>
          </a:xfrm>
          <a:custGeom>
            <a:avLst/>
            <a:gdLst>
              <a:gd name="connsiteX0" fmla="*/ 0 w 1324708"/>
              <a:gd name="connsiteY0" fmla="*/ 257908 h 257908"/>
              <a:gd name="connsiteX1" fmla="*/ 703385 w 1324708"/>
              <a:gd name="connsiteY1" fmla="*/ 0 h 257908"/>
              <a:gd name="connsiteX2" fmla="*/ 1324708 w 1324708"/>
              <a:gd name="connsiteY2" fmla="*/ 257908 h 2579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24708" h="257908">
                <a:moveTo>
                  <a:pt x="0" y="257908"/>
                </a:moveTo>
                <a:cubicBezTo>
                  <a:pt x="241300" y="128954"/>
                  <a:pt x="482600" y="0"/>
                  <a:pt x="703385" y="0"/>
                </a:cubicBezTo>
                <a:cubicBezTo>
                  <a:pt x="924170" y="0"/>
                  <a:pt x="1172308" y="179754"/>
                  <a:pt x="1324708" y="257908"/>
                </a:cubicBezTo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олилиния 20"/>
          <p:cNvSpPr/>
          <p:nvPr/>
        </p:nvSpPr>
        <p:spPr>
          <a:xfrm>
            <a:off x="2455983" y="2716851"/>
            <a:ext cx="1324708" cy="257908"/>
          </a:xfrm>
          <a:custGeom>
            <a:avLst/>
            <a:gdLst>
              <a:gd name="connsiteX0" fmla="*/ 0 w 1324708"/>
              <a:gd name="connsiteY0" fmla="*/ 257908 h 257908"/>
              <a:gd name="connsiteX1" fmla="*/ 703385 w 1324708"/>
              <a:gd name="connsiteY1" fmla="*/ 0 h 257908"/>
              <a:gd name="connsiteX2" fmla="*/ 1324708 w 1324708"/>
              <a:gd name="connsiteY2" fmla="*/ 257908 h 2579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24708" h="257908">
                <a:moveTo>
                  <a:pt x="0" y="257908"/>
                </a:moveTo>
                <a:cubicBezTo>
                  <a:pt x="241300" y="128954"/>
                  <a:pt x="482600" y="0"/>
                  <a:pt x="703385" y="0"/>
                </a:cubicBezTo>
                <a:cubicBezTo>
                  <a:pt x="924170" y="0"/>
                  <a:pt x="1172308" y="179754"/>
                  <a:pt x="1324708" y="257908"/>
                </a:cubicBezTo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3481753" y="2004646"/>
            <a:ext cx="298938" cy="31652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олилиния 22"/>
          <p:cNvSpPr/>
          <p:nvPr/>
        </p:nvSpPr>
        <p:spPr>
          <a:xfrm>
            <a:off x="882165" y="1746738"/>
            <a:ext cx="744416" cy="184665"/>
          </a:xfrm>
          <a:custGeom>
            <a:avLst/>
            <a:gdLst>
              <a:gd name="connsiteX0" fmla="*/ 0 w 1324708"/>
              <a:gd name="connsiteY0" fmla="*/ 257908 h 257908"/>
              <a:gd name="connsiteX1" fmla="*/ 703385 w 1324708"/>
              <a:gd name="connsiteY1" fmla="*/ 0 h 257908"/>
              <a:gd name="connsiteX2" fmla="*/ 1324708 w 1324708"/>
              <a:gd name="connsiteY2" fmla="*/ 257908 h 2579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24708" h="257908">
                <a:moveTo>
                  <a:pt x="0" y="257908"/>
                </a:moveTo>
                <a:cubicBezTo>
                  <a:pt x="241300" y="128954"/>
                  <a:pt x="482600" y="0"/>
                  <a:pt x="703385" y="0"/>
                </a:cubicBezTo>
                <a:cubicBezTo>
                  <a:pt x="924170" y="0"/>
                  <a:pt x="1172308" y="179754"/>
                  <a:pt x="1324708" y="257908"/>
                </a:cubicBezTo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6921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indent="0" algn="ctr">
              <a:buNone/>
            </a:pPr>
            <a:r>
              <a:rPr lang="ru-RU" sz="60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0</a:t>
            </a:r>
            <a:r>
              <a:rPr lang="ru-RU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ошибок</a:t>
            </a:r>
            <a:r>
              <a:rPr lang="ru-RU" sz="60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-5</a:t>
            </a:r>
          </a:p>
          <a:p>
            <a:pPr marL="0" indent="0" algn="ctr">
              <a:buNone/>
            </a:pPr>
            <a:r>
              <a:rPr lang="ru-RU" sz="60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</a:t>
            </a:r>
            <a:r>
              <a:rPr lang="ru-RU" sz="32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ошибка</a:t>
            </a:r>
            <a:r>
              <a:rPr lang="ru-RU" sz="60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-4</a:t>
            </a:r>
            <a:br>
              <a:rPr lang="ru-RU" sz="60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60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2,3</a:t>
            </a:r>
            <a:r>
              <a:rPr lang="ru-RU" sz="36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ошибки</a:t>
            </a:r>
            <a:r>
              <a:rPr lang="ru-RU" sz="60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-3</a:t>
            </a:r>
          </a:p>
          <a:p>
            <a:pPr marL="0" indent="0" algn="ctr">
              <a:buNone/>
            </a:pPr>
            <a:r>
              <a:rPr lang="ru-RU" sz="60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4</a:t>
            </a:r>
            <a:r>
              <a:rPr lang="ru-RU" sz="32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ошибки</a:t>
            </a:r>
            <a:r>
              <a:rPr lang="ru-RU" sz="60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-2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64677" y="203793"/>
            <a:ext cx="6940061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0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Система оценивания</a:t>
            </a:r>
            <a:endParaRPr lang="ru-RU" sz="40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Rectangle 24">
            <a:hlinkClick r:id="rId2" action="ppaction://hlinksldjump"/>
          </p:cNvPr>
          <p:cNvSpPr>
            <a:spLocks noChangeArrowheads="1"/>
          </p:cNvSpPr>
          <p:nvPr/>
        </p:nvSpPr>
        <p:spPr bwMode="gray">
          <a:xfrm rot="7411739">
            <a:off x="7622668" y="5645869"/>
            <a:ext cx="365399" cy="534750"/>
          </a:xfrm>
          <a:prstGeom prst="rect">
            <a:avLst/>
          </a:prstGeom>
          <a:solidFill>
            <a:srgbClr val="00B0F0"/>
          </a:solidFill>
          <a:ln w="9525">
            <a:solidFill>
              <a:srgbClr val="0070C0"/>
            </a:solidFill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990099"/>
            </a:extrusionClr>
          </a:sp3d>
          <a:extLst/>
        </p:spPr>
        <p:txBody>
          <a:bodyPr wrap="none" anchor="ctr">
            <a:flatTx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79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Arial Black" panose="020B0A04020102020204" pitchFamily="34" charset="0"/>
              </a:rPr>
              <a:t>Ресурсы</a:t>
            </a:r>
            <a:endParaRPr lang="ru-RU" b="1" dirty="0"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 smtClean="0"/>
              <a:t>  материал </a:t>
            </a:r>
            <a:r>
              <a:rPr lang="ru-RU" dirty="0"/>
              <a:t>для диктанта</a:t>
            </a:r>
            <a:r>
              <a:rPr lang="ru-RU" dirty="0" smtClean="0"/>
              <a:t>:</a:t>
            </a:r>
            <a:r>
              <a:rPr lang="ru-RU" u="sng" dirty="0">
                <a:hlinkClick r:id="rId2"/>
              </a:rPr>
              <a:t> </a:t>
            </a:r>
            <a:r>
              <a:rPr lang="ru-RU" u="sng" dirty="0" smtClean="0">
                <a:hlinkClick r:id="rId2"/>
              </a:rPr>
              <a:t/>
            </a:r>
            <a:br>
              <a:rPr lang="ru-RU" u="sng" dirty="0" smtClean="0">
                <a:hlinkClick r:id="rId2"/>
              </a:rPr>
            </a:br>
            <a:r>
              <a:rPr lang="ru-RU" u="sng" dirty="0" smtClean="0">
                <a:hlinkClick r:id="rId2"/>
              </a:rPr>
              <a:t>https</a:t>
            </a:r>
            <a:r>
              <a:rPr lang="ru-RU" u="sng" dirty="0">
                <a:hlinkClick r:id="rId2"/>
              </a:rPr>
              <a:t>://</a:t>
            </a:r>
            <a:r>
              <a:rPr lang="ru-RU" u="sng" dirty="0" smtClean="0">
                <a:hlinkClick r:id="rId2"/>
              </a:rPr>
              <a:t>multiurok.ru/files/sbornik-diktantov-dlia-5-9-klassov.html</a:t>
            </a:r>
            <a:endParaRPr lang="ru-RU" u="sng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Иллюстрации:</a:t>
            </a:r>
          </a:p>
          <a:p>
            <a:r>
              <a:rPr lang="ru-RU" sz="2600" u="sng" dirty="0" smtClean="0">
                <a:hlinkClick r:id="rId3"/>
              </a:rPr>
              <a:t>https</a:t>
            </a:r>
            <a:r>
              <a:rPr lang="ru-RU" sz="2600" u="sng" dirty="0">
                <a:hlinkClick r:id="rId3"/>
              </a:rPr>
              <a:t>://</a:t>
            </a:r>
            <a:r>
              <a:rPr lang="ru-RU" sz="2600" u="sng" dirty="0" smtClean="0">
                <a:hlinkClick r:id="rId3"/>
              </a:rPr>
              <a:t>www.komus.ru/re-trejding/nozhnitsy-attache-169-mm-s-plastikovymi-      </a:t>
            </a:r>
            <a:r>
              <a:rPr lang="ru-RU" sz="2600" u="sng" dirty="0" err="1" smtClean="0">
                <a:hlinkClick r:id="rId3"/>
              </a:rPr>
              <a:t>simmetrichnymi-ellipticheskimi-ruchkami-chernogo-tsveta</a:t>
            </a:r>
            <a:r>
              <a:rPr lang="ru-RU" sz="2600" u="sng" dirty="0" smtClean="0">
                <a:hlinkClick r:id="rId3"/>
              </a:rPr>
              <a:t>/p/47587</a:t>
            </a:r>
            <a:r>
              <a:rPr lang="ru-RU" sz="2600" u="sng" dirty="0">
                <a:hlinkClick r:id="rId3"/>
              </a:rPr>
              <a:t>/</a:t>
            </a:r>
            <a:endParaRPr lang="ru-RU" sz="2600" dirty="0"/>
          </a:p>
          <a:p>
            <a:r>
              <a:rPr lang="ru-RU" sz="2600" u="sng" dirty="0">
                <a:hlinkClick r:id="rId4"/>
              </a:rPr>
              <a:t>https://amur.net/kupon/deal/cirk-shapito-anastasiya</a:t>
            </a:r>
            <a:endParaRPr lang="ru-RU" sz="2600" dirty="0"/>
          </a:p>
          <a:p>
            <a:r>
              <a:rPr lang="ru-RU" sz="2600" u="sng" dirty="0">
                <a:hlinkClick r:id="rId5"/>
              </a:rPr>
              <a:t>https://ru.123rf.com/%D0%A4%D0%BE%D1%82%D0%BE-%D1%81%D0%BE-%D1%81%D1%82%D0%BE%D0%BA%D0%B0/%D1%86%D1%8B%D0%BF%D0%BB%D0%B5%D0%BD%D0%BE%D0%BA.html?sti=mp7mkxl0qyfrech00y|</a:t>
            </a:r>
            <a:endParaRPr lang="ru-RU" sz="2600" dirty="0"/>
          </a:p>
          <a:p>
            <a:r>
              <a:rPr lang="ru-RU" sz="2600" u="sng" dirty="0">
                <a:hlinkClick r:id="rId6"/>
              </a:rPr>
              <a:t>https://www.wildberries.ru/catalog/9292455/detail.aspx</a:t>
            </a:r>
            <a:endParaRPr lang="ru-RU" sz="2600" dirty="0"/>
          </a:p>
          <a:p>
            <a:r>
              <a:rPr lang="ru-RU" sz="2600" u="sng" dirty="0">
                <a:hlinkClick r:id="rId7"/>
              </a:rPr>
              <a:t>https://www.liveinternet.ru/users/muza_serko/post329081119</a:t>
            </a:r>
            <a:endParaRPr lang="ru-RU" sz="2600" dirty="0"/>
          </a:p>
          <a:p>
            <a:r>
              <a:rPr lang="ru-RU" sz="2600" u="sng" dirty="0">
                <a:hlinkClick r:id="rId8"/>
              </a:rPr>
              <a:t>http://pixelbrush.ru/2014/12/26/multyashnaya-cherepaha-podborka-vektora.html</a:t>
            </a:r>
            <a:endParaRPr lang="ru-RU" sz="2600" dirty="0"/>
          </a:p>
          <a:p>
            <a:r>
              <a:rPr lang="ru-RU" sz="2600" u="sng" dirty="0">
                <a:hlinkClick r:id="rId9"/>
              </a:rPr>
              <a:t>https://zabavnik.club/kartinki/1255-kartinki-mudraya-sova</a:t>
            </a:r>
            <a:endParaRPr lang="ru-RU" sz="2600" dirty="0"/>
          </a:p>
          <a:p>
            <a:r>
              <a:rPr lang="ru-RU" sz="2600" u="sng" dirty="0">
                <a:hlinkClick r:id="rId10"/>
              </a:rPr>
              <a:t>https://www.liveinternet.ru/users/rosinka7304/tags/%EC%F3%EB%FC%F2%FF%F8%ED%FB%E5+%F6%E8%F4%F0%FB</a:t>
            </a:r>
            <a:r>
              <a:rPr lang="ru-RU" sz="2600" u="sng" dirty="0" smtClean="0">
                <a:hlinkClick r:id="rId10"/>
              </a:rPr>
              <a:t>/</a:t>
            </a: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1618221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Сведения об авторе</a:t>
            </a:r>
          </a:p>
        </p:txBody>
      </p:sp>
      <p:pic>
        <p:nvPicPr>
          <p:cNvPr id="4" name="Picture 4" descr="https://psv4.userapi.com/c848224/u189217287/docs/d6/e0c85c1efd76/IMG_9711_1.jpg?extra=B7yFo9rd8kMQQ9SFkWag0VdnVwr6VP4X3NC_PKWZnuUbdDxEUsROkz1S-aOCZ4sxOfvlDTcjRkmW3KuVSgLbHDKfZpqd3cWwCAfkD1Fbq-yA9T3bXlNkPU6FFQaoyAM0gvNZYNykTXyAH4tkujhH_3dr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5415" y="1692275"/>
            <a:ext cx="2902159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32338" y="2024188"/>
            <a:ext cx="271975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/>
              <a:t>Карасева Виктория Анатольевна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/>
              <a:t>Студентка филологического факультета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/>
              <a:t>4 курс</a:t>
            </a:r>
            <a:br>
              <a:rPr lang="ru-RU" sz="2000" dirty="0"/>
            </a:br>
            <a:r>
              <a:rPr lang="ru-RU" sz="2000" dirty="0" err="1"/>
              <a:t>РЛа</a:t>
            </a:r>
            <a:r>
              <a:rPr lang="ru-RU" sz="2000" dirty="0"/>
              <a:t> 16-1</a:t>
            </a:r>
          </a:p>
        </p:txBody>
      </p:sp>
    </p:spTree>
    <p:extLst>
      <p:ext uri="{BB962C8B-B14F-4D97-AF65-F5344CB8AC3E}">
        <p14:creationId xmlns:p14="http://schemas.microsoft.com/office/powerpoint/2010/main" val="1396520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2014728" y="4532376"/>
            <a:ext cx="5105400" cy="555625"/>
            <a:chOff x="1248" y="1440"/>
            <a:chExt cx="3216" cy="350"/>
          </a:xfrm>
        </p:grpSpPr>
        <p:sp>
          <p:nvSpPr>
            <p:cNvPr id="5" name="Line 3"/>
            <p:cNvSpPr>
              <a:spLocks noChangeShapeType="1"/>
            </p:cNvSpPr>
            <p:nvPr/>
          </p:nvSpPr>
          <p:spPr bwMode="gray">
            <a:xfrm>
              <a:off x="1440" y="17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" name="Rectangle 4">
              <a:hlinkClick r:id="rId2" action="ppaction://hlinksldjump"/>
            </p:cNvPr>
            <p:cNvSpPr>
              <a:spLocks noChangeArrowheads="1"/>
            </p:cNvSpPr>
            <p:nvPr/>
          </p:nvSpPr>
          <p:spPr bwMode="gray">
            <a:xfrm rot="3419336">
              <a:off x="1261" y="14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7C8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7" name="Text Box 5"/>
            <p:cNvSpPr txBox="1">
              <a:spLocks noChangeArrowheads="1"/>
            </p:cNvSpPr>
            <p:nvPr/>
          </p:nvSpPr>
          <p:spPr bwMode="gray">
            <a:xfrm>
              <a:off x="2256" y="1482"/>
              <a:ext cx="1240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400" dirty="0" smtClean="0">
                  <a:solidFill>
                    <a:srgbClr val="000000"/>
                  </a:solidFill>
                </a:rPr>
                <a:t>Проверь себя</a:t>
              </a:r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8" name="Text Box 6"/>
            <p:cNvSpPr txBox="1">
              <a:spLocks noChangeArrowheads="1"/>
            </p:cNvSpPr>
            <p:nvPr/>
          </p:nvSpPr>
          <p:spPr bwMode="gray">
            <a:xfrm>
              <a:off x="1296" y="145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4</a:t>
              </a:r>
            </a:p>
          </p:txBody>
        </p:sp>
      </p:grpSp>
      <p:grpSp>
        <p:nvGrpSpPr>
          <p:cNvPr id="9" name="Group 7"/>
          <p:cNvGrpSpPr>
            <a:grpSpLocks/>
          </p:cNvGrpSpPr>
          <p:nvPr/>
        </p:nvGrpSpPr>
        <p:grpSpPr bwMode="auto">
          <a:xfrm>
            <a:off x="2014728" y="2017776"/>
            <a:ext cx="5105400" cy="555625"/>
            <a:chOff x="1248" y="2030"/>
            <a:chExt cx="3216" cy="350"/>
          </a:xfrm>
        </p:grpSpPr>
        <p:sp>
          <p:nvSpPr>
            <p:cNvPr id="10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Rectangle 9">
              <a:hlinkClick r:id="rId3" action="ppaction://hlinksldjump"/>
            </p:cNvPr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12" name="Text Box 10"/>
            <p:cNvSpPr txBox="1">
              <a:spLocks noChangeArrowheads="1"/>
            </p:cNvSpPr>
            <p:nvPr/>
          </p:nvSpPr>
          <p:spPr bwMode="gray">
            <a:xfrm>
              <a:off x="2256" y="2072"/>
              <a:ext cx="692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400" dirty="0" smtClean="0">
                  <a:solidFill>
                    <a:srgbClr val="000000"/>
                  </a:solidFill>
                </a:rPr>
                <a:t>Теория</a:t>
              </a:r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13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1</a:t>
              </a:r>
            </a:p>
          </p:txBody>
        </p:sp>
      </p:grpSp>
      <p:grpSp>
        <p:nvGrpSpPr>
          <p:cNvPr id="14" name="Group 12"/>
          <p:cNvGrpSpPr>
            <a:grpSpLocks/>
          </p:cNvGrpSpPr>
          <p:nvPr/>
        </p:nvGrpSpPr>
        <p:grpSpPr bwMode="auto">
          <a:xfrm>
            <a:off x="2014728" y="2855976"/>
            <a:ext cx="5105400" cy="555625"/>
            <a:chOff x="1248" y="2640"/>
            <a:chExt cx="3216" cy="350"/>
          </a:xfrm>
        </p:grpSpPr>
        <p:sp>
          <p:nvSpPr>
            <p:cNvPr id="15" name="Line 13"/>
            <p:cNvSpPr>
              <a:spLocks noChangeShapeType="1"/>
            </p:cNvSpPr>
            <p:nvPr/>
          </p:nvSpPr>
          <p:spPr bwMode="gray">
            <a:xfrm>
              <a:off x="1440" y="29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Rectangle 14">
              <a:hlinkClick r:id="rId4" action="ppaction://hlinksldjump"/>
            </p:cNvPr>
            <p:cNvSpPr>
              <a:spLocks noChangeArrowheads="1"/>
            </p:cNvSpPr>
            <p:nvPr/>
          </p:nvSpPr>
          <p:spPr bwMode="gray">
            <a:xfrm rot="3419336">
              <a:off x="1261" y="26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17" name="Text Box 15"/>
            <p:cNvSpPr txBox="1">
              <a:spLocks noChangeArrowheads="1"/>
            </p:cNvSpPr>
            <p:nvPr/>
          </p:nvSpPr>
          <p:spPr bwMode="gray">
            <a:xfrm>
              <a:off x="2256" y="2682"/>
              <a:ext cx="1081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400" dirty="0">
                  <a:solidFill>
                    <a:srgbClr val="000000"/>
                  </a:solidFill>
                </a:rPr>
                <a:t>И</a:t>
              </a:r>
              <a:r>
                <a:rPr lang="ru-RU" sz="2400" dirty="0" smtClean="0">
                  <a:solidFill>
                    <a:srgbClr val="000000"/>
                  </a:solidFill>
                </a:rPr>
                <a:t>нструкция</a:t>
              </a:r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18" name="Text Box 16"/>
            <p:cNvSpPr txBox="1">
              <a:spLocks noChangeArrowheads="1"/>
            </p:cNvSpPr>
            <p:nvPr/>
          </p:nvSpPr>
          <p:spPr bwMode="gray">
            <a:xfrm>
              <a:off x="1296" y="265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FFFFFF"/>
                  </a:solidFill>
                </a:rPr>
                <a:t>2</a:t>
              </a:r>
            </a:p>
          </p:txBody>
        </p:sp>
      </p:grpSp>
      <p:grpSp>
        <p:nvGrpSpPr>
          <p:cNvPr id="19" name="Group 17"/>
          <p:cNvGrpSpPr>
            <a:grpSpLocks/>
          </p:cNvGrpSpPr>
          <p:nvPr/>
        </p:nvGrpSpPr>
        <p:grpSpPr bwMode="auto">
          <a:xfrm>
            <a:off x="2014728" y="3694176"/>
            <a:ext cx="5105400" cy="555625"/>
            <a:chOff x="1248" y="3230"/>
            <a:chExt cx="3216" cy="350"/>
          </a:xfrm>
        </p:grpSpPr>
        <p:sp>
          <p:nvSpPr>
            <p:cNvPr id="20" name="Line 18"/>
            <p:cNvSpPr>
              <a:spLocks noChangeShapeType="1"/>
            </p:cNvSpPr>
            <p:nvPr/>
          </p:nvSpPr>
          <p:spPr bwMode="gray">
            <a:xfrm>
              <a:off x="1441" y="3579"/>
              <a:ext cx="3023" cy="1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Rectangle 19">
              <a:hlinkClick r:id="rId5" action="ppaction://hlinksldjump"/>
            </p:cNvPr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9933"/>
                </a:gs>
                <a:gs pos="100000">
                  <a:srgbClr val="FF99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33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22" name="Text Box 20"/>
            <p:cNvSpPr txBox="1">
              <a:spLocks noChangeArrowheads="1"/>
            </p:cNvSpPr>
            <p:nvPr/>
          </p:nvSpPr>
          <p:spPr bwMode="gray">
            <a:xfrm>
              <a:off x="2256" y="3272"/>
              <a:ext cx="783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400" dirty="0" smtClean="0">
                  <a:solidFill>
                    <a:srgbClr val="000000"/>
                  </a:solidFill>
                </a:rPr>
                <a:t>Диктант</a:t>
              </a:r>
            </a:p>
          </p:txBody>
        </p:sp>
        <p:sp>
          <p:nvSpPr>
            <p:cNvPr id="23" name="Text Box 21"/>
            <p:cNvSpPr txBox="1">
              <a:spLocks noChangeArrowheads="1"/>
            </p:cNvSpPr>
            <p:nvPr/>
          </p:nvSpPr>
          <p:spPr bwMode="gray">
            <a:xfrm>
              <a:off x="1296" y="324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FFFFFF"/>
                  </a:solidFill>
                </a:rPr>
                <a:t>3</a:t>
              </a:r>
            </a:p>
          </p:txBody>
        </p:sp>
      </p:grpSp>
      <p:grpSp>
        <p:nvGrpSpPr>
          <p:cNvPr id="24" name="Group 22"/>
          <p:cNvGrpSpPr>
            <a:grpSpLocks/>
          </p:cNvGrpSpPr>
          <p:nvPr/>
        </p:nvGrpSpPr>
        <p:grpSpPr bwMode="auto">
          <a:xfrm>
            <a:off x="2014728" y="5392801"/>
            <a:ext cx="5105400" cy="555625"/>
            <a:chOff x="1248" y="3230"/>
            <a:chExt cx="3216" cy="350"/>
          </a:xfrm>
        </p:grpSpPr>
        <p:sp>
          <p:nvSpPr>
            <p:cNvPr id="25" name="Line 23"/>
            <p:cNvSpPr>
              <a:spLocks noChangeShapeType="1"/>
            </p:cNvSpPr>
            <p:nvPr/>
          </p:nvSpPr>
          <p:spPr bwMode="gray">
            <a:xfrm>
              <a:off x="1440" y="35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Rectangle 24">
              <a:hlinkClick r:id="rId6" action="ppaction://hlinksldjump"/>
            </p:cNvPr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0099"/>
                </a:gs>
                <a:gs pos="100000">
                  <a:srgbClr val="9900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99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27" name="Text Box 25"/>
            <p:cNvSpPr txBox="1">
              <a:spLocks noChangeArrowheads="1"/>
            </p:cNvSpPr>
            <p:nvPr/>
          </p:nvSpPr>
          <p:spPr bwMode="gray">
            <a:xfrm>
              <a:off x="2256" y="3272"/>
              <a:ext cx="1840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400" dirty="0" smtClean="0">
                  <a:solidFill>
                    <a:srgbClr val="000000"/>
                  </a:solidFill>
                </a:rPr>
                <a:t>Система оценивания</a:t>
              </a:r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28" name="Text Box 26"/>
            <p:cNvSpPr txBox="1">
              <a:spLocks noChangeArrowheads="1"/>
            </p:cNvSpPr>
            <p:nvPr/>
          </p:nvSpPr>
          <p:spPr bwMode="gray">
            <a:xfrm>
              <a:off x="1296" y="324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87685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7604" y="341680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/>
              <a:t>Инструкция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2570529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1.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 Смотрите 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картинку, изображённую на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слайде</a:t>
            </a:r>
          </a:p>
          <a:p>
            <a:pPr marL="514350" indent="-514350">
              <a:buAutoNum type="arabicPeriod" startAt="2"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В 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тетрадь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записываете слово, соответствующее 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данной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картинке </a:t>
            </a:r>
            <a:br>
              <a:rPr lang="ru-RU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(</a:t>
            </a:r>
            <a:r>
              <a:rPr lang="ru-RU" b="1" dirty="0" smtClean="0">
                <a:solidFill>
                  <a:srgbClr val="C00000"/>
                </a:solidFill>
              </a:rPr>
              <a:t>с </a:t>
            </a:r>
            <a:r>
              <a:rPr lang="ru-RU" b="1" dirty="0">
                <a:solidFill>
                  <a:srgbClr val="C00000"/>
                </a:solidFill>
              </a:rPr>
              <a:t>–и или –ы после ц</a:t>
            </a:r>
            <a:r>
              <a:rPr lang="ru-RU" b="1" dirty="0" smtClean="0">
                <a:solidFill>
                  <a:srgbClr val="C00000"/>
                </a:solidFill>
              </a:rPr>
              <a:t>!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)</a:t>
            </a:r>
          </a:p>
          <a:p>
            <a:pPr marL="514350" indent="-514350">
              <a:buFont typeface="Arial" panose="020B0604020202020204" pitchFamily="34" charset="0"/>
              <a:buAutoNum type="arabicPeriod" startAt="2"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Обозначьте 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условия выбора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орфограммы</a:t>
            </a:r>
          </a:p>
          <a:p>
            <a:pPr marL="0" indent="0">
              <a:buNone/>
            </a:pPr>
            <a:endParaRPr lang="ru-RU" dirty="0">
              <a:solidFill>
                <a:schemeClr val="bg2">
                  <a:lumMod val="25000"/>
                </a:schemeClr>
              </a:solidFill>
            </a:endParaRPr>
          </a:p>
          <a:p>
            <a:pPr marL="0" indent="0">
              <a:buNone/>
            </a:pPr>
            <a:endParaRPr lang="ru-RU" dirty="0">
              <a:solidFill>
                <a:schemeClr val="bg2">
                  <a:lumMod val="25000"/>
                </a:schemeClr>
              </a:solidFill>
            </a:endParaRPr>
          </a:p>
          <a:p>
            <a:endParaRPr lang="ru-RU" dirty="0">
              <a:solidFill>
                <a:schemeClr val="bg2">
                  <a:lumMod val="25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294185" y="4193159"/>
            <a:ext cx="49119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Например: на цыпочках</a:t>
            </a:r>
            <a:endParaRPr lang="ru-RU" sz="2800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5750169" y="4618893"/>
            <a:ext cx="281354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олилиния 11"/>
          <p:cNvSpPr/>
          <p:nvPr/>
        </p:nvSpPr>
        <p:spPr>
          <a:xfrm>
            <a:off x="5638800" y="4271519"/>
            <a:ext cx="492370" cy="70338"/>
          </a:xfrm>
          <a:custGeom>
            <a:avLst/>
            <a:gdLst>
              <a:gd name="connsiteX0" fmla="*/ 0 w 785447"/>
              <a:gd name="connsiteY0" fmla="*/ 222764 h 234487"/>
              <a:gd name="connsiteX1" fmla="*/ 422031 w 785447"/>
              <a:gd name="connsiteY1" fmla="*/ 25 h 234487"/>
              <a:gd name="connsiteX2" fmla="*/ 785447 w 785447"/>
              <a:gd name="connsiteY2" fmla="*/ 234487 h 234487"/>
              <a:gd name="connsiteX3" fmla="*/ 785447 w 785447"/>
              <a:gd name="connsiteY3" fmla="*/ 234487 h 2344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5447" h="234487">
                <a:moveTo>
                  <a:pt x="0" y="222764"/>
                </a:moveTo>
                <a:cubicBezTo>
                  <a:pt x="145561" y="110417"/>
                  <a:pt x="291123" y="-1929"/>
                  <a:pt x="422031" y="25"/>
                </a:cubicBezTo>
                <a:cubicBezTo>
                  <a:pt x="552939" y="1979"/>
                  <a:pt x="785447" y="234487"/>
                  <a:pt x="785447" y="234487"/>
                </a:cubicBezTo>
                <a:lnTo>
                  <a:pt x="785447" y="234487"/>
                </a:lnTo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Rectangle 24">
            <a:hlinkClick r:id="rId2" action="ppaction://hlinksldjump"/>
          </p:cNvPr>
          <p:cNvSpPr>
            <a:spLocks noChangeArrowheads="1"/>
          </p:cNvSpPr>
          <p:nvPr/>
        </p:nvSpPr>
        <p:spPr bwMode="gray">
          <a:xfrm rot="7411739">
            <a:off x="7622668" y="5645869"/>
            <a:ext cx="365399" cy="534750"/>
          </a:xfrm>
          <a:prstGeom prst="rect">
            <a:avLst/>
          </a:prstGeom>
          <a:solidFill>
            <a:srgbClr val="00B0F0"/>
          </a:solidFill>
          <a:ln w="9525">
            <a:solidFill>
              <a:srgbClr val="0070C0"/>
            </a:solidFill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990099"/>
            </a:extrusionClr>
          </a:sp3d>
          <a:extLst/>
        </p:spPr>
        <p:txBody>
          <a:bodyPr wrap="none" anchor="ctr">
            <a:flatTx/>
          </a:bodyPr>
          <a:lstStyle/>
          <a:p>
            <a:endParaRPr lang="en-US"/>
          </a:p>
        </p:txBody>
      </p:sp>
      <p:pic>
        <p:nvPicPr>
          <p:cNvPr id="2050" name="Picture 2" descr="Картинки по запросу на цыпочках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691" y="4135314"/>
            <a:ext cx="1981201" cy="2476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9590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правило ы и после ц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448" y="1652954"/>
            <a:ext cx="8072220" cy="4583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106450" y="784067"/>
            <a:ext cx="44782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Буквы И-Ы после Ц</a:t>
            </a:r>
            <a:endParaRPr lang="ru-RU" sz="3200" b="1" dirty="0"/>
          </a:p>
        </p:txBody>
      </p:sp>
      <p:sp>
        <p:nvSpPr>
          <p:cNvPr id="6" name="Rectangle 24">
            <a:hlinkClick r:id="rId3" action="ppaction://hlinksldjump"/>
          </p:cNvPr>
          <p:cNvSpPr>
            <a:spLocks noChangeArrowheads="1"/>
          </p:cNvSpPr>
          <p:nvPr/>
        </p:nvSpPr>
        <p:spPr bwMode="gray">
          <a:xfrm rot="7411739">
            <a:off x="8259179" y="5854791"/>
            <a:ext cx="365399" cy="534750"/>
          </a:xfrm>
          <a:prstGeom prst="rect">
            <a:avLst/>
          </a:prstGeom>
          <a:solidFill>
            <a:srgbClr val="00B0F0"/>
          </a:solidFill>
          <a:ln w="9525">
            <a:solidFill>
              <a:srgbClr val="0070C0"/>
            </a:solidFill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990099"/>
            </a:extrusionClr>
          </a:sp3d>
          <a:extLst/>
        </p:spPr>
        <p:txBody>
          <a:bodyPr wrap="none" anchor="ctr">
            <a:flatTx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878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Материал для учителя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Цирк, ножницы, цыпленок, циркуль, цыгане панцирь, цифры</a:t>
            </a:r>
          </a:p>
          <a:p>
            <a:endParaRPr lang="ru-RU" dirty="0"/>
          </a:p>
        </p:txBody>
      </p:sp>
      <p:sp>
        <p:nvSpPr>
          <p:cNvPr id="5" name="Rectangle 24">
            <a:hlinkClick r:id="rId2" action="ppaction://hlinksldjump"/>
          </p:cNvPr>
          <p:cNvSpPr>
            <a:spLocks noChangeArrowheads="1"/>
          </p:cNvSpPr>
          <p:nvPr/>
        </p:nvSpPr>
        <p:spPr bwMode="gray">
          <a:xfrm rot="7411739">
            <a:off x="7622668" y="5645869"/>
            <a:ext cx="365399" cy="534750"/>
          </a:xfrm>
          <a:prstGeom prst="rect">
            <a:avLst/>
          </a:prstGeom>
          <a:solidFill>
            <a:srgbClr val="00B0F0"/>
          </a:solidFill>
          <a:ln w="9525">
            <a:solidFill>
              <a:srgbClr val="0070C0"/>
            </a:solidFill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990099"/>
            </a:extrusionClr>
          </a:sp3d>
          <a:extLst/>
        </p:spPr>
        <p:txBody>
          <a:bodyPr wrap="none" anchor="ctr">
            <a:flatTx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975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025" y="2258219"/>
            <a:ext cx="7219950" cy="348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Овал 3"/>
          <p:cNvSpPr/>
          <p:nvPr/>
        </p:nvSpPr>
        <p:spPr>
          <a:xfrm>
            <a:off x="3962398" y="3563812"/>
            <a:ext cx="1184031" cy="656496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086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6331" y="1825625"/>
            <a:ext cx="4351338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98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75" y="1862931"/>
            <a:ext cx="4286250" cy="427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56991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0248" y="1825625"/>
            <a:ext cx="3263503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06921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7267</TotalTime>
  <Words>95</Words>
  <Application>Microsoft Office PowerPoint</Application>
  <PresentationFormat>Экран (4:3)</PresentationFormat>
  <Paragraphs>46</Paragraphs>
  <Slides>16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Office Theme</vt:lpstr>
      <vt:lpstr>Правописание Ы и И после Ц  Немой диктант </vt:lpstr>
      <vt:lpstr>Презентация PowerPoint</vt:lpstr>
      <vt:lpstr>Инструкция</vt:lpstr>
      <vt:lpstr>Презентация PowerPoint</vt:lpstr>
      <vt:lpstr>Материал для учителя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  Проверь себя!</vt:lpstr>
      <vt:lpstr>Презентация PowerPoint</vt:lpstr>
      <vt:lpstr>Ресурсы</vt:lpstr>
      <vt:lpstr>Сведения об авторе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ПК</cp:lastModifiedBy>
  <cp:revision>16</cp:revision>
  <dcterms:created xsi:type="dcterms:W3CDTF">2019-08-22T12:43:40Z</dcterms:created>
  <dcterms:modified xsi:type="dcterms:W3CDTF">2020-01-06T11:11:45Z</dcterms:modified>
</cp:coreProperties>
</file>