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87" r:id="rId2"/>
    <p:sldId id="272" r:id="rId3"/>
    <p:sldId id="258" r:id="rId4"/>
    <p:sldId id="259" r:id="rId5"/>
    <p:sldId id="276" r:id="rId6"/>
    <p:sldId id="262" r:id="rId7"/>
    <p:sldId id="280" r:id="rId8"/>
    <p:sldId id="281" r:id="rId9"/>
    <p:sldId id="282" r:id="rId10"/>
    <p:sldId id="283" r:id="rId11"/>
    <p:sldId id="284" r:id="rId12"/>
    <p:sldId id="285" r:id="rId13"/>
    <p:sldId id="286" r:id="rId14"/>
    <p:sldId id="275" r:id="rId15"/>
    <p:sldId id="274" r:id="rId16"/>
    <p:sldId id="273" r:id="rId17"/>
    <p:sldId id="288" r:id="rId18"/>
    <p:sldId id="277" r:id="rId19"/>
    <p:sldId id="289" r:id="rId20"/>
    <p:sldId id="265" r:id="rId21"/>
    <p:sldId id="266" r:id="rId22"/>
    <p:sldId id="267" r:id="rId23"/>
    <p:sldId id="268" r:id="rId24"/>
    <p:sldId id="269" r:id="rId25"/>
    <p:sldId id="270" r:id="rId26"/>
    <p:sldId id="257" r:id="rId2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2D35"/>
    <a:srgbClr val="6ADAF0"/>
    <a:srgbClr val="E9FAFD"/>
    <a:srgbClr val="CEF3FA"/>
    <a:srgbClr val="14ACCA"/>
    <a:srgbClr val="0000FF"/>
    <a:srgbClr val="CC9900"/>
    <a:srgbClr val="FFCCFF"/>
    <a:srgbClr val="DBB7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945" autoAdjust="0"/>
  </p:normalViewPr>
  <p:slideViewPr>
    <p:cSldViewPr snapToGrid="0">
      <p:cViewPr varScale="1">
        <p:scale>
          <a:sx n="66" d="100"/>
          <a:sy n="66" d="100"/>
        </p:scale>
        <p:origin x="8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03FD13-8425-43EF-98AE-FDF653E4AEDA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3571CE4-9D43-4429-AD1D-794CF8670399}">
      <dgm:prSet phldrT="[Текст]" custT="1"/>
      <dgm:spPr>
        <a:solidFill>
          <a:srgbClr val="CEF3FA"/>
        </a:solidFill>
        <a:ln>
          <a:solidFill>
            <a:srgbClr val="052D35"/>
          </a:solidFill>
        </a:ln>
      </dgm:spPr>
      <dgm:t>
        <a:bodyPr/>
        <a:lstStyle/>
        <a:p>
          <a:pPr algn="just"/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400" b="1" i="1" dirty="0" smtClean="0">
              <a:solidFill>
                <a:srgbClr val="052D35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— </a:t>
          </a:r>
          <a:r>
            <a:rPr lang="ru-RU" sz="2400" b="1" i="1" dirty="0" smtClean="0">
              <a:solidFill>
                <a:srgbClr val="052D35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четкость, компактность, сжатость;</a:t>
          </a:r>
          <a:endParaRPr lang="ru-RU" sz="2400" b="1" i="1" dirty="0">
            <a:solidFill>
              <a:srgbClr val="052D35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FA367F8-FB4A-4579-8AF0-9144CE9E2089}" type="parTrans" cxnId="{8C378737-3C43-4021-B3F8-4595E1885D6B}">
      <dgm:prSet/>
      <dgm:spPr/>
      <dgm:t>
        <a:bodyPr/>
        <a:lstStyle/>
        <a:p>
          <a:endParaRPr lang="ru-RU"/>
        </a:p>
      </dgm:t>
    </dgm:pt>
    <dgm:pt modelId="{B735B5DD-5B21-4FAA-96E7-7B260C49AD1C}" type="sibTrans" cxnId="{8C378737-3C43-4021-B3F8-4595E1885D6B}">
      <dgm:prSet/>
      <dgm:spPr>
        <a:solidFill>
          <a:srgbClr val="14ACCA"/>
        </a:solidFill>
      </dgm:spPr>
      <dgm:t>
        <a:bodyPr/>
        <a:lstStyle/>
        <a:p>
          <a:endParaRPr lang="ru-RU"/>
        </a:p>
      </dgm:t>
    </dgm:pt>
    <dgm:pt modelId="{55121E2C-C1B6-4A45-BD2B-3BDABB1038F2}">
      <dgm:prSet phldrT="[Текст]" custT="1"/>
      <dgm:spPr>
        <a:solidFill>
          <a:srgbClr val="CEF3FA"/>
        </a:solidFill>
        <a:ln>
          <a:solidFill>
            <a:srgbClr val="052D35"/>
          </a:solidFill>
        </a:ln>
      </dgm:spPr>
      <dgm:t>
        <a:bodyPr/>
        <a:lstStyle/>
        <a:p>
          <a:pPr algn="just"/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</a:t>
          </a:r>
          <a:r>
            <a:rPr lang="ru-RU" sz="2400" b="1" i="1" dirty="0" smtClean="0">
              <a:solidFill>
                <a:srgbClr val="052D35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— продуманность и логическая взаимосвязь интегрируемого материала из разных образовательных областей на каждом этапе; </a:t>
          </a:r>
          <a:endParaRPr lang="ru-RU" sz="2400" b="1" i="1" dirty="0">
            <a:solidFill>
              <a:srgbClr val="052D35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034F943-5975-4BED-9E37-602C20AE7310}" type="parTrans" cxnId="{5329E1F8-64D4-45E6-A799-5331611B0D26}">
      <dgm:prSet/>
      <dgm:spPr/>
      <dgm:t>
        <a:bodyPr/>
        <a:lstStyle/>
        <a:p>
          <a:endParaRPr lang="ru-RU"/>
        </a:p>
      </dgm:t>
    </dgm:pt>
    <dgm:pt modelId="{3A7F0C78-98F9-4E7D-B5B2-8F356D683694}" type="sibTrans" cxnId="{5329E1F8-64D4-45E6-A799-5331611B0D26}">
      <dgm:prSet/>
      <dgm:spPr/>
      <dgm:t>
        <a:bodyPr/>
        <a:lstStyle/>
        <a:p>
          <a:endParaRPr lang="ru-RU"/>
        </a:p>
      </dgm:t>
    </dgm:pt>
    <dgm:pt modelId="{2AB93E41-E4D8-4E0E-882E-5B0C11029A4D}">
      <dgm:prSet phldrT="[Текст]" custT="1"/>
      <dgm:spPr>
        <a:solidFill>
          <a:srgbClr val="CEF3FA"/>
        </a:solidFill>
        <a:ln>
          <a:solidFill>
            <a:srgbClr val="052D35"/>
          </a:solidFill>
        </a:ln>
      </dgm:spPr>
      <dgm:t>
        <a:bodyPr/>
        <a:lstStyle/>
        <a:p>
          <a:pPr algn="just"/>
          <a:r>
            <a: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400" b="1" i="1" dirty="0" smtClean="0">
              <a:solidFill>
                <a:srgbClr val="052D35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— большая информативная емкость используемого материала;</a:t>
          </a:r>
          <a:endParaRPr lang="ru-RU" sz="2400" b="1" i="1" dirty="0">
            <a:solidFill>
              <a:srgbClr val="052D35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12C0F51-E8B5-45F1-8C8F-45EED10B44E3}" type="parTrans" cxnId="{16EFD01D-26F5-4B85-93E8-D9549B764DA8}">
      <dgm:prSet/>
      <dgm:spPr/>
      <dgm:t>
        <a:bodyPr/>
        <a:lstStyle/>
        <a:p>
          <a:endParaRPr lang="ru-RU"/>
        </a:p>
      </dgm:t>
    </dgm:pt>
    <dgm:pt modelId="{A00A9C3A-2AB3-4123-861C-0C553F3FD682}" type="sibTrans" cxnId="{16EFD01D-26F5-4B85-93E8-D9549B764DA8}">
      <dgm:prSet/>
      <dgm:spPr/>
      <dgm:t>
        <a:bodyPr/>
        <a:lstStyle/>
        <a:p>
          <a:endParaRPr lang="ru-RU"/>
        </a:p>
      </dgm:t>
    </dgm:pt>
    <dgm:pt modelId="{5DE4697D-1137-4C31-A748-0653EF3FE19F}">
      <dgm:prSet phldrT="[Текст]" custT="1"/>
      <dgm:spPr>
        <a:solidFill>
          <a:srgbClr val="CEF3FA"/>
        </a:solidFill>
        <a:ln>
          <a:solidFill>
            <a:srgbClr val="052D35"/>
          </a:solidFill>
        </a:ln>
      </dgm:spPr>
      <dgm:t>
        <a:bodyPr/>
        <a:lstStyle/>
        <a:p>
          <a:r>
            <a:rPr lang="ru-RU" sz="2900" dirty="0" smtClean="0">
              <a:solidFill>
                <a:srgbClr val="052D35"/>
              </a:solidFill>
            </a:rPr>
            <a:t>       </a:t>
          </a:r>
          <a:r>
            <a:rPr lang="ru-RU" sz="2400" b="1" dirty="0" smtClean="0">
              <a:solidFill>
                <a:srgbClr val="052D35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—</a:t>
          </a:r>
          <a:r>
            <a:rPr lang="ru-RU" sz="2900" b="1" dirty="0" smtClean="0">
              <a:solidFill>
                <a:srgbClr val="052D35"/>
              </a:solidFill>
            </a:rPr>
            <a:t> </a:t>
          </a:r>
          <a:r>
            <a:rPr lang="ru-RU" sz="2400" b="1" i="1" dirty="0" smtClean="0">
              <a:solidFill>
                <a:srgbClr val="052D35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необходимость соблюдения временных рамок мероприятия.</a:t>
          </a:r>
          <a:endParaRPr lang="ru-RU" sz="2400" b="1" i="1" dirty="0">
            <a:solidFill>
              <a:srgbClr val="052D35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4E8A062-0867-4B5B-94C8-15BABA387A68}" type="parTrans" cxnId="{27668837-0745-4F1B-92F5-71353C03439B}">
      <dgm:prSet/>
      <dgm:spPr/>
      <dgm:t>
        <a:bodyPr/>
        <a:lstStyle/>
        <a:p>
          <a:endParaRPr lang="ru-RU"/>
        </a:p>
      </dgm:t>
    </dgm:pt>
    <dgm:pt modelId="{04F79C67-863E-46F9-9CC7-91008C940AC4}" type="sibTrans" cxnId="{27668837-0745-4F1B-92F5-71353C03439B}">
      <dgm:prSet/>
      <dgm:spPr/>
      <dgm:t>
        <a:bodyPr/>
        <a:lstStyle/>
        <a:p>
          <a:endParaRPr lang="ru-RU"/>
        </a:p>
      </dgm:t>
    </dgm:pt>
    <dgm:pt modelId="{F4CBEB0D-5F76-4293-854D-73989ADE5564}">
      <dgm:prSet phldrT="[Текст]" custT="1"/>
      <dgm:spPr>
        <a:solidFill>
          <a:srgbClr val="CEF3FA"/>
        </a:solidFill>
        <a:ln>
          <a:solidFill>
            <a:srgbClr val="052D35"/>
          </a:solidFill>
        </a:ln>
      </dgm:spPr>
      <dgm:t>
        <a:bodyPr/>
        <a:lstStyle/>
        <a:p>
          <a:pPr algn="just"/>
          <a:r>
            <a:rPr lang="ru-RU" sz="2900" dirty="0" smtClean="0"/>
            <a:t>       </a:t>
          </a:r>
          <a:r>
            <a:rPr lang="ru-RU" sz="2400" b="1" dirty="0" smtClean="0">
              <a:solidFill>
                <a:srgbClr val="052D35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—</a:t>
          </a:r>
          <a:r>
            <a:rPr lang="ru-RU" sz="2900" b="1" dirty="0" smtClean="0">
              <a:solidFill>
                <a:srgbClr val="052D35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400" b="1" i="1" dirty="0" smtClean="0">
              <a:solidFill>
                <a:srgbClr val="052D35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систематичность и доступность изло­жения материала;</a:t>
          </a:r>
          <a:endParaRPr lang="ru-RU" sz="2400" b="1" i="1" dirty="0">
            <a:solidFill>
              <a:srgbClr val="052D35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4331441-773A-40DC-88B2-56A24C1D079B}" type="parTrans" cxnId="{D349A87C-5AAB-432C-87D9-DB9AA9CB0DDA}">
      <dgm:prSet/>
      <dgm:spPr/>
      <dgm:t>
        <a:bodyPr/>
        <a:lstStyle/>
        <a:p>
          <a:endParaRPr lang="ru-RU"/>
        </a:p>
      </dgm:t>
    </dgm:pt>
    <dgm:pt modelId="{531DA390-BC87-4664-922B-E22D1AD8B78F}" type="sibTrans" cxnId="{D349A87C-5AAB-432C-87D9-DB9AA9CB0DDA}">
      <dgm:prSet/>
      <dgm:spPr/>
      <dgm:t>
        <a:bodyPr/>
        <a:lstStyle/>
        <a:p>
          <a:endParaRPr lang="ru-RU"/>
        </a:p>
      </dgm:t>
    </dgm:pt>
    <dgm:pt modelId="{5E4E16B1-2DE6-4E8C-BFBC-E698F5DAD9DC}" type="pres">
      <dgm:prSet presAssocID="{9603FD13-8425-43EF-98AE-FDF653E4AED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33158727-661F-4B9F-8875-F53467454F0F}" type="pres">
      <dgm:prSet presAssocID="{9603FD13-8425-43EF-98AE-FDF653E4AEDA}" presName="Name1" presStyleCnt="0"/>
      <dgm:spPr/>
    </dgm:pt>
    <dgm:pt modelId="{9AEA66AE-DACD-4D74-B073-A8E2C44CC47A}" type="pres">
      <dgm:prSet presAssocID="{9603FD13-8425-43EF-98AE-FDF653E4AEDA}" presName="cycle" presStyleCnt="0"/>
      <dgm:spPr/>
    </dgm:pt>
    <dgm:pt modelId="{ABD82870-96D9-4867-BF91-3846A1082DE1}" type="pres">
      <dgm:prSet presAssocID="{9603FD13-8425-43EF-98AE-FDF653E4AEDA}" presName="srcNode" presStyleLbl="node1" presStyleIdx="0" presStyleCnt="5"/>
      <dgm:spPr/>
    </dgm:pt>
    <dgm:pt modelId="{351A26D7-8807-42D5-8840-FF839E7E9593}" type="pres">
      <dgm:prSet presAssocID="{9603FD13-8425-43EF-98AE-FDF653E4AEDA}" presName="conn" presStyleLbl="parChTrans1D2" presStyleIdx="0" presStyleCnt="1"/>
      <dgm:spPr/>
      <dgm:t>
        <a:bodyPr/>
        <a:lstStyle/>
        <a:p>
          <a:endParaRPr lang="ru-RU"/>
        </a:p>
      </dgm:t>
    </dgm:pt>
    <dgm:pt modelId="{168DDDA8-2944-4EB3-9C7D-D14D3983BB79}" type="pres">
      <dgm:prSet presAssocID="{9603FD13-8425-43EF-98AE-FDF653E4AEDA}" presName="extraNode" presStyleLbl="node1" presStyleIdx="0" presStyleCnt="5"/>
      <dgm:spPr/>
    </dgm:pt>
    <dgm:pt modelId="{8F947E2F-9F88-4591-B93A-5157D14CBC93}" type="pres">
      <dgm:prSet presAssocID="{9603FD13-8425-43EF-98AE-FDF653E4AEDA}" presName="dstNode" presStyleLbl="node1" presStyleIdx="0" presStyleCnt="5"/>
      <dgm:spPr/>
    </dgm:pt>
    <dgm:pt modelId="{E0BE1387-5632-44B7-B09D-ECEF4831EF79}" type="pres">
      <dgm:prSet presAssocID="{B3571CE4-9D43-4429-AD1D-794CF8670399}" presName="text_1" presStyleLbl="node1" presStyleIdx="0" presStyleCnt="5" custScaleY="1275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09C5B0-BB59-4AD4-95C1-13AED0C5F156}" type="pres">
      <dgm:prSet presAssocID="{B3571CE4-9D43-4429-AD1D-794CF8670399}" presName="accent_1" presStyleCnt="0"/>
      <dgm:spPr/>
    </dgm:pt>
    <dgm:pt modelId="{92FF177B-508C-4C5C-BD8B-E38D96D10FDC}" type="pres">
      <dgm:prSet presAssocID="{B3571CE4-9D43-4429-AD1D-794CF8670399}" presName="accentRepeatNode" presStyleLbl="solidFgAcc1" presStyleIdx="0" presStyleCnt="5"/>
      <dgm:spPr>
        <a:solidFill>
          <a:srgbClr val="CEF3FA"/>
        </a:solidFill>
        <a:ln>
          <a:solidFill>
            <a:srgbClr val="052D35"/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dgm:spPr>
    </dgm:pt>
    <dgm:pt modelId="{C7AE6489-6C09-4116-8CAC-C9DC8353A521}" type="pres">
      <dgm:prSet presAssocID="{55121E2C-C1B6-4A45-BD2B-3BDABB1038F2}" presName="text_2" presStyleLbl="node1" presStyleIdx="1" presStyleCnt="5" custScaleY="1539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5B893F-143E-420E-B35C-B76006F705FD}" type="pres">
      <dgm:prSet presAssocID="{55121E2C-C1B6-4A45-BD2B-3BDABB1038F2}" presName="accent_2" presStyleCnt="0"/>
      <dgm:spPr/>
    </dgm:pt>
    <dgm:pt modelId="{0C591026-CB1D-4383-B918-E59AFA25C104}" type="pres">
      <dgm:prSet presAssocID="{55121E2C-C1B6-4A45-BD2B-3BDABB1038F2}" presName="accentRepeatNode" presStyleLbl="solidFgAcc1" presStyleIdx="1" presStyleCnt="5"/>
      <dgm:spPr>
        <a:solidFill>
          <a:srgbClr val="CEF3FA"/>
        </a:solidFill>
        <a:ln>
          <a:solidFill>
            <a:srgbClr val="052D35"/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dgm:spPr>
    </dgm:pt>
    <dgm:pt modelId="{F49EB33A-264E-4913-8B95-1B16E607FF12}" type="pres">
      <dgm:prSet presAssocID="{2AB93E41-E4D8-4E0E-882E-5B0C11029A4D}" presName="text_3" presStyleLbl="node1" presStyleIdx="2" presStyleCnt="5" custScaleY="1204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755574-7D94-47D0-8D1A-268DEFD85BB6}" type="pres">
      <dgm:prSet presAssocID="{2AB93E41-E4D8-4E0E-882E-5B0C11029A4D}" presName="accent_3" presStyleCnt="0"/>
      <dgm:spPr/>
    </dgm:pt>
    <dgm:pt modelId="{5E70B0B2-602F-43DC-91ED-56FC76403658}" type="pres">
      <dgm:prSet presAssocID="{2AB93E41-E4D8-4E0E-882E-5B0C11029A4D}" presName="accentRepeatNode" presStyleLbl="solidFgAcc1" presStyleIdx="2" presStyleCnt="5"/>
      <dgm:spPr>
        <a:solidFill>
          <a:srgbClr val="CEF3FA"/>
        </a:solidFill>
        <a:ln>
          <a:solidFill>
            <a:srgbClr val="052D35"/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dgm:spPr>
    </dgm:pt>
    <dgm:pt modelId="{7B4D29BF-2367-4420-8218-0F34C06EAB6E}" type="pres">
      <dgm:prSet presAssocID="{F4CBEB0D-5F76-4293-854D-73989ADE5564}" presName="text_4" presStyleLbl="node1" presStyleIdx="3" presStyleCnt="5" custScaleX="100626" custScaleY="1490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7FE8CC-A61D-43F3-87DD-1C60D1E9C6D1}" type="pres">
      <dgm:prSet presAssocID="{F4CBEB0D-5F76-4293-854D-73989ADE5564}" presName="accent_4" presStyleCnt="0"/>
      <dgm:spPr/>
    </dgm:pt>
    <dgm:pt modelId="{D4888C72-6AB0-44E6-B8F7-EEF9D57124B1}" type="pres">
      <dgm:prSet presAssocID="{F4CBEB0D-5F76-4293-854D-73989ADE5564}" presName="accentRepeatNode" presStyleLbl="solidFgAcc1" presStyleIdx="3" presStyleCnt="5"/>
      <dgm:spPr>
        <a:solidFill>
          <a:srgbClr val="CEF3FA"/>
        </a:solidFill>
        <a:ln>
          <a:solidFill>
            <a:srgbClr val="052D35"/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dgm:spPr>
    </dgm:pt>
    <dgm:pt modelId="{1DE3762E-3AA1-433F-9A9E-5BA700EF196F}" type="pres">
      <dgm:prSet presAssocID="{5DE4697D-1137-4C31-A748-0653EF3FE19F}" presName="text_5" presStyleLbl="node1" presStyleIdx="4" presStyleCnt="5" custScaleY="150863" custLinFactNeighborX="470" custLinFactNeighborY="73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A2DE39-F898-4D6E-B4A5-CC11B25AC24F}" type="pres">
      <dgm:prSet presAssocID="{5DE4697D-1137-4C31-A748-0653EF3FE19F}" presName="accent_5" presStyleCnt="0"/>
      <dgm:spPr/>
    </dgm:pt>
    <dgm:pt modelId="{12085A48-2562-4F71-8424-5133CA5A9508}" type="pres">
      <dgm:prSet presAssocID="{5DE4697D-1137-4C31-A748-0653EF3FE19F}" presName="accentRepeatNode" presStyleLbl="solidFgAcc1" presStyleIdx="4" presStyleCnt="5"/>
      <dgm:spPr>
        <a:solidFill>
          <a:srgbClr val="CEF3FA"/>
        </a:solidFill>
        <a:ln>
          <a:solidFill>
            <a:srgbClr val="052D35"/>
          </a:solidFill>
        </a:ln>
        <a:effectLst>
          <a:outerShdw blurRad="50800" dist="38100" algn="l" rotWithShape="0">
            <a:prstClr val="black">
              <a:alpha val="40000"/>
            </a:prstClr>
          </a:outerShdw>
        </a:effectLst>
      </dgm:spPr>
    </dgm:pt>
  </dgm:ptLst>
  <dgm:cxnLst>
    <dgm:cxn modelId="{8C378737-3C43-4021-B3F8-4595E1885D6B}" srcId="{9603FD13-8425-43EF-98AE-FDF653E4AEDA}" destId="{B3571CE4-9D43-4429-AD1D-794CF8670399}" srcOrd="0" destOrd="0" parTransId="{0FA367F8-FB4A-4579-8AF0-9144CE9E2089}" sibTransId="{B735B5DD-5B21-4FAA-96E7-7B260C49AD1C}"/>
    <dgm:cxn modelId="{16EFD01D-26F5-4B85-93E8-D9549B764DA8}" srcId="{9603FD13-8425-43EF-98AE-FDF653E4AEDA}" destId="{2AB93E41-E4D8-4E0E-882E-5B0C11029A4D}" srcOrd="2" destOrd="0" parTransId="{E12C0F51-E8B5-45F1-8C8F-45EED10B44E3}" sibTransId="{A00A9C3A-2AB3-4123-861C-0C553F3FD682}"/>
    <dgm:cxn modelId="{EA83518D-A321-4D58-9E21-6A4324E3BFD9}" type="presOf" srcId="{55121E2C-C1B6-4A45-BD2B-3BDABB1038F2}" destId="{C7AE6489-6C09-4116-8CAC-C9DC8353A521}" srcOrd="0" destOrd="0" presId="urn:microsoft.com/office/officeart/2008/layout/VerticalCurvedList"/>
    <dgm:cxn modelId="{27668837-0745-4F1B-92F5-71353C03439B}" srcId="{9603FD13-8425-43EF-98AE-FDF653E4AEDA}" destId="{5DE4697D-1137-4C31-A748-0653EF3FE19F}" srcOrd="4" destOrd="0" parTransId="{B4E8A062-0867-4B5B-94C8-15BABA387A68}" sibTransId="{04F79C67-863E-46F9-9CC7-91008C940AC4}"/>
    <dgm:cxn modelId="{74F92364-D9A6-4908-BE39-B4C24DECCA68}" type="presOf" srcId="{5DE4697D-1137-4C31-A748-0653EF3FE19F}" destId="{1DE3762E-3AA1-433F-9A9E-5BA700EF196F}" srcOrd="0" destOrd="0" presId="urn:microsoft.com/office/officeart/2008/layout/VerticalCurvedList"/>
    <dgm:cxn modelId="{C649F67B-AC9F-425A-8692-E2C8AD54A4F6}" type="presOf" srcId="{B3571CE4-9D43-4429-AD1D-794CF8670399}" destId="{E0BE1387-5632-44B7-B09D-ECEF4831EF79}" srcOrd="0" destOrd="0" presId="urn:microsoft.com/office/officeart/2008/layout/VerticalCurvedList"/>
    <dgm:cxn modelId="{EA335505-0749-415E-8022-C7572E8A6AA5}" type="presOf" srcId="{9603FD13-8425-43EF-98AE-FDF653E4AEDA}" destId="{5E4E16B1-2DE6-4E8C-BFBC-E698F5DAD9DC}" srcOrd="0" destOrd="0" presId="urn:microsoft.com/office/officeart/2008/layout/VerticalCurvedList"/>
    <dgm:cxn modelId="{6F4ADCEB-9B98-4446-A3F0-CD2539C84021}" type="presOf" srcId="{2AB93E41-E4D8-4E0E-882E-5B0C11029A4D}" destId="{F49EB33A-264E-4913-8B95-1B16E607FF12}" srcOrd="0" destOrd="0" presId="urn:microsoft.com/office/officeart/2008/layout/VerticalCurvedList"/>
    <dgm:cxn modelId="{D349A87C-5AAB-432C-87D9-DB9AA9CB0DDA}" srcId="{9603FD13-8425-43EF-98AE-FDF653E4AEDA}" destId="{F4CBEB0D-5F76-4293-854D-73989ADE5564}" srcOrd="3" destOrd="0" parTransId="{34331441-773A-40DC-88B2-56A24C1D079B}" sibTransId="{531DA390-BC87-4664-922B-E22D1AD8B78F}"/>
    <dgm:cxn modelId="{AA78F33C-7590-497C-9A77-0FFB65A5C7FB}" type="presOf" srcId="{F4CBEB0D-5F76-4293-854D-73989ADE5564}" destId="{7B4D29BF-2367-4420-8218-0F34C06EAB6E}" srcOrd="0" destOrd="0" presId="urn:microsoft.com/office/officeart/2008/layout/VerticalCurvedList"/>
    <dgm:cxn modelId="{5329E1F8-64D4-45E6-A799-5331611B0D26}" srcId="{9603FD13-8425-43EF-98AE-FDF653E4AEDA}" destId="{55121E2C-C1B6-4A45-BD2B-3BDABB1038F2}" srcOrd="1" destOrd="0" parTransId="{1034F943-5975-4BED-9E37-602C20AE7310}" sibTransId="{3A7F0C78-98F9-4E7D-B5B2-8F356D683694}"/>
    <dgm:cxn modelId="{49D08334-7707-4582-9180-6A93D9DA9750}" type="presOf" srcId="{B735B5DD-5B21-4FAA-96E7-7B260C49AD1C}" destId="{351A26D7-8807-42D5-8840-FF839E7E9593}" srcOrd="0" destOrd="0" presId="urn:microsoft.com/office/officeart/2008/layout/VerticalCurvedList"/>
    <dgm:cxn modelId="{4C68CFD1-78C8-4D23-9E95-1C2A9BAE4E9B}" type="presParOf" srcId="{5E4E16B1-2DE6-4E8C-BFBC-E698F5DAD9DC}" destId="{33158727-661F-4B9F-8875-F53467454F0F}" srcOrd="0" destOrd="0" presId="urn:microsoft.com/office/officeart/2008/layout/VerticalCurvedList"/>
    <dgm:cxn modelId="{B299BBBE-E2DA-40AA-82C1-6544D967D5D0}" type="presParOf" srcId="{33158727-661F-4B9F-8875-F53467454F0F}" destId="{9AEA66AE-DACD-4D74-B073-A8E2C44CC47A}" srcOrd="0" destOrd="0" presId="urn:microsoft.com/office/officeart/2008/layout/VerticalCurvedList"/>
    <dgm:cxn modelId="{1365ADBE-BEEC-4BF5-93F8-D11BBC0D86C7}" type="presParOf" srcId="{9AEA66AE-DACD-4D74-B073-A8E2C44CC47A}" destId="{ABD82870-96D9-4867-BF91-3846A1082DE1}" srcOrd="0" destOrd="0" presId="urn:microsoft.com/office/officeart/2008/layout/VerticalCurvedList"/>
    <dgm:cxn modelId="{F3D56338-186C-434A-9E4B-8E9770C7B01C}" type="presParOf" srcId="{9AEA66AE-DACD-4D74-B073-A8E2C44CC47A}" destId="{351A26D7-8807-42D5-8840-FF839E7E9593}" srcOrd="1" destOrd="0" presId="urn:microsoft.com/office/officeart/2008/layout/VerticalCurvedList"/>
    <dgm:cxn modelId="{C7A0154F-F202-4D8C-A537-23D1B51A04A1}" type="presParOf" srcId="{9AEA66AE-DACD-4D74-B073-A8E2C44CC47A}" destId="{168DDDA8-2944-4EB3-9C7D-D14D3983BB79}" srcOrd="2" destOrd="0" presId="urn:microsoft.com/office/officeart/2008/layout/VerticalCurvedList"/>
    <dgm:cxn modelId="{E7A1A236-55E3-46D5-8CE4-316A4BB11D1C}" type="presParOf" srcId="{9AEA66AE-DACD-4D74-B073-A8E2C44CC47A}" destId="{8F947E2F-9F88-4591-B93A-5157D14CBC93}" srcOrd="3" destOrd="0" presId="urn:microsoft.com/office/officeart/2008/layout/VerticalCurvedList"/>
    <dgm:cxn modelId="{0BDA14F6-3888-4CBC-86BA-61A25B8C01A3}" type="presParOf" srcId="{33158727-661F-4B9F-8875-F53467454F0F}" destId="{E0BE1387-5632-44B7-B09D-ECEF4831EF79}" srcOrd="1" destOrd="0" presId="urn:microsoft.com/office/officeart/2008/layout/VerticalCurvedList"/>
    <dgm:cxn modelId="{92FE98C0-CEDD-47C7-BB6B-E96148E1B3B2}" type="presParOf" srcId="{33158727-661F-4B9F-8875-F53467454F0F}" destId="{6509C5B0-BB59-4AD4-95C1-13AED0C5F156}" srcOrd="2" destOrd="0" presId="urn:microsoft.com/office/officeart/2008/layout/VerticalCurvedList"/>
    <dgm:cxn modelId="{7CAFAE6E-01C3-46EE-9120-1139DA28D208}" type="presParOf" srcId="{6509C5B0-BB59-4AD4-95C1-13AED0C5F156}" destId="{92FF177B-508C-4C5C-BD8B-E38D96D10FDC}" srcOrd="0" destOrd="0" presId="urn:microsoft.com/office/officeart/2008/layout/VerticalCurvedList"/>
    <dgm:cxn modelId="{15C461DC-FE05-4203-804E-B3203794FD02}" type="presParOf" srcId="{33158727-661F-4B9F-8875-F53467454F0F}" destId="{C7AE6489-6C09-4116-8CAC-C9DC8353A521}" srcOrd="3" destOrd="0" presId="urn:microsoft.com/office/officeart/2008/layout/VerticalCurvedList"/>
    <dgm:cxn modelId="{B92C492F-7AE6-4FD3-9FC0-9511AF0C3094}" type="presParOf" srcId="{33158727-661F-4B9F-8875-F53467454F0F}" destId="{4E5B893F-143E-420E-B35C-B76006F705FD}" srcOrd="4" destOrd="0" presId="urn:microsoft.com/office/officeart/2008/layout/VerticalCurvedList"/>
    <dgm:cxn modelId="{C8631C2C-FDB8-467E-ACB0-A1A61D023A89}" type="presParOf" srcId="{4E5B893F-143E-420E-B35C-B76006F705FD}" destId="{0C591026-CB1D-4383-B918-E59AFA25C104}" srcOrd="0" destOrd="0" presId="urn:microsoft.com/office/officeart/2008/layout/VerticalCurvedList"/>
    <dgm:cxn modelId="{139630EA-7FB9-4D11-B7BE-A2145B34D519}" type="presParOf" srcId="{33158727-661F-4B9F-8875-F53467454F0F}" destId="{F49EB33A-264E-4913-8B95-1B16E607FF12}" srcOrd="5" destOrd="0" presId="urn:microsoft.com/office/officeart/2008/layout/VerticalCurvedList"/>
    <dgm:cxn modelId="{6191F490-7DA5-4137-8981-B7C1922F7080}" type="presParOf" srcId="{33158727-661F-4B9F-8875-F53467454F0F}" destId="{6D755574-7D94-47D0-8D1A-268DEFD85BB6}" srcOrd="6" destOrd="0" presId="urn:microsoft.com/office/officeart/2008/layout/VerticalCurvedList"/>
    <dgm:cxn modelId="{80ECF4C2-6920-42A8-A54A-C07D3446B047}" type="presParOf" srcId="{6D755574-7D94-47D0-8D1A-268DEFD85BB6}" destId="{5E70B0B2-602F-43DC-91ED-56FC76403658}" srcOrd="0" destOrd="0" presId="urn:microsoft.com/office/officeart/2008/layout/VerticalCurvedList"/>
    <dgm:cxn modelId="{9D060A3B-2F5E-4179-8F2F-D7BDA2ADB130}" type="presParOf" srcId="{33158727-661F-4B9F-8875-F53467454F0F}" destId="{7B4D29BF-2367-4420-8218-0F34C06EAB6E}" srcOrd="7" destOrd="0" presId="urn:microsoft.com/office/officeart/2008/layout/VerticalCurvedList"/>
    <dgm:cxn modelId="{31B2A2A6-2197-4075-A7C4-F663E6C101A9}" type="presParOf" srcId="{33158727-661F-4B9F-8875-F53467454F0F}" destId="{E67FE8CC-A61D-43F3-87DD-1C60D1E9C6D1}" srcOrd="8" destOrd="0" presId="urn:microsoft.com/office/officeart/2008/layout/VerticalCurvedList"/>
    <dgm:cxn modelId="{5F5331BA-CA76-48D5-B52A-CA6DDCD6F584}" type="presParOf" srcId="{E67FE8CC-A61D-43F3-87DD-1C60D1E9C6D1}" destId="{D4888C72-6AB0-44E6-B8F7-EEF9D57124B1}" srcOrd="0" destOrd="0" presId="urn:microsoft.com/office/officeart/2008/layout/VerticalCurvedList"/>
    <dgm:cxn modelId="{5A31E0F7-1AA5-47A6-8923-E4EE4742D523}" type="presParOf" srcId="{33158727-661F-4B9F-8875-F53467454F0F}" destId="{1DE3762E-3AA1-433F-9A9E-5BA700EF196F}" srcOrd="9" destOrd="0" presId="urn:microsoft.com/office/officeart/2008/layout/VerticalCurvedList"/>
    <dgm:cxn modelId="{54CA205E-5427-472E-8626-E1C03073F0FB}" type="presParOf" srcId="{33158727-661F-4B9F-8875-F53467454F0F}" destId="{F3A2DE39-F898-4D6E-B4A5-CC11B25AC24F}" srcOrd="10" destOrd="0" presId="urn:microsoft.com/office/officeart/2008/layout/VerticalCurvedList"/>
    <dgm:cxn modelId="{B2C52274-8755-402B-BA7B-BFA88E367AE5}" type="presParOf" srcId="{F3A2DE39-F898-4D6E-B4A5-CC11B25AC24F}" destId="{12085A48-2562-4F71-8424-5133CA5A950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E732F9E-AB05-4C8A-9CC9-75C2F955926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A5CEC9F-CA88-4656-B77C-C7D66F43BAF2}">
      <dgm:prSet phldrT="[Текст]" custT="1"/>
      <dgm:spPr>
        <a:solidFill>
          <a:srgbClr val="CEF3FA"/>
        </a:solidFill>
        <a:ln>
          <a:solidFill>
            <a:srgbClr val="052D35"/>
          </a:solidFill>
        </a:ln>
      </dgm:spPr>
      <dgm:t>
        <a:bodyPr/>
        <a:lstStyle/>
        <a:p>
          <a:pPr algn="just"/>
          <a:r>
            <a:rPr lang="ru-RU" sz="2400" i="1" dirty="0" smtClean="0">
              <a:solidFill>
                <a:srgbClr val="052D35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400" b="1" i="1" dirty="0" smtClean="0">
              <a:solidFill>
                <a:srgbClr val="052D35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— </a:t>
          </a:r>
          <a:r>
            <a:rPr lang="ru-RU" sz="2000" b="1" i="1" dirty="0" smtClean="0">
              <a:solidFill>
                <a:srgbClr val="052D35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постановку цели НОД, определение темы и ко­нечного результата;</a:t>
          </a:r>
          <a:endParaRPr lang="ru-RU" sz="2000" b="1" i="1" dirty="0">
            <a:solidFill>
              <a:srgbClr val="052D35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E7BC69B-FA83-4DF0-88A1-389CEED80C75}" type="parTrans" cxnId="{64FB315A-5E84-4A1F-8667-BC30A72D0366}">
      <dgm:prSet/>
      <dgm:spPr/>
      <dgm:t>
        <a:bodyPr/>
        <a:lstStyle/>
        <a:p>
          <a:endParaRPr lang="ru-RU"/>
        </a:p>
      </dgm:t>
    </dgm:pt>
    <dgm:pt modelId="{F33F7A7C-0CEC-41CD-9126-46BA0DDEE77D}" type="sibTrans" cxnId="{64FB315A-5E84-4A1F-8667-BC30A72D0366}">
      <dgm:prSet/>
      <dgm:spPr>
        <a:solidFill>
          <a:srgbClr val="CEF3FA"/>
        </a:solidFill>
        <a:ln>
          <a:solidFill>
            <a:srgbClr val="052D35"/>
          </a:solidFill>
        </a:ln>
      </dgm:spPr>
      <dgm:t>
        <a:bodyPr/>
        <a:lstStyle/>
        <a:p>
          <a:endParaRPr lang="ru-RU"/>
        </a:p>
      </dgm:t>
    </dgm:pt>
    <dgm:pt modelId="{3EB5DEFA-C86F-4F54-ACB0-635059CB4718}">
      <dgm:prSet phldrT="[Текст]" custT="1"/>
      <dgm:spPr>
        <a:solidFill>
          <a:srgbClr val="CEF3FA"/>
        </a:solidFill>
        <a:ln>
          <a:solidFill>
            <a:srgbClr val="052D35"/>
          </a:solidFill>
        </a:ln>
      </dgm:spPr>
      <dgm:t>
        <a:bodyPr/>
        <a:lstStyle/>
        <a:p>
          <a:r>
            <a:rPr lang="ru-RU" sz="2500" dirty="0" smtClean="0"/>
            <a:t>      </a:t>
          </a:r>
          <a:r>
            <a:rPr lang="ru-RU" sz="2500" b="1" i="1" dirty="0" smtClean="0">
              <a:solidFill>
                <a:srgbClr val="052D35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— </a:t>
          </a:r>
          <a:r>
            <a:rPr lang="ru-RU" sz="2000" b="1" i="1" dirty="0" smtClean="0">
              <a:solidFill>
                <a:srgbClr val="052D35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формулирование задач;</a:t>
          </a:r>
          <a:endParaRPr lang="ru-RU" sz="2000" b="1" i="1" dirty="0">
            <a:solidFill>
              <a:srgbClr val="052D35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B0221D7-5A40-4937-948C-DA298479ABF6}" type="parTrans" cxnId="{8D4BC50F-CE4B-4839-BE0F-E1ADA5E4DF17}">
      <dgm:prSet/>
      <dgm:spPr/>
      <dgm:t>
        <a:bodyPr/>
        <a:lstStyle/>
        <a:p>
          <a:endParaRPr lang="ru-RU"/>
        </a:p>
      </dgm:t>
    </dgm:pt>
    <dgm:pt modelId="{8ACD566B-66FC-4798-B7A7-E71BA51092EA}" type="sibTrans" cxnId="{8D4BC50F-CE4B-4839-BE0F-E1ADA5E4DF17}">
      <dgm:prSet/>
      <dgm:spPr/>
      <dgm:t>
        <a:bodyPr/>
        <a:lstStyle/>
        <a:p>
          <a:endParaRPr lang="ru-RU"/>
        </a:p>
      </dgm:t>
    </dgm:pt>
    <dgm:pt modelId="{D7A66515-EA84-46BF-A7FE-708A86CE0A91}">
      <dgm:prSet phldrT="[Текст]" custT="1"/>
      <dgm:spPr>
        <a:solidFill>
          <a:srgbClr val="CEF3FA"/>
        </a:solidFill>
        <a:ln>
          <a:solidFill>
            <a:srgbClr val="052D35"/>
          </a:solidFill>
        </a:ln>
      </dgm:spPr>
      <dgm:t>
        <a:bodyPr/>
        <a:lstStyle/>
        <a:p>
          <a:r>
            <a:rPr lang="ru-RU" sz="2200" dirty="0" smtClean="0"/>
            <a:t>       </a:t>
          </a:r>
          <a:r>
            <a:rPr lang="ru-RU" sz="2200" b="1" i="1" dirty="0" smtClean="0">
              <a:solidFill>
                <a:srgbClr val="052D35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— </a:t>
          </a:r>
          <a:r>
            <a:rPr lang="ru-RU" sz="2000" b="1" i="1" dirty="0" smtClean="0">
              <a:solidFill>
                <a:srgbClr val="052D35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определение этапов НОД, их целей и промежуточных результатов;</a:t>
          </a:r>
          <a:endParaRPr lang="ru-RU" sz="2000" b="1" i="1" dirty="0">
            <a:solidFill>
              <a:srgbClr val="052D35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2745606-3DC4-4547-85DA-4584940054FB}" type="parTrans" cxnId="{B560195B-0556-4B7A-AD98-38478FB01BE4}">
      <dgm:prSet/>
      <dgm:spPr/>
      <dgm:t>
        <a:bodyPr/>
        <a:lstStyle/>
        <a:p>
          <a:endParaRPr lang="ru-RU"/>
        </a:p>
      </dgm:t>
    </dgm:pt>
    <dgm:pt modelId="{5CB77352-C7C7-488B-B6E7-2730272F8B1A}" type="sibTrans" cxnId="{B560195B-0556-4B7A-AD98-38478FB01BE4}">
      <dgm:prSet/>
      <dgm:spPr/>
      <dgm:t>
        <a:bodyPr/>
        <a:lstStyle/>
        <a:p>
          <a:endParaRPr lang="ru-RU"/>
        </a:p>
      </dgm:t>
    </dgm:pt>
    <dgm:pt modelId="{A0CD5F70-042B-4EF5-9A64-495604C6C96F}">
      <dgm:prSet phldrT="[Текст]" custT="1"/>
      <dgm:spPr>
        <a:solidFill>
          <a:srgbClr val="CEF3FA"/>
        </a:solidFill>
        <a:ln>
          <a:solidFill>
            <a:srgbClr val="052D35"/>
          </a:solidFill>
        </a:ln>
      </dgm:spPr>
      <dgm:t>
        <a:bodyPr/>
        <a:lstStyle/>
        <a:p>
          <a:pPr algn="just"/>
          <a:r>
            <a:rPr lang="ru-RU" sz="2000" b="1" i="1" dirty="0" smtClean="0">
              <a:solidFill>
                <a:srgbClr val="052D35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000" b="1" i="1" dirty="0" smtClean="0">
              <a:solidFill>
                <a:srgbClr val="052D35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— </a:t>
          </a:r>
          <a:r>
            <a:rPr lang="ru-RU" sz="2000" b="1" i="1" dirty="0" smtClean="0">
              <a:solidFill>
                <a:srgbClr val="052D35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примерный хронометраж НОД. </a:t>
          </a:r>
          <a:endParaRPr lang="ru-RU" sz="2000" b="1" i="1" dirty="0">
            <a:solidFill>
              <a:srgbClr val="052D35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B51A7C3-DE34-45EE-9D53-09D163CC56D6}" type="parTrans" cxnId="{7E099A77-6F38-455F-963F-4AB14220D0B4}">
      <dgm:prSet/>
      <dgm:spPr/>
      <dgm:t>
        <a:bodyPr/>
        <a:lstStyle/>
        <a:p>
          <a:endParaRPr lang="ru-RU"/>
        </a:p>
      </dgm:t>
    </dgm:pt>
    <dgm:pt modelId="{AB3870B5-E2EF-4106-ABB6-53E191CA4179}" type="sibTrans" cxnId="{7E099A77-6F38-455F-963F-4AB14220D0B4}">
      <dgm:prSet/>
      <dgm:spPr/>
      <dgm:t>
        <a:bodyPr/>
        <a:lstStyle/>
        <a:p>
          <a:endParaRPr lang="ru-RU"/>
        </a:p>
      </dgm:t>
    </dgm:pt>
    <dgm:pt modelId="{5CD07A49-33DD-4D4C-A4AD-B9B67A309D07}">
      <dgm:prSet phldrT="[Текст]" custT="1"/>
      <dgm:spPr>
        <a:solidFill>
          <a:srgbClr val="CEF3FA"/>
        </a:solidFill>
        <a:ln>
          <a:solidFill>
            <a:srgbClr val="052D35"/>
          </a:solidFill>
        </a:ln>
      </dgm:spPr>
      <dgm:t>
        <a:bodyPr/>
        <a:lstStyle/>
        <a:p>
          <a:pPr algn="just"/>
          <a:r>
            <a:rPr lang="ru-RU" sz="1400" dirty="0" smtClean="0"/>
            <a:t>      </a:t>
          </a:r>
          <a:r>
            <a:rPr lang="ru-RU" sz="1400" b="1" i="1" dirty="0" smtClean="0">
              <a:solidFill>
                <a:srgbClr val="052D35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— </a:t>
          </a:r>
          <a:r>
            <a:rPr lang="ru-RU" sz="2000" b="1" i="1" dirty="0" smtClean="0">
              <a:solidFill>
                <a:srgbClr val="052D35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выбор методов, приемов и форм организации деятельно­сти воспитанников в соответ­ствии с поставленными целями и задачами;  </a:t>
          </a:r>
          <a:endParaRPr lang="ru-RU" sz="2000" b="1" i="1" dirty="0">
            <a:solidFill>
              <a:srgbClr val="052D35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27D79A3-BC6B-4A77-B94F-A5A68BB1174C}" type="parTrans" cxnId="{D3A5FF2F-5404-48B5-9F89-09A7D07294D3}">
      <dgm:prSet/>
      <dgm:spPr/>
      <dgm:t>
        <a:bodyPr/>
        <a:lstStyle/>
        <a:p>
          <a:endParaRPr lang="ru-RU"/>
        </a:p>
      </dgm:t>
    </dgm:pt>
    <dgm:pt modelId="{55C778C8-2E2F-4715-BAF3-7B29620B6623}" type="sibTrans" cxnId="{D3A5FF2F-5404-48B5-9F89-09A7D07294D3}">
      <dgm:prSet/>
      <dgm:spPr/>
      <dgm:t>
        <a:bodyPr/>
        <a:lstStyle/>
        <a:p>
          <a:endParaRPr lang="ru-RU"/>
        </a:p>
      </dgm:t>
    </dgm:pt>
    <dgm:pt modelId="{66CAECE1-298B-4ECE-A067-EAB53723FC77}">
      <dgm:prSet phldrT="[Текст]" custT="1"/>
      <dgm:spPr>
        <a:solidFill>
          <a:srgbClr val="CEF3FA"/>
        </a:solidFill>
        <a:ln>
          <a:solidFill>
            <a:srgbClr val="052D35"/>
          </a:solidFill>
        </a:ln>
      </dgm:spPr>
      <dgm:t>
        <a:bodyPr/>
        <a:lstStyle/>
        <a:p>
          <a:pPr algn="just"/>
          <a:r>
            <a:rPr lang="ru-RU" sz="1900" dirty="0" smtClean="0"/>
            <a:t>      </a:t>
          </a:r>
          <a:r>
            <a:rPr lang="ru-RU" sz="1900" b="1" i="1" dirty="0" smtClean="0">
              <a:solidFill>
                <a:srgbClr val="052D35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— </a:t>
          </a:r>
          <a:r>
            <a:rPr lang="ru-RU" sz="2000" b="1" i="1" dirty="0" smtClean="0">
              <a:solidFill>
                <a:srgbClr val="052D35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определение и отражение направ­лений деятельности, образовательных областей; </a:t>
          </a:r>
          <a:endParaRPr lang="ru-RU" sz="2000" b="1" i="1" dirty="0">
            <a:solidFill>
              <a:srgbClr val="052D35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B993AE4-FEAB-49C7-B762-287EE5C7E83B}" type="parTrans" cxnId="{84EA41D2-56C9-433B-A235-63C92428F8B1}">
      <dgm:prSet/>
      <dgm:spPr/>
      <dgm:t>
        <a:bodyPr/>
        <a:lstStyle/>
        <a:p>
          <a:endParaRPr lang="ru-RU"/>
        </a:p>
      </dgm:t>
    </dgm:pt>
    <dgm:pt modelId="{B881AC15-C1E0-4B5D-8AE1-19FBAE548484}" type="sibTrans" cxnId="{84EA41D2-56C9-433B-A235-63C92428F8B1}">
      <dgm:prSet/>
      <dgm:spPr/>
      <dgm:t>
        <a:bodyPr/>
        <a:lstStyle/>
        <a:p>
          <a:endParaRPr lang="ru-RU"/>
        </a:p>
      </dgm:t>
    </dgm:pt>
    <dgm:pt modelId="{1689B876-D9F2-4C9B-86C5-32BEF727A87D}">
      <dgm:prSet phldrT="[Текст]" custT="1"/>
      <dgm:spPr>
        <a:solidFill>
          <a:srgbClr val="CEF3FA"/>
        </a:solidFill>
        <a:ln>
          <a:solidFill>
            <a:srgbClr val="052D35"/>
          </a:solidFill>
        </a:ln>
      </dgm:spPr>
      <dgm:t>
        <a:bodyPr/>
        <a:lstStyle/>
        <a:p>
          <a:pPr algn="just"/>
          <a:r>
            <a:rPr lang="ru-RU" sz="2500" dirty="0" smtClean="0"/>
            <a:t>     </a:t>
          </a:r>
          <a:r>
            <a:rPr lang="ru-RU" sz="2500" b="1" i="1" dirty="0" smtClean="0">
              <a:solidFill>
                <a:srgbClr val="052D35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— </a:t>
          </a:r>
          <a:r>
            <a:rPr lang="ru-RU" sz="2000" b="1" i="1" dirty="0" smtClean="0">
              <a:solidFill>
                <a:srgbClr val="052D35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наполнение содержанием, под­бор материала;  </a:t>
          </a:r>
          <a:endParaRPr lang="ru-RU" sz="2000" b="1" i="1" dirty="0">
            <a:solidFill>
              <a:srgbClr val="052D35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32E2ED3-E3EA-4AC4-B805-5DA7D517766B}" type="parTrans" cxnId="{70FCC262-90D0-4423-83B3-6B69E1C8EC8E}">
      <dgm:prSet/>
      <dgm:spPr/>
      <dgm:t>
        <a:bodyPr/>
        <a:lstStyle/>
        <a:p>
          <a:endParaRPr lang="ru-RU"/>
        </a:p>
      </dgm:t>
    </dgm:pt>
    <dgm:pt modelId="{76438FC0-28EE-4704-AAD6-FFB67591BAB9}" type="sibTrans" cxnId="{70FCC262-90D0-4423-83B3-6B69E1C8EC8E}">
      <dgm:prSet/>
      <dgm:spPr/>
      <dgm:t>
        <a:bodyPr/>
        <a:lstStyle/>
        <a:p>
          <a:endParaRPr lang="ru-RU"/>
        </a:p>
      </dgm:t>
    </dgm:pt>
    <dgm:pt modelId="{5E51FA99-780B-4EA0-B4AD-2314F04BCD1F}">
      <dgm:prSet/>
      <dgm:spPr/>
      <dgm:t>
        <a:bodyPr/>
        <a:lstStyle/>
        <a:p>
          <a:endParaRPr lang="ru-RU"/>
        </a:p>
      </dgm:t>
    </dgm:pt>
    <dgm:pt modelId="{60478FD2-42E1-4C88-834A-6E4359E04C76}" type="parTrans" cxnId="{C918E432-5245-4F81-A59E-1D45C77BFF74}">
      <dgm:prSet/>
      <dgm:spPr/>
      <dgm:t>
        <a:bodyPr/>
        <a:lstStyle/>
        <a:p>
          <a:endParaRPr lang="ru-RU"/>
        </a:p>
      </dgm:t>
    </dgm:pt>
    <dgm:pt modelId="{33C5D2F3-4919-44F4-9056-6C7FEC0BABEC}" type="sibTrans" cxnId="{C918E432-5245-4F81-A59E-1D45C77BFF74}">
      <dgm:prSet/>
      <dgm:spPr/>
      <dgm:t>
        <a:bodyPr/>
        <a:lstStyle/>
        <a:p>
          <a:endParaRPr lang="ru-RU"/>
        </a:p>
      </dgm:t>
    </dgm:pt>
    <dgm:pt modelId="{5B372894-8A1B-4F87-9A22-D4CD552B2572}" type="pres">
      <dgm:prSet presAssocID="{EE732F9E-AB05-4C8A-9CC9-75C2F9559261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05874AC0-A24C-47AD-945F-1830E1637DF2}" type="pres">
      <dgm:prSet presAssocID="{EE732F9E-AB05-4C8A-9CC9-75C2F9559261}" presName="Name1" presStyleCnt="0"/>
      <dgm:spPr/>
    </dgm:pt>
    <dgm:pt modelId="{0E9F62FD-B45E-483C-B698-A5923A049E42}" type="pres">
      <dgm:prSet presAssocID="{EE732F9E-AB05-4C8A-9CC9-75C2F9559261}" presName="cycle" presStyleCnt="0"/>
      <dgm:spPr/>
    </dgm:pt>
    <dgm:pt modelId="{D447145F-A714-4FEE-9AB3-96E07E81B205}" type="pres">
      <dgm:prSet presAssocID="{EE732F9E-AB05-4C8A-9CC9-75C2F9559261}" presName="srcNode" presStyleLbl="node1" presStyleIdx="0" presStyleCnt="7"/>
      <dgm:spPr/>
    </dgm:pt>
    <dgm:pt modelId="{6B601D20-56DF-4266-B6DB-BBF8FAEE8D50}" type="pres">
      <dgm:prSet presAssocID="{EE732F9E-AB05-4C8A-9CC9-75C2F9559261}" presName="conn" presStyleLbl="parChTrans1D2" presStyleIdx="0" presStyleCnt="1"/>
      <dgm:spPr/>
      <dgm:t>
        <a:bodyPr/>
        <a:lstStyle/>
        <a:p>
          <a:endParaRPr lang="ru-RU"/>
        </a:p>
      </dgm:t>
    </dgm:pt>
    <dgm:pt modelId="{A3174C80-E6C4-4DAD-8C5C-3A40FC3E1587}" type="pres">
      <dgm:prSet presAssocID="{EE732F9E-AB05-4C8A-9CC9-75C2F9559261}" presName="extraNode" presStyleLbl="node1" presStyleIdx="0" presStyleCnt="7"/>
      <dgm:spPr/>
    </dgm:pt>
    <dgm:pt modelId="{C2FA54B1-6F31-49D9-B51C-CF7982D22355}" type="pres">
      <dgm:prSet presAssocID="{EE732F9E-AB05-4C8A-9CC9-75C2F9559261}" presName="dstNode" presStyleLbl="node1" presStyleIdx="0" presStyleCnt="7"/>
      <dgm:spPr/>
    </dgm:pt>
    <dgm:pt modelId="{D6300AD8-4D23-4EC7-A6FD-EA70AB5463B4}" type="pres">
      <dgm:prSet presAssocID="{7A5CEC9F-CA88-4656-B77C-C7D66F43BAF2}" presName="text_1" presStyleLbl="node1" presStyleIdx="0" presStyleCnt="7" custScaleY="1257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D771DD-3D74-423D-B8D4-7726FDA94292}" type="pres">
      <dgm:prSet presAssocID="{7A5CEC9F-CA88-4656-B77C-C7D66F43BAF2}" presName="accent_1" presStyleCnt="0"/>
      <dgm:spPr/>
    </dgm:pt>
    <dgm:pt modelId="{BFCBFE9A-5F11-4E91-93DE-AC9938A5A802}" type="pres">
      <dgm:prSet presAssocID="{7A5CEC9F-CA88-4656-B77C-C7D66F43BAF2}" presName="accentRepeatNode" presStyleLbl="solidFgAcc1" presStyleIdx="0" presStyleCnt="7"/>
      <dgm:spPr>
        <a:solidFill>
          <a:srgbClr val="CEF3FA"/>
        </a:solidFill>
        <a:ln>
          <a:solidFill>
            <a:srgbClr val="052D35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</dgm:pt>
    <dgm:pt modelId="{E099AAD1-2317-4A88-B799-4EE66AF0DF30}" type="pres">
      <dgm:prSet presAssocID="{3EB5DEFA-C86F-4F54-ACB0-635059CB4718}" presName="text_2" presStyleLbl="node1" presStyleIdx="1" presStyleCnt="7" custScaleY="1401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341215-95F0-4447-A4D3-9F9C219C62F5}" type="pres">
      <dgm:prSet presAssocID="{3EB5DEFA-C86F-4F54-ACB0-635059CB4718}" presName="accent_2" presStyleCnt="0"/>
      <dgm:spPr/>
    </dgm:pt>
    <dgm:pt modelId="{99072AF5-65AE-4DA0-A3A4-86FCC43A0C53}" type="pres">
      <dgm:prSet presAssocID="{3EB5DEFA-C86F-4F54-ACB0-635059CB4718}" presName="accentRepeatNode" presStyleLbl="solidFgAcc1" presStyleIdx="1" presStyleCnt="7"/>
      <dgm:spPr>
        <a:solidFill>
          <a:srgbClr val="CEF3FA"/>
        </a:solidFill>
        <a:ln>
          <a:solidFill>
            <a:srgbClr val="052D35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</dgm:pt>
    <dgm:pt modelId="{5B69D186-E194-40A6-8F89-52E4C5B05578}" type="pres">
      <dgm:prSet presAssocID="{D7A66515-EA84-46BF-A7FE-708A86CE0A91}" presName="text_3" presStyleLbl="node1" presStyleIdx="2" presStyleCnt="7" custScaleY="1315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85DE19-D58A-46FA-8A6D-34586D7D39B6}" type="pres">
      <dgm:prSet presAssocID="{D7A66515-EA84-46BF-A7FE-708A86CE0A91}" presName="accent_3" presStyleCnt="0"/>
      <dgm:spPr/>
    </dgm:pt>
    <dgm:pt modelId="{EC9C043F-B750-429E-9FBA-A8C61F0B751B}" type="pres">
      <dgm:prSet presAssocID="{D7A66515-EA84-46BF-A7FE-708A86CE0A91}" presName="accentRepeatNode" presStyleLbl="solidFgAcc1" presStyleIdx="2" presStyleCnt="7"/>
      <dgm:spPr>
        <a:solidFill>
          <a:srgbClr val="CEF3FA"/>
        </a:solidFill>
        <a:ln>
          <a:solidFill>
            <a:srgbClr val="052D35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</dgm:pt>
    <dgm:pt modelId="{C5D4CC6F-14D5-4FDC-9EC7-BC8E80C6F8F4}" type="pres">
      <dgm:prSet presAssocID="{5CD07A49-33DD-4D4C-A4AD-B9B67A309D07}" presName="text_4" presStyleLbl="node1" presStyleIdx="3" presStyleCnt="7" custScaleY="1400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33BC58-A0F5-41D5-A2D1-BFBD7FAC82A6}" type="pres">
      <dgm:prSet presAssocID="{5CD07A49-33DD-4D4C-A4AD-B9B67A309D07}" presName="accent_4" presStyleCnt="0"/>
      <dgm:spPr/>
    </dgm:pt>
    <dgm:pt modelId="{BD29A5EA-0DA4-4426-AD4A-057A52B90391}" type="pres">
      <dgm:prSet presAssocID="{5CD07A49-33DD-4D4C-A4AD-B9B67A309D07}" presName="accentRepeatNode" presStyleLbl="solidFgAcc1" presStyleIdx="3" presStyleCnt="7"/>
      <dgm:spPr>
        <a:solidFill>
          <a:srgbClr val="CEF3FA"/>
        </a:solidFill>
        <a:ln>
          <a:solidFill>
            <a:srgbClr val="052D35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</dgm:pt>
    <dgm:pt modelId="{83803BA1-227E-4612-90F9-220B14EA8081}" type="pres">
      <dgm:prSet presAssocID="{66CAECE1-298B-4ECE-A067-EAB53723FC77}" presName="text_5" presStyleLbl="node1" presStyleIdx="4" presStyleCnt="7" custScaleY="1256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3DF8FA-169C-4ADC-962E-5FE07E94EA05}" type="pres">
      <dgm:prSet presAssocID="{66CAECE1-298B-4ECE-A067-EAB53723FC77}" presName="accent_5" presStyleCnt="0"/>
      <dgm:spPr/>
    </dgm:pt>
    <dgm:pt modelId="{CFD44532-C1B7-47C9-AE06-B24F403A13C4}" type="pres">
      <dgm:prSet presAssocID="{66CAECE1-298B-4ECE-A067-EAB53723FC77}" presName="accentRepeatNode" presStyleLbl="solidFgAcc1" presStyleIdx="4" presStyleCnt="7"/>
      <dgm:spPr>
        <a:solidFill>
          <a:srgbClr val="CEF3FA"/>
        </a:solidFill>
        <a:ln>
          <a:solidFill>
            <a:srgbClr val="052D35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</dgm:pt>
    <dgm:pt modelId="{9512D3C6-0A83-4BEF-BFB1-5C948F2882DE}" type="pres">
      <dgm:prSet presAssocID="{1689B876-D9F2-4C9B-86C5-32BEF727A87D}" presName="text_6" presStyleLbl="node1" presStyleIdx="5" presStyleCnt="7" custScaleY="1457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8CFA6C-BB28-48E4-920A-230027420A9B}" type="pres">
      <dgm:prSet presAssocID="{1689B876-D9F2-4C9B-86C5-32BEF727A87D}" presName="accent_6" presStyleCnt="0"/>
      <dgm:spPr/>
    </dgm:pt>
    <dgm:pt modelId="{FD39C28F-8ACB-478F-86F1-24A5C2BA22C4}" type="pres">
      <dgm:prSet presAssocID="{1689B876-D9F2-4C9B-86C5-32BEF727A87D}" presName="accentRepeatNode" presStyleLbl="solidFgAcc1" presStyleIdx="5" presStyleCnt="7"/>
      <dgm:spPr>
        <a:solidFill>
          <a:srgbClr val="CEF3FA"/>
        </a:solidFill>
        <a:ln>
          <a:solidFill>
            <a:srgbClr val="052D35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</dgm:pt>
    <dgm:pt modelId="{40E87FBB-3CA7-41FB-92C1-497F70F2DCD3}" type="pres">
      <dgm:prSet presAssocID="{A0CD5F70-042B-4EF5-9A64-495604C6C96F}" presName="text_7" presStyleLbl="node1" presStyleIdx="6" presStyleCnt="7" custScaleY="1257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3FEC8C-D5D4-4A76-B7FF-45A306D9454F}" type="pres">
      <dgm:prSet presAssocID="{A0CD5F70-042B-4EF5-9A64-495604C6C96F}" presName="accent_7" presStyleCnt="0"/>
      <dgm:spPr/>
    </dgm:pt>
    <dgm:pt modelId="{A490CC4D-C3EF-4BB8-A2FA-0DC9ADCD4517}" type="pres">
      <dgm:prSet presAssocID="{A0CD5F70-042B-4EF5-9A64-495604C6C96F}" presName="accentRepeatNode" presStyleLbl="solidFgAcc1" presStyleIdx="6" presStyleCnt="7"/>
      <dgm:spPr>
        <a:solidFill>
          <a:srgbClr val="CEF3FA"/>
        </a:solidFill>
        <a:ln>
          <a:solidFill>
            <a:srgbClr val="052D35"/>
          </a:solidFill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</dgm:pt>
  </dgm:ptLst>
  <dgm:cxnLst>
    <dgm:cxn modelId="{CA411CA7-5F32-405D-BC93-D9A2B1B581DB}" type="presOf" srcId="{5CD07A49-33DD-4D4C-A4AD-B9B67A309D07}" destId="{C5D4CC6F-14D5-4FDC-9EC7-BC8E80C6F8F4}" srcOrd="0" destOrd="0" presId="urn:microsoft.com/office/officeart/2008/layout/VerticalCurvedList"/>
    <dgm:cxn modelId="{64FB315A-5E84-4A1F-8667-BC30A72D0366}" srcId="{EE732F9E-AB05-4C8A-9CC9-75C2F9559261}" destId="{7A5CEC9F-CA88-4656-B77C-C7D66F43BAF2}" srcOrd="0" destOrd="0" parTransId="{5E7BC69B-FA83-4DF0-88A1-389CEED80C75}" sibTransId="{F33F7A7C-0CEC-41CD-9126-46BA0DDEE77D}"/>
    <dgm:cxn modelId="{84EA41D2-56C9-433B-A235-63C92428F8B1}" srcId="{EE732F9E-AB05-4C8A-9CC9-75C2F9559261}" destId="{66CAECE1-298B-4ECE-A067-EAB53723FC77}" srcOrd="4" destOrd="0" parTransId="{2B993AE4-FEAB-49C7-B762-287EE5C7E83B}" sibTransId="{B881AC15-C1E0-4B5D-8AE1-19FBAE548484}"/>
    <dgm:cxn modelId="{8D4BC50F-CE4B-4839-BE0F-E1ADA5E4DF17}" srcId="{EE732F9E-AB05-4C8A-9CC9-75C2F9559261}" destId="{3EB5DEFA-C86F-4F54-ACB0-635059CB4718}" srcOrd="1" destOrd="0" parTransId="{4B0221D7-5A40-4937-948C-DA298479ABF6}" sibTransId="{8ACD566B-66FC-4798-B7A7-E71BA51092EA}"/>
    <dgm:cxn modelId="{48BE13B3-A7D4-4CF3-AD93-CBFD8CB17B77}" type="presOf" srcId="{F33F7A7C-0CEC-41CD-9126-46BA0DDEE77D}" destId="{6B601D20-56DF-4266-B6DB-BBF8FAEE8D50}" srcOrd="0" destOrd="0" presId="urn:microsoft.com/office/officeart/2008/layout/VerticalCurvedList"/>
    <dgm:cxn modelId="{E6FBCF1A-D20C-4DE3-BF81-5045A7CEB855}" type="presOf" srcId="{7A5CEC9F-CA88-4656-B77C-C7D66F43BAF2}" destId="{D6300AD8-4D23-4EC7-A6FD-EA70AB5463B4}" srcOrd="0" destOrd="0" presId="urn:microsoft.com/office/officeart/2008/layout/VerticalCurvedList"/>
    <dgm:cxn modelId="{7E099A77-6F38-455F-963F-4AB14220D0B4}" srcId="{EE732F9E-AB05-4C8A-9CC9-75C2F9559261}" destId="{A0CD5F70-042B-4EF5-9A64-495604C6C96F}" srcOrd="6" destOrd="0" parTransId="{4B51A7C3-DE34-45EE-9D53-09D163CC56D6}" sibTransId="{AB3870B5-E2EF-4106-ABB6-53E191CA4179}"/>
    <dgm:cxn modelId="{B8B28D34-710D-4CEC-8B6E-1757EC9BD2CE}" type="presOf" srcId="{66CAECE1-298B-4ECE-A067-EAB53723FC77}" destId="{83803BA1-227E-4612-90F9-220B14EA8081}" srcOrd="0" destOrd="0" presId="urn:microsoft.com/office/officeart/2008/layout/VerticalCurvedList"/>
    <dgm:cxn modelId="{8E047788-E439-45DE-9A40-1442A4B62EC8}" type="presOf" srcId="{1689B876-D9F2-4C9B-86C5-32BEF727A87D}" destId="{9512D3C6-0A83-4BEF-BFB1-5C948F2882DE}" srcOrd="0" destOrd="0" presId="urn:microsoft.com/office/officeart/2008/layout/VerticalCurvedList"/>
    <dgm:cxn modelId="{C918E432-5245-4F81-A59E-1D45C77BFF74}" srcId="{EE732F9E-AB05-4C8A-9CC9-75C2F9559261}" destId="{5E51FA99-780B-4EA0-B4AD-2314F04BCD1F}" srcOrd="7" destOrd="0" parTransId="{60478FD2-42E1-4C88-834A-6E4359E04C76}" sibTransId="{33C5D2F3-4919-44F4-9056-6C7FEC0BABEC}"/>
    <dgm:cxn modelId="{D3A5FF2F-5404-48B5-9F89-09A7D07294D3}" srcId="{EE732F9E-AB05-4C8A-9CC9-75C2F9559261}" destId="{5CD07A49-33DD-4D4C-A4AD-B9B67A309D07}" srcOrd="3" destOrd="0" parTransId="{927D79A3-BC6B-4A77-B94F-A5A68BB1174C}" sibTransId="{55C778C8-2E2F-4715-BAF3-7B29620B6623}"/>
    <dgm:cxn modelId="{8D250605-4265-49C1-AF17-C85CD0AD8E64}" type="presOf" srcId="{3EB5DEFA-C86F-4F54-ACB0-635059CB4718}" destId="{E099AAD1-2317-4A88-B799-4EE66AF0DF30}" srcOrd="0" destOrd="0" presId="urn:microsoft.com/office/officeart/2008/layout/VerticalCurvedList"/>
    <dgm:cxn modelId="{70FCC262-90D0-4423-83B3-6B69E1C8EC8E}" srcId="{EE732F9E-AB05-4C8A-9CC9-75C2F9559261}" destId="{1689B876-D9F2-4C9B-86C5-32BEF727A87D}" srcOrd="5" destOrd="0" parTransId="{332E2ED3-E3EA-4AC4-B805-5DA7D517766B}" sibTransId="{76438FC0-28EE-4704-AAD6-FFB67591BAB9}"/>
    <dgm:cxn modelId="{7D2F8C1C-25C3-461A-85F6-E94BA541CE3C}" type="presOf" srcId="{EE732F9E-AB05-4C8A-9CC9-75C2F9559261}" destId="{5B372894-8A1B-4F87-9A22-D4CD552B2572}" srcOrd="0" destOrd="0" presId="urn:microsoft.com/office/officeart/2008/layout/VerticalCurvedList"/>
    <dgm:cxn modelId="{F20E6CCE-44C8-4C46-85DB-23CA9FFD716F}" type="presOf" srcId="{A0CD5F70-042B-4EF5-9A64-495604C6C96F}" destId="{40E87FBB-3CA7-41FB-92C1-497F70F2DCD3}" srcOrd="0" destOrd="0" presId="urn:microsoft.com/office/officeart/2008/layout/VerticalCurvedList"/>
    <dgm:cxn modelId="{B560195B-0556-4B7A-AD98-38478FB01BE4}" srcId="{EE732F9E-AB05-4C8A-9CC9-75C2F9559261}" destId="{D7A66515-EA84-46BF-A7FE-708A86CE0A91}" srcOrd="2" destOrd="0" parTransId="{22745606-3DC4-4547-85DA-4584940054FB}" sibTransId="{5CB77352-C7C7-488B-B6E7-2730272F8B1A}"/>
    <dgm:cxn modelId="{9CA0E4D1-E7D0-4318-8B7A-AA88310B4287}" type="presOf" srcId="{D7A66515-EA84-46BF-A7FE-708A86CE0A91}" destId="{5B69D186-E194-40A6-8F89-52E4C5B05578}" srcOrd="0" destOrd="0" presId="urn:microsoft.com/office/officeart/2008/layout/VerticalCurvedList"/>
    <dgm:cxn modelId="{A47453E2-058C-4381-8766-EB5FC1CE97A6}" type="presParOf" srcId="{5B372894-8A1B-4F87-9A22-D4CD552B2572}" destId="{05874AC0-A24C-47AD-945F-1830E1637DF2}" srcOrd="0" destOrd="0" presId="urn:microsoft.com/office/officeart/2008/layout/VerticalCurvedList"/>
    <dgm:cxn modelId="{DA515AF3-8883-4CBF-883D-61FFBD410A9A}" type="presParOf" srcId="{05874AC0-A24C-47AD-945F-1830E1637DF2}" destId="{0E9F62FD-B45E-483C-B698-A5923A049E42}" srcOrd="0" destOrd="0" presId="urn:microsoft.com/office/officeart/2008/layout/VerticalCurvedList"/>
    <dgm:cxn modelId="{45ED7CE3-82C1-4779-ABEA-E94BD21CF04B}" type="presParOf" srcId="{0E9F62FD-B45E-483C-B698-A5923A049E42}" destId="{D447145F-A714-4FEE-9AB3-96E07E81B205}" srcOrd="0" destOrd="0" presId="urn:microsoft.com/office/officeart/2008/layout/VerticalCurvedList"/>
    <dgm:cxn modelId="{07B5BF19-D091-4286-86E1-8E58573B3C85}" type="presParOf" srcId="{0E9F62FD-B45E-483C-B698-A5923A049E42}" destId="{6B601D20-56DF-4266-B6DB-BBF8FAEE8D50}" srcOrd="1" destOrd="0" presId="urn:microsoft.com/office/officeart/2008/layout/VerticalCurvedList"/>
    <dgm:cxn modelId="{8BC16A9C-487E-480F-86EB-8929B78E0961}" type="presParOf" srcId="{0E9F62FD-B45E-483C-B698-A5923A049E42}" destId="{A3174C80-E6C4-4DAD-8C5C-3A40FC3E1587}" srcOrd="2" destOrd="0" presId="urn:microsoft.com/office/officeart/2008/layout/VerticalCurvedList"/>
    <dgm:cxn modelId="{3D3C6023-E792-4524-9582-006035193046}" type="presParOf" srcId="{0E9F62FD-B45E-483C-B698-A5923A049E42}" destId="{C2FA54B1-6F31-49D9-B51C-CF7982D22355}" srcOrd="3" destOrd="0" presId="urn:microsoft.com/office/officeart/2008/layout/VerticalCurvedList"/>
    <dgm:cxn modelId="{362E3B95-8DFB-446C-B697-A621CBD10A52}" type="presParOf" srcId="{05874AC0-A24C-47AD-945F-1830E1637DF2}" destId="{D6300AD8-4D23-4EC7-A6FD-EA70AB5463B4}" srcOrd="1" destOrd="0" presId="urn:microsoft.com/office/officeart/2008/layout/VerticalCurvedList"/>
    <dgm:cxn modelId="{D652CCAB-CD56-4A53-82D6-85D75B3F2663}" type="presParOf" srcId="{05874AC0-A24C-47AD-945F-1830E1637DF2}" destId="{85D771DD-3D74-423D-B8D4-7726FDA94292}" srcOrd="2" destOrd="0" presId="urn:microsoft.com/office/officeart/2008/layout/VerticalCurvedList"/>
    <dgm:cxn modelId="{20ED6BA6-2ECB-4338-AA05-B9BF958F0FE9}" type="presParOf" srcId="{85D771DD-3D74-423D-B8D4-7726FDA94292}" destId="{BFCBFE9A-5F11-4E91-93DE-AC9938A5A802}" srcOrd="0" destOrd="0" presId="urn:microsoft.com/office/officeart/2008/layout/VerticalCurvedList"/>
    <dgm:cxn modelId="{3D21669A-084B-4911-810D-F3FB5F8B5595}" type="presParOf" srcId="{05874AC0-A24C-47AD-945F-1830E1637DF2}" destId="{E099AAD1-2317-4A88-B799-4EE66AF0DF30}" srcOrd="3" destOrd="0" presId="urn:microsoft.com/office/officeart/2008/layout/VerticalCurvedList"/>
    <dgm:cxn modelId="{30949882-B252-4ED0-8DB2-2DE197F16212}" type="presParOf" srcId="{05874AC0-A24C-47AD-945F-1830E1637DF2}" destId="{D8341215-95F0-4447-A4D3-9F9C219C62F5}" srcOrd="4" destOrd="0" presId="urn:microsoft.com/office/officeart/2008/layout/VerticalCurvedList"/>
    <dgm:cxn modelId="{C174821B-EAE9-443A-A9E5-2F03D9BA8081}" type="presParOf" srcId="{D8341215-95F0-4447-A4D3-9F9C219C62F5}" destId="{99072AF5-65AE-4DA0-A3A4-86FCC43A0C53}" srcOrd="0" destOrd="0" presId="urn:microsoft.com/office/officeart/2008/layout/VerticalCurvedList"/>
    <dgm:cxn modelId="{B8E722BE-E3BC-46EA-9C0A-90DF9ACDE7D3}" type="presParOf" srcId="{05874AC0-A24C-47AD-945F-1830E1637DF2}" destId="{5B69D186-E194-40A6-8F89-52E4C5B05578}" srcOrd="5" destOrd="0" presId="urn:microsoft.com/office/officeart/2008/layout/VerticalCurvedList"/>
    <dgm:cxn modelId="{7685F5A5-5A22-4AF6-9FC8-05913F206DDB}" type="presParOf" srcId="{05874AC0-A24C-47AD-945F-1830E1637DF2}" destId="{4D85DE19-D58A-46FA-8A6D-34586D7D39B6}" srcOrd="6" destOrd="0" presId="urn:microsoft.com/office/officeart/2008/layout/VerticalCurvedList"/>
    <dgm:cxn modelId="{EAB0938F-D553-4561-BC20-764AE21C628B}" type="presParOf" srcId="{4D85DE19-D58A-46FA-8A6D-34586D7D39B6}" destId="{EC9C043F-B750-429E-9FBA-A8C61F0B751B}" srcOrd="0" destOrd="0" presId="urn:microsoft.com/office/officeart/2008/layout/VerticalCurvedList"/>
    <dgm:cxn modelId="{07CE9E5F-C24F-4DF7-A7D4-93B5F7E65A33}" type="presParOf" srcId="{05874AC0-A24C-47AD-945F-1830E1637DF2}" destId="{C5D4CC6F-14D5-4FDC-9EC7-BC8E80C6F8F4}" srcOrd="7" destOrd="0" presId="urn:microsoft.com/office/officeart/2008/layout/VerticalCurvedList"/>
    <dgm:cxn modelId="{C849B164-272E-4062-BEBC-52E46B39F569}" type="presParOf" srcId="{05874AC0-A24C-47AD-945F-1830E1637DF2}" destId="{4D33BC58-A0F5-41D5-A2D1-BFBD7FAC82A6}" srcOrd="8" destOrd="0" presId="urn:microsoft.com/office/officeart/2008/layout/VerticalCurvedList"/>
    <dgm:cxn modelId="{89D042E7-D085-4BEE-9894-9DF68424D090}" type="presParOf" srcId="{4D33BC58-A0F5-41D5-A2D1-BFBD7FAC82A6}" destId="{BD29A5EA-0DA4-4426-AD4A-057A52B90391}" srcOrd="0" destOrd="0" presId="urn:microsoft.com/office/officeart/2008/layout/VerticalCurvedList"/>
    <dgm:cxn modelId="{8B1867E7-D8D6-439B-AABC-8A237863DF88}" type="presParOf" srcId="{05874AC0-A24C-47AD-945F-1830E1637DF2}" destId="{83803BA1-227E-4612-90F9-220B14EA8081}" srcOrd="9" destOrd="0" presId="urn:microsoft.com/office/officeart/2008/layout/VerticalCurvedList"/>
    <dgm:cxn modelId="{AEA2BCE5-B982-4CE7-84C8-4DF435D0AAEB}" type="presParOf" srcId="{05874AC0-A24C-47AD-945F-1830E1637DF2}" destId="{A63DF8FA-169C-4ADC-962E-5FE07E94EA05}" srcOrd="10" destOrd="0" presId="urn:microsoft.com/office/officeart/2008/layout/VerticalCurvedList"/>
    <dgm:cxn modelId="{94832AF6-D3B8-4928-840A-BC32B41D78FE}" type="presParOf" srcId="{A63DF8FA-169C-4ADC-962E-5FE07E94EA05}" destId="{CFD44532-C1B7-47C9-AE06-B24F403A13C4}" srcOrd="0" destOrd="0" presId="urn:microsoft.com/office/officeart/2008/layout/VerticalCurvedList"/>
    <dgm:cxn modelId="{1AFE27AD-2184-4C49-A72D-35ACFA75FD49}" type="presParOf" srcId="{05874AC0-A24C-47AD-945F-1830E1637DF2}" destId="{9512D3C6-0A83-4BEF-BFB1-5C948F2882DE}" srcOrd="11" destOrd="0" presId="urn:microsoft.com/office/officeart/2008/layout/VerticalCurvedList"/>
    <dgm:cxn modelId="{EEED4894-ABC0-4DAC-8800-766E5234B629}" type="presParOf" srcId="{05874AC0-A24C-47AD-945F-1830E1637DF2}" destId="{C08CFA6C-BB28-48E4-920A-230027420A9B}" srcOrd="12" destOrd="0" presId="urn:microsoft.com/office/officeart/2008/layout/VerticalCurvedList"/>
    <dgm:cxn modelId="{0DAF0236-F00F-4F6F-A303-CC7395440998}" type="presParOf" srcId="{C08CFA6C-BB28-48E4-920A-230027420A9B}" destId="{FD39C28F-8ACB-478F-86F1-24A5C2BA22C4}" srcOrd="0" destOrd="0" presId="urn:microsoft.com/office/officeart/2008/layout/VerticalCurvedList"/>
    <dgm:cxn modelId="{36044624-01D0-40D7-83F6-106FEF0F8529}" type="presParOf" srcId="{05874AC0-A24C-47AD-945F-1830E1637DF2}" destId="{40E87FBB-3CA7-41FB-92C1-497F70F2DCD3}" srcOrd="13" destOrd="0" presId="urn:microsoft.com/office/officeart/2008/layout/VerticalCurvedList"/>
    <dgm:cxn modelId="{B4F392BB-D8BF-4371-85D7-81234B503A9C}" type="presParOf" srcId="{05874AC0-A24C-47AD-945F-1830E1637DF2}" destId="{673FEC8C-D5D4-4A76-B7FF-45A306D9454F}" srcOrd="14" destOrd="0" presId="urn:microsoft.com/office/officeart/2008/layout/VerticalCurvedList"/>
    <dgm:cxn modelId="{8DF8891C-AE87-4E9B-99AF-430948BCED40}" type="presParOf" srcId="{673FEC8C-D5D4-4A76-B7FF-45A306D9454F}" destId="{A490CC4D-C3EF-4BB8-A2FA-0DC9ADCD4517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1A26D7-8807-42D5-8840-FF839E7E9593}">
      <dsp:nvSpPr>
        <dsp:cNvPr id="0" name=""/>
        <dsp:cNvSpPr/>
      </dsp:nvSpPr>
      <dsp:spPr>
        <a:xfrm>
          <a:off x="-3834970" y="-586532"/>
          <a:ext cx="4551741" cy="4551741"/>
        </a:xfrm>
        <a:prstGeom prst="blockArc">
          <a:avLst>
            <a:gd name="adj1" fmla="val 18900000"/>
            <a:gd name="adj2" fmla="val 2700000"/>
            <a:gd name="adj3" fmla="val 475"/>
          </a:avLst>
        </a:prstGeom>
        <a:solidFill>
          <a:srgbClr val="14ACCA"/>
        </a:solidFill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BE1387-5632-44B7-B09D-ECEF4831EF79}">
      <dsp:nvSpPr>
        <dsp:cNvPr id="0" name=""/>
        <dsp:cNvSpPr/>
      </dsp:nvSpPr>
      <dsp:spPr>
        <a:xfrm>
          <a:off x="305213" y="152921"/>
          <a:ext cx="10524100" cy="538826"/>
        </a:xfrm>
        <a:prstGeom prst="rect">
          <a:avLst/>
        </a:prstGeom>
        <a:solidFill>
          <a:srgbClr val="CEF3FA"/>
        </a:solidFill>
        <a:ln w="12700" cap="flat" cmpd="sng" algn="ctr">
          <a:solidFill>
            <a:srgbClr val="052D3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5335" tIns="60960" rIns="60960" bIns="6096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400" b="1" i="1" kern="1200" dirty="0" smtClean="0">
              <a:solidFill>
                <a:srgbClr val="052D35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— </a:t>
          </a:r>
          <a:r>
            <a:rPr lang="ru-RU" sz="2400" b="1" i="1" kern="1200" dirty="0" smtClean="0">
              <a:solidFill>
                <a:srgbClr val="052D35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четкость, компактность, сжатость;</a:t>
          </a:r>
          <a:endParaRPr lang="ru-RU" sz="2400" b="1" i="1" kern="1200" dirty="0">
            <a:solidFill>
              <a:srgbClr val="052D35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5213" y="152921"/>
        <a:ext cx="10524100" cy="538826"/>
      </dsp:txXfrm>
    </dsp:sp>
    <dsp:sp modelId="{92FF177B-508C-4C5C-BD8B-E38D96D10FDC}">
      <dsp:nvSpPr>
        <dsp:cNvPr id="0" name=""/>
        <dsp:cNvSpPr/>
      </dsp:nvSpPr>
      <dsp:spPr>
        <a:xfrm>
          <a:off x="41170" y="158291"/>
          <a:ext cx="528087" cy="528087"/>
        </a:xfrm>
        <a:prstGeom prst="ellipse">
          <a:avLst/>
        </a:prstGeom>
        <a:solidFill>
          <a:srgbClr val="CEF3FA"/>
        </a:solidFill>
        <a:ln w="12700" cap="flat" cmpd="sng" algn="ctr">
          <a:solidFill>
            <a:srgbClr val="052D35"/>
          </a:solidFill>
          <a:prstDash val="solid"/>
          <a:miter lim="800000"/>
        </a:ln>
        <a:effectLst>
          <a:outerShdw blurRad="50800" dist="38100" algn="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AE6489-6C09-4116-8CAC-C9DC8353A521}">
      <dsp:nvSpPr>
        <dsp:cNvPr id="0" name=""/>
        <dsp:cNvSpPr/>
      </dsp:nvSpPr>
      <dsp:spPr>
        <a:xfrm>
          <a:off x="607943" y="730608"/>
          <a:ext cx="10221370" cy="650455"/>
        </a:xfrm>
        <a:prstGeom prst="rect">
          <a:avLst/>
        </a:prstGeom>
        <a:solidFill>
          <a:srgbClr val="CEF3FA"/>
        </a:solidFill>
        <a:ln w="12700" cap="flat" cmpd="sng" algn="ctr">
          <a:solidFill>
            <a:srgbClr val="052D3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5335" tIns="60960" rIns="60960" bIns="6096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</a:t>
          </a:r>
          <a:r>
            <a:rPr lang="ru-RU" sz="2400" b="1" i="1" kern="1200" dirty="0" smtClean="0">
              <a:solidFill>
                <a:srgbClr val="052D35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— продуманность и логическая взаимосвязь интегрируемого материала из разных образовательных областей на каждом этапе; </a:t>
          </a:r>
          <a:endParaRPr lang="ru-RU" sz="2400" b="1" i="1" kern="1200" dirty="0">
            <a:solidFill>
              <a:srgbClr val="052D35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07943" y="730608"/>
        <a:ext cx="10221370" cy="650455"/>
      </dsp:txXfrm>
    </dsp:sp>
    <dsp:sp modelId="{0C591026-CB1D-4383-B918-E59AFA25C104}">
      <dsp:nvSpPr>
        <dsp:cNvPr id="0" name=""/>
        <dsp:cNvSpPr/>
      </dsp:nvSpPr>
      <dsp:spPr>
        <a:xfrm>
          <a:off x="343899" y="791792"/>
          <a:ext cx="528087" cy="528087"/>
        </a:xfrm>
        <a:prstGeom prst="ellipse">
          <a:avLst/>
        </a:prstGeom>
        <a:solidFill>
          <a:srgbClr val="CEF3FA"/>
        </a:solidFill>
        <a:ln w="12700" cap="flat" cmpd="sng" algn="ctr">
          <a:solidFill>
            <a:srgbClr val="052D35"/>
          </a:solidFill>
          <a:prstDash val="solid"/>
          <a:miter lim="800000"/>
        </a:ln>
        <a:effectLst>
          <a:outerShdw blurRad="50800" dist="38100" algn="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9EB33A-264E-4913-8B95-1B16E607FF12}">
      <dsp:nvSpPr>
        <dsp:cNvPr id="0" name=""/>
        <dsp:cNvSpPr/>
      </dsp:nvSpPr>
      <dsp:spPr>
        <a:xfrm>
          <a:off x="700856" y="1434903"/>
          <a:ext cx="10128457" cy="508869"/>
        </a:xfrm>
        <a:prstGeom prst="rect">
          <a:avLst/>
        </a:prstGeom>
        <a:solidFill>
          <a:srgbClr val="CEF3FA"/>
        </a:solidFill>
        <a:ln w="12700" cap="flat" cmpd="sng" algn="ctr">
          <a:solidFill>
            <a:srgbClr val="052D3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5335" tIns="60960" rIns="60960" bIns="6096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400" b="1" i="1" kern="1200" dirty="0" smtClean="0">
              <a:solidFill>
                <a:srgbClr val="052D35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— большая информативная емкость используемого материала;</a:t>
          </a:r>
          <a:endParaRPr lang="ru-RU" sz="2400" b="1" i="1" kern="1200" dirty="0">
            <a:solidFill>
              <a:srgbClr val="052D35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00856" y="1434903"/>
        <a:ext cx="10128457" cy="508869"/>
      </dsp:txXfrm>
    </dsp:sp>
    <dsp:sp modelId="{5E70B0B2-602F-43DC-91ED-56FC76403658}">
      <dsp:nvSpPr>
        <dsp:cNvPr id="0" name=""/>
        <dsp:cNvSpPr/>
      </dsp:nvSpPr>
      <dsp:spPr>
        <a:xfrm>
          <a:off x="436813" y="1425294"/>
          <a:ext cx="528087" cy="528087"/>
        </a:xfrm>
        <a:prstGeom prst="ellipse">
          <a:avLst/>
        </a:prstGeom>
        <a:solidFill>
          <a:srgbClr val="CEF3FA"/>
        </a:solidFill>
        <a:ln w="12700" cap="flat" cmpd="sng" algn="ctr">
          <a:solidFill>
            <a:srgbClr val="052D35"/>
          </a:solidFill>
          <a:prstDash val="solid"/>
          <a:miter lim="800000"/>
        </a:ln>
        <a:effectLst>
          <a:outerShdw blurRad="50800" dist="38100" algn="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4D29BF-2367-4420-8218-0F34C06EAB6E}">
      <dsp:nvSpPr>
        <dsp:cNvPr id="0" name=""/>
        <dsp:cNvSpPr/>
      </dsp:nvSpPr>
      <dsp:spPr>
        <a:xfrm>
          <a:off x="575950" y="2008011"/>
          <a:ext cx="10285356" cy="629657"/>
        </a:xfrm>
        <a:prstGeom prst="rect">
          <a:avLst/>
        </a:prstGeom>
        <a:solidFill>
          <a:srgbClr val="CEF3FA"/>
        </a:solidFill>
        <a:ln w="12700" cap="flat" cmpd="sng" algn="ctr">
          <a:solidFill>
            <a:srgbClr val="052D3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5335" tIns="73660" rIns="73660" bIns="73660" numCol="1" spcCol="1270" anchor="ctr" anchorCtr="0">
          <a:noAutofit/>
        </a:bodyPr>
        <a:lstStyle/>
        <a:p>
          <a:pPr lvl="0" algn="just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       </a:t>
          </a:r>
          <a:r>
            <a:rPr lang="ru-RU" sz="2400" b="1" kern="1200" dirty="0" smtClean="0">
              <a:solidFill>
                <a:srgbClr val="052D35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—</a:t>
          </a:r>
          <a:r>
            <a:rPr lang="ru-RU" sz="2900" b="1" kern="1200" dirty="0" smtClean="0">
              <a:solidFill>
                <a:srgbClr val="052D35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400" b="1" i="1" kern="1200" dirty="0" smtClean="0">
              <a:solidFill>
                <a:srgbClr val="052D35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систематичность и доступность изло­жения материала;</a:t>
          </a:r>
          <a:endParaRPr lang="ru-RU" sz="2400" b="1" i="1" kern="1200" dirty="0">
            <a:solidFill>
              <a:srgbClr val="052D35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75950" y="2008011"/>
        <a:ext cx="10285356" cy="629657"/>
      </dsp:txXfrm>
    </dsp:sp>
    <dsp:sp modelId="{D4888C72-6AB0-44E6-B8F7-EEF9D57124B1}">
      <dsp:nvSpPr>
        <dsp:cNvPr id="0" name=""/>
        <dsp:cNvSpPr/>
      </dsp:nvSpPr>
      <dsp:spPr>
        <a:xfrm>
          <a:off x="343899" y="2058796"/>
          <a:ext cx="528087" cy="528087"/>
        </a:xfrm>
        <a:prstGeom prst="ellipse">
          <a:avLst/>
        </a:prstGeom>
        <a:solidFill>
          <a:srgbClr val="CEF3FA"/>
        </a:solidFill>
        <a:ln w="12700" cap="flat" cmpd="sng" algn="ctr">
          <a:solidFill>
            <a:srgbClr val="052D35"/>
          </a:solidFill>
          <a:prstDash val="solid"/>
          <a:miter lim="800000"/>
        </a:ln>
        <a:effectLst>
          <a:outerShdw blurRad="50800" dist="38100" algn="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E3762E-3AA1-433F-9A9E-5BA700EF196F}">
      <dsp:nvSpPr>
        <dsp:cNvPr id="0" name=""/>
        <dsp:cNvSpPr/>
      </dsp:nvSpPr>
      <dsp:spPr>
        <a:xfrm>
          <a:off x="354677" y="2668883"/>
          <a:ext cx="10524100" cy="637350"/>
        </a:xfrm>
        <a:prstGeom prst="rect">
          <a:avLst/>
        </a:prstGeom>
        <a:solidFill>
          <a:srgbClr val="CEF3FA"/>
        </a:solidFill>
        <a:ln w="12700" cap="flat" cmpd="sng" algn="ctr">
          <a:solidFill>
            <a:srgbClr val="052D3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5335" tIns="73660" rIns="73660" bIns="7366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>
              <a:solidFill>
                <a:srgbClr val="052D35"/>
              </a:solidFill>
            </a:rPr>
            <a:t>       </a:t>
          </a:r>
          <a:r>
            <a:rPr lang="ru-RU" sz="2400" b="1" kern="1200" dirty="0" smtClean="0">
              <a:solidFill>
                <a:srgbClr val="052D35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—</a:t>
          </a:r>
          <a:r>
            <a:rPr lang="ru-RU" sz="2900" b="1" kern="1200" dirty="0" smtClean="0">
              <a:solidFill>
                <a:srgbClr val="052D35"/>
              </a:solidFill>
            </a:rPr>
            <a:t> </a:t>
          </a:r>
          <a:r>
            <a:rPr lang="ru-RU" sz="2400" b="1" i="1" kern="1200" dirty="0" smtClean="0">
              <a:solidFill>
                <a:srgbClr val="052D35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необходимость соблюдения временных рамок мероприятия.</a:t>
          </a:r>
          <a:endParaRPr lang="ru-RU" sz="2400" b="1" i="1" kern="1200" dirty="0">
            <a:solidFill>
              <a:srgbClr val="052D35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54677" y="2668883"/>
        <a:ext cx="10524100" cy="637350"/>
      </dsp:txXfrm>
    </dsp:sp>
    <dsp:sp modelId="{12085A48-2562-4F71-8424-5133CA5A9508}">
      <dsp:nvSpPr>
        <dsp:cNvPr id="0" name=""/>
        <dsp:cNvSpPr/>
      </dsp:nvSpPr>
      <dsp:spPr>
        <a:xfrm>
          <a:off x="41170" y="2692298"/>
          <a:ext cx="528087" cy="528087"/>
        </a:xfrm>
        <a:prstGeom prst="ellipse">
          <a:avLst/>
        </a:prstGeom>
        <a:solidFill>
          <a:srgbClr val="CEF3FA"/>
        </a:solidFill>
        <a:ln w="12700" cap="flat" cmpd="sng" algn="ctr">
          <a:solidFill>
            <a:srgbClr val="052D35"/>
          </a:solidFill>
          <a:prstDash val="solid"/>
          <a:miter lim="800000"/>
        </a:ln>
        <a:effectLst>
          <a:outerShdw blurRad="50800" dist="38100" algn="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601D20-56DF-4266-B6DB-BBF8FAEE8D50}">
      <dsp:nvSpPr>
        <dsp:cNvPr id="0" name=""/>
        <dsp:cNvSpPr/>
      </dsp:nvSpPr>
      <dsp:spPr>
        <a:xfrm>
          <a:off x="-6149254" y="-941450"/>
          <a:ext cx="7325056" cy="7325056"/>
        </a:xfrm>
        <a:prstGeom prst="blockArc">
          <a:avLst>
            <a:gd name="adj1" fmla="val 18900000"/>
            <a:gd name="adj2" fmla="val 2700000"/>
            <a:gd name="adj3" fmla="val 295"/>
          </a:avLst>
        </a:prstGeom>
        <a:solidFill>
          <a:srgbClr val="CEF3FA"/>
        </a:solidFill>
        <a:ln w="12700" cap="flat" cmpd="sng" algn="ctr">
          <a:solidFill>
            <a:srgbClr val="052D3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300AD8-4D23-4EC7-A6FD-EA70AB5463B4}">
      <dsp:nvSpPr>
        <dsp:cNvPr id="0" name=""/>
        <dsp:cNvSpPr/>
      </dsp:nvSpPr>
      <dsp:spPr>
        <a:xfrm>
          <a:off x="381767" y="183660"/>
          <a:ext cx="10616854" cy="622061"/>
        </a:xfrm>
        <a:prstGeom prst="rect">
          <a:avLst/>
        </a:prstGeom>
        <a:solidFill>
          <a:srgbClr val="CEF3FA"/>
        </a:solidFill>
        <a:ln w="12700" cap="flat" cmpd="sng" algn="ctr">
          <a:solidFill>
            <a:srgbClr val="052D3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2575" tIns="60960" rIns="60960" bIns="6096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i="1" kern="1200" dirty="0" smtClean="0">
              <a:solidFill>
                <a:srgbClr val="052D35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400" b="1" i="1" kern="1200" dirty="0" smtClean="0">
              <a:solidFill>
                <a:srgbClr val="052D35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— </a:t>
          </a:r>
          <a:r>
            <a:rPr lang="ru-RU" sz="2000" b="1" i="1" kern="1200" dirty="0" smtClean="0">
              <a:solidFill>
                <a:srgbClr val="052D35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постановку цели НОД, определение темы и ко­нечного результата;</a:t>
          </a:r>
          <a:endParaRPr lang="ru-RU" sz="2000" b="1" i="1" kern="1200" dirty="0">
            <a:solidFill>
              <a:srgbClr val="052D35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1767" y="183660"/>
        <a:ext cx="10616854" cy="622061"/>
      </dsp:txXfrm>
    </dsp:sp>
    <dsp:sp modelId="{BFCBFE9A-5F11-4E91-93DE-AC9938A5A802}">
      <dsp:nvSpPr>
        <dsp:cNvPr id="0" name=""/>
        <dsp:cNvSpPr/>
      </dsp:nvSpPr>
      <dsp:spPr>
        <a:xfrm>
          <a:off x="72652" y="185577"/>
          <a:ext cx="618228" cy="618228"/>
        </a:xfrm>
        <a:prstGeom prst="ellipse">
          <a:avLst/>
        </a:prstGeom>
        <a:solidFill>
          <a:srgbClr val="CEF3FA"/>
        </a:solidFill>
        <a:ln w="12700" cap="flat" cmpd="sng" algn="ctr">
          <a:solidFill>
            <a:srgbClr val="052D35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99AAD1-2317-4A88-B799-4EE66AF0DF30}">
      <dsp:nvSpPr>
        <dsp:cNvPr id="0" name=""/>
        <dsp:cNvSpPr/>
      </dsp:nvSpPr>
      <dsp:spPr>
        <a:xfrm>
          <a:off x="829656" y="890534"/>
          <a:ext cx="10168964" cy="692935"/>
        </a:xfrm>
        <a:prstGeom prst="rect">
          <a:avLst/>
        </a:prstGeom>
        <a:solidFill>
          <a:srgbClr val="CEF3FA"/>
        </a:solidFill>
        <a:ln w="12700" cap="flat" cmpd="sng" algn="ctr">
          <a:solidFill>
            <a:srgbClr val="052D3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2575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      </a:t>
          </a:r>
          <a:r>
            <a:rPr lang="ru-RU" sz="2500" b="1" i="1" kern="1200" dirty="0" smtClean="0">
              <a:solidFill>
                <a:srgbClr val="052D35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— </a:t>
          </a:r>
          <a:r>
            <a:rPr lang="ru-RU" sz="2000" b="1" i="1" kern="1200" dirty="0" smtClean="0">
              <a:solidFill>
                <a:srgbClr val="052D35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формулирование задач;</a:t>
          </a:r>
          <a:endParaRPr lang="ru-RU" sz="2000" b="1" i="1" kern="1200" dirty="0">
            <a:solidFill>
              <a:srgbClr val="052D35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29656" y="890534"/>
        <a:ext cx="10168964" cy="692935"/>
      </dsp:txXfrm>
    </dsp:sp>
    <dsp:sp modelId="{99072AF5-65AE-4DA0-A3A4-86FCC43A0C53}">
      <dsp:nvSpPr>
        <dsp:cNvPr id="0" name=""/>
        <dsp:cNvSpPr/>
      </dsp:nvSpPr>
      <dsp:spPr>
        <a:xfrm>
          <a:off x="520542" y="927887"/>
          <a:ext cx="618228" cy="618228"/>
        </a:xfrm>
        <a:prstGeom prst="ellipse">
          <a:avLst/>
        </a:prstGeom>
        <a:solidFill>
          <a:srgbClr val="CEF3FA"/>
        </a:solidFill>
        <a:ln w="12700" cap="flat" cmpd="sng" algn="ctr">
          <a:solidFill>
            <a:srgbClr val="052D35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69D186-E194-40A6-8F89-52E4C5B05578}">
      <dsp:nvSpPr>
        <dsp:cNvPr id="0" name=""/>
        <dsp:cNvSpPr/>
      </dsp:nvSpPr>
      <dsp:spPr>
        <a:xfrm>
          <a:off x="1075097" y="1653453"/>
          <a:ext cx="9923523" cy="650628"/>
        </a:xfrm>
        <a:prstGeom prst="rect">
          <a:avLst/>
        </a:prstGeom>
        <a:solidFill>
          <a:srgbClr val="CEF3FA"/>
        </a:solidFill>
        <a:ln w="12700" cap="flat" cmpd="sng" algn="ctr">
          <a:solidFill>
            <a:srgbClr val="052D3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2575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       </a:t>
          </a:r>
          <a:r>
            <a:rPr lang="ru-RU" sz="2200" b="1" i="1" kern="1200" dirty="0" smtClean="0">
              <a:solidFill>
                <a:srgbClr val="052D35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— </a:t>
          </a:r>
          <a:r>
            <a:rPr lang="ru-RU" sz="2000" b="1" i="1" kern="1200" dirty="0" smtClean="0">
              <a:solidFill>
                <a:srgbClr val="052D35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определение этапов НОД, их целей и промежуточных результатов;</a:t>
          </a:r>
          <a:endParaRPr lang="ru-RU" sz="2000" b="1" i="1" kern="1200" dirty="0">
            <a:solidFill>
              <a:srgbClr val="052D35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75097" y="1653453"/>
        <a:ext cx="9923523" cy="650628"/>
      </dsp:txXfrm>
    </dsp:sp>
    <dsp:sp modelId="{EC9C043F-B750-429E-9FBA-A8C61F0B751B}">
      <dsp:nvSpPr>
        <dsp:cNvPr id="0" name=""/>
        <dsp:cNvSpPr/>
      </dsp:nvSpPr>
      <dsp:spPr>
        <a:xfrm>
          <a:off x="765983" y="1669653"/>
          <a:ext cx="618228" cy="618228"/>
        </a:xfrm>
        <a:prstGeom prst="ellipse">
          <a:avLst/>
        </a:prstGeom>
        <a:solidFill>
          <a:srgbClr val="CEF3FA"/>
        </a:solidFill>
        <a:ln w="12700" cap="flat" cmpd="sng" algn="ctr">
          <a:solidFill>
            <a:srgbClr val="052D35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D4CC6F-14D5-4FDC-9EC7-BC8E80C6F8F4}">
      <dsp:nvSpPr>
        <dsp:cNvPr id="0" name=""/>
        <dsp:cNvSpPr/>
      </dsp:nvSpPr>
      <dsp:spPr>
        <a:xfrm>
          <a:off x="1153464" y="2374758"/>
          <a:ext cx="9845156" cy="692638"/>
        </a:xfrm>
        <a:prstGeom prst="rect">
          <a:avLst/>
        </a:prstGeom>
        <a:solidFill>
          <a:srgbClr val="CEF3FA"/>
        </a:solidFill>
        <a:ln w="12700" cap="flat" cmpd="sng" algn="ctr">
          <a:solidFill>
            <a:srgbClr val="052D3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2575" tIns="35560" rIns="35560" bIns="35560" numCol="1" spcCol="1270" anchor="ctr" anchorCtr="0">
          <a:noAutofit/>
        </a:bodyPr>
        <a:lstStyle/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      </a:t>
          </a:r>
          <a:r>
            <a:rPr lang="ru-RU" sz="1400" b="1" i="1" kern="1200" dirty="0" smtClean="0">
              <a:solidFill>
                <a:srgbClr val="052D35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— </a:t>
          </a:r>
          <a:r>
            <a:rPr lang="ru-RU" sz="2000" b="1" i="1" kern="1200" dirty="0" smtClean="0">
              <a:solidFill>
                <a:srgbClr val="052D35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выбор методов, приемов и форм организации деятельно­сти воспитанников в соответ­ствии с поставленными целями и задачами;  </a:t>
          </a:r>
          <a:endParaRPr lang="ru-RU" sz="2000" b="1" i="1" kern="1200" dirty="0">
            <a:solidFill>
              <a:srgbClr val="052D35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53464" y="2374758"/>
        <a:ext cx="9845156" cy="692638"/>
      </dsp:txXfrm>
    </dsp:sp>
    <dsp:sp modelId="{BD29A5EA-0DA4-4426-AD4A-057A52B90391}">
      <dsp:nvSpPr>
        <dsp:cNvPr id="0" name=""/>
        <dsp:cNvSpPr/>
      </dsp:nvSpPr>
      <dsp:spPr>
        <a:xfrm>
          <a:off x="844350" y="2411963"/>
          <a:ext cx="618228" cy="618228"/>
        </a:xfrm>
        <a:prstGeom prst="ellipse">
          <a:avLst/>
        </a:prstGeom>
        <a:solidFill>
          <a:srgbClr val="CEF3FA"/>
        </a:solidFill>
        <a:ln w="12700" cap="flat" cmpd="sng" algn="ctr">
          <a:solidFill>
            <a:srgbClr val="052D35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803BA1-227E-4612-90F9-220B14EA8081}">
      <dsp:nvSpPr>
        <dsp:cNvPr id="0" name=""/>
        <dsp:cNvSpPr/>
      </dsp:nvSpPr>
      <dsp:spPr>
        <a:xfrm>
          <a:off x="1075097" y="3152603"/>
          <a:ext cx="9923523" cy="621567"/>
        </a:xfrm>
        <a:prstGeom prst="rect">
          <a:avLst/>
        </a:prstGeom>
        <a:solidFill>
          <a:srgbClr val="CEF3FA"/>
        </a:solidFill>
        <a:ln w="12700" cap="flat" cmpd="sng" algn="ctr">
          <a:solidFill>
            <a:srgbClr val="052D3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2575" tIns="48260" rIns="48260" bIns="48260" numCol="1" spcCol="1270" anchor="ctr" anchorCtr="0">
          <a:noAutofit/>
        </a:bodyPr>
        <a:lstStyle/>
        <a:p>
          <a:pPr lvl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      </a:t>
          </a:r>
          <a:r>
            <a:rPr lang="ru-RU" sz="1900" b="1" i="1" kern="1200" dirty="0" smtClean="0">
              <a:solidFill>
                <a:srgbClr val="052D35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— </a:t>
          </a:r>
          <a:r>
            <a:rPr lang="ru-RU" sz="2000" b="1" i="1" kern="1200" dirty="0" smtClean="0">
              <a:solidFill>
                <a:srgbClr val="052D35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определение и отражение направ­лений деятельности, образовательных областей; </a:t>
          </a:r>
          <a:endParaRPr lang="ru-RU" sz="2000" b="1" i="1" kern="1200" dirty="0">
            <a:solidFill>
              <a:srgbClr val="052D35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075097" y="3152603"/>
        <a:ext cx="9923523" cy="621567"/>
      </dsp:txXfrm>
    </dsp:sp>
    <dsp:sp modelId="{CFD44532-C1B7-47C9-AE06-B24F403A13C4}">
      <dsp:nvSpPr>
        <dsp:cNvPr id="0" name=""/>
        <dsp:cNvSpPr/>
      </dsp:nvSpPr>
      <dsp:spPr>
        <a:xfrm>
          <a:off x="765983" y="3154273"/>
          <a:ext cx="618228" cy="618228"/>
        </a:xfrm>
        <a:prstGeom prst="ellipse">
          <a:avLst/>
        </a:prstGeom>
        <a:solidFill>
          <a:srgbClr val="CEF3FA"/>
        </a:solidFill>
        <a:ln w="12700" cap="flat" cmpd="sng" algn="ctr">
          <a:solidFill>
            <a:srgbClr val="052D35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12D3C6-0A83-4BEF-BFB1-5C948F2882DE}">
      <dsp:nvSpPr>
        <dsp:cNvPr id="0" name=""/>
        <dsp:cNvSpPr/>
      </dsp:nvSpPr>
      <dsp:spPr>
        <a:xfrm>
          <a:off x="829656" y="3844849"/>
          <a:ext cx="10168964" cy="720607"/>
        </a:xfrm>
        <a:prstGeom prst="rect">
          <a:avLst/>
        </a:prstGeom>
        <a:solidFill>
          <a:srgbClr val="CEF3FA"/>
        </a:solidFill>
        <a:ln w="12700" cap="flat" cmpd="sng" algn="ctr">
          <a:solidFill>
            <a:srgbClr val="052D3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2575" tIns="63500" rIns="63500" bIns="63500" numCol="1" spcCol="1270" anchor="ctr" anchorCtr="0">
          <a:noAutofit/>
        </a:bodyPr>
        <a:lstStyle/>
        <a:p>
          <a:pPr lvl="0" algn="just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     </a:t>
          </a:r>
          <a:r>
            <a:rPr lang="ru-RU" sz="2500" b="1" i="1" kern="1200" dirty="0" smtClean="0">
              <a:solidFill>
                <a:srgbClr val="052D35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— </a:t>
          </a:r>
          <a:r>
            <a:rPr lang="ru-RU" sz="2000" b="1" i="1" kern="1200" dirty="0" smtClean="0">
              <a:solidFill>
                <a:srgbClr val="052D35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наполнение содержанием, под­бор материала;  </a:t>
          </a:r>
          <a:endParaRPr lang="ru-RU" sz="2000" b="1" i="1" kern="1200" dirty="0">
            <a:solidFill>
              <a:srgbClr val="052D35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29656" y="3844849"/>
        <a:ext cx="10168964" cy="720607"/>
      </dsp:txXfrm>
    </dsp:sp>
    <dsp:sp modelId="{FD39C28F-8ACB-478F-86F1-24A5C2BA22C4}">
      <dsp:nvSpPr>
        <dsp:cNvPr id="0" name=""/>
        <dsp:cNvSpPr/>
      </dsp:nvSpPr>
      <dsp:spPr>
        <a:xfrm>
          <a:off x="520542" y="3896038"/>
          <a:ext cx="618228" cy="618228"/>
        </a:xfrm>
        <a:prstGeom prst="ellipse">
          <a:avLst/>
        </a:prstGeom>
        <a:solidFill>
          <a:srgbClr val="CEF3FA"/>
        </a:solidFill>
        <a:ln w="12700" cap="flat" cmpd="sng" algn="ctr">
          <a:solidFill>
            <a:srgbClr val="052D35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E87FBB-3CA7-41FB-92C1-497F70F2DCD3}">
      <dsp:nvSpPr>
        <dsp:cNvPr id="0" name=""/>
        <dsp:cNvSpPr/>
      </dsp:nvSpPr>
      <dsp:spPr>
        <a:xfrm>
          <a:off x="381767" y="4636434"/>
          <a:ext cx="10616854" cy="622056"/>
        </a:xfrm>
        <a:prstGeom prst="rect">
          <a:avLst/>
        </a:prstGeom>
        <a:solidFill>
          <a:srgbClr val="CEF3FA"/>
        </a:solidFill>
        <a:ln w="12700" cap="flat" cmpd="sng" algn="ctr">
          <a:solidFill>
            <a:srgbClr val="052D3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2575" tIns="50800" rIns="50800" bIns="508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rgbClr val="052D35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      </a:t>
          </a:r>
          <a:r>
            <a:rPr lang="ru-RU" sz="2000" b="1" i="1" kern="1200" dirty="0" smtClean="0">
              <a:solidFill>
                <a:srgbClr val="052D35"/>
              </a:solidFill>
              <a:latin typeface="Times New Roman" panose="02020603050405020304" pitchFamily="18" charset="0"/>
              <a:ea typeface="Times New Roman" panose="02020603050405020304" pitchFamily="18" charset="0"/>
            </a:rPr>
            <a:t>— </a:t>
          </a:r>
          <a:r>
            <a:rPr lang="ru-RU" sz="2000" b="1" i="1" kern="1200" dirty="0" smtClean="0">
              <a:solidFill>
                <a:srgbClr val="052D35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примерный хронометраж НОД. </a:t>
          </a:r>
          <a:endParaRPr lang="ru-RU" sz="2000" b="1" i="1" kern="1200" dirty="0">
            <a:solidFill>
              <a:srgbClr val="052D35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1767" y="4636434"/>
        <a:ext cx="10616854" cy="622056"/>
      </dsp:txXfrm>
    </dsp:sp>
    <dsp:sp modelId="{A490CC4D-C3EF-4BB8-A2FA-0DC9ADCD4517}">
      <dsp:nvSpPr>
        <dsp:cNvPr id="0" name=""/>
        <dsp:cNvSpPr/>
      </dsp:nvSpPr>
      <dsp:spPr>
        <a:xfrm>
          <a:off x="72652" y="4638348"/>
          <a:ext cx="618228" cy="618228"/>
        </a:xfrm>
        <a:prstGeom prst="ellipse">
          <a:avLst/>
        </a:prstGeom>
        <a:solidFill>
          <a:srgbClr val="CEF3FA"/>
        </a:solidFill>
        <a:ln w="12700" cap="flat" cmpd="sng" algn="ctr">
          <a:solidFill>
            <a:srgbClr val="052D35"/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1AF6AB-3A40-4D31-A48A-83A6E541A38F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807E48-8FA7-4B79-9521-E89E942B44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709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49655" marR="1219200" lvl="0" indent="-6350" algn="ctr">
              <a:lnSpc>
                <a:spcPct val="112000"/>
              </a:lnSpc>
              <a:spcAft>
                <a:spcPts val="20"/>
              </a:spcAft>
            </a:pPr>
            <a:r>
              <a:rPr lang="ru-RU" sz="1600" b="1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Методические рекомендации </a:t>
            </a:r>
            <a:r>
              <a:rPr lang="ru-RU" sz="1200" b="1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организации самостоятельной внеаудиторной работы студентов к учебно - методическому комплексу </a:t>
            </a:r>
            <a:r>
              <a:rPr lang="ru-RU" sz="1200" b="1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ПМ03 Организация занятий по основным     общеобразовательным программам</a:t>
            </a:r>
            <a:r>
              <a:rPr lang="ru-RU" sz="1200" b="1" i="1" baseline="0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200" b="1" i="1" dirty="0" smtClean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дошкольного образования. </a:t>
            </a:r>
            <a:endParaRPr lang="ru-RU" sz="1200" b="1" i="1" dirty="0" smtClean="0">
              <a:solidFill>
                <a:srgbClr val="000F2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049655" marR="1219200" lvl="0" indent="-6350" algn="ctr" defTabSz="914400" rtl="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2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Уважаемые студенты и преподаватели, пользователи сайта!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Выражаю надежду на то, что предлагаемые технологические подходы в 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методических рекомендациях по теме: «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52D35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Моделирование конспекта НОД (плана - конспекта) по развитию речи и ознакомлению с окружающим миром детей дошкольного возраста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»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не только повысят компетентность студентов педагогического колледжа в решении проблем организации, выполнения и оценки различных форм самостоятельной работы, а также станут для будущих специалистов источником саморазвития, проектирования и преобразования собственных действий;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формирования графической культуры, развития образного мышления и творческого воображения. 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049655" marR="1219200" lvl="0" indent="-6350" algn="ctr">
              <a:lnSpc>
                <a:spcPct val="112000"/>
              </a:lnSpc>
              <a:spcAft>
                <a:spcPts val="20"/>
              </a:spcAft>
            </a:pPr>
            <a:endParaRPr lang="ru-RU" dirty="0" smtClean="0">
              <a:solidFill>
                <a:srgbClr val="000F2E"/>
              </a:solidFill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807E48-8FA7-4B79-9521-E89E942B440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6794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52D35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      Продолжение таблицы № 3 «</a:t>
            </a:r>
            <a:r>
              <a:rPr lang="ru-RU" sz="12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Алгоритм подготовки и оформление конспекта непосредственно образовательной деятельности</a:t>
            </a:r>
            <a:r>
              <a:rPr kumimoji="0" lang="ru-RU" sz="1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52D35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»</a:t>
            </a:r>
            <a:endParaRPr kumimoji="0" lang="ru-RU" sz="1200" b="0" i="1" u="none" strike="noStrike" kern="1200" cap="none" spc="0" normalizeH="0" baseline="0" noProof="0" dirty="0" smtClean="0">
              <a:ln>
                <a:noFill/>
              </a:ln>
              <a:solidFill>
                <a:srgbClr val="052D35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97FE4-5E68-4871-98AB-0185B12E5D9A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865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algn="just">
              <a:defRPr/>
            </a:pPr>
            <a:r>
              <a:rPr kumimoji="0" lang="ru-RU" sz="1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52D35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      Продолжение таблицы № 3 «</a:t>
            </a:r>
            <a:r>
              <a:rPr lang="ru-RU" sz="12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Алгоритм подготовки и оформление конспекта непосредственно образовательной деятельности</a:t>
            </a:r>
            <a:r>
              <a:rPr kumimoji="0" lang="ru-RU" sz="1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52D35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»</a:t>
            </a:r>
            <a:endParaRPr kumimoji="0" lang="ru-RU" sz="1200" b="0" i="1" u="none" strike="noStrike" kern="1200" cap="none" spc="0" normalizeH="0" baseline="0" noProof="0" dirty="0" smtClean="0">
              <a:ln>
                <a:noFill/>
              </a:ln>
              <a:solidFill>
                <a:srgbClr val="052D35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807E48-8FA7-4B79-9521-E89E942B4401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06589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algn="just">
              <a:defRPr/>
            </a:pPr>
            <a:r>
              <a:rPr lang="ru-RU" b="1" i="1" dirty="0" smtClean="0">
                <a:solidFill>
                  <a:srgbClr val="052D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Окончание таблицы №3 </a:t>
            </a:r>
            <a:r>
              <a:rPr kumimoji="0" lang="ru-RU" sz="1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52D35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«</a:t>
            </a:r>
            <a:r>
              <a:rPr lang="ru-RU" sz="12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Алгоритм подготовки и оформление конспекта непосредственно образовательной деятельности</a:t>
            </a:r>
            <a:r>
              <a:rPr kumimoji="0" lang="ru-RU" sz="1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52D35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».</a:t>
            </a:r>
          </a:p>
          <a:p>
            <a:pPr lvl="0" algn="just">
              <a:defRPr/>
            </a:pPr>
            <a:r>
              <a:rPr kumimoji="0" lang="ru-RU" sz="1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52D35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      Примечание: </a:t>
            </a:r>
            <a:r>
              <a:rPr kumimoji="0" lang="ru-RU" sz="1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52D35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оформление плана – конспекта НОД отличается от конспекта НОД тем что «Ход НОД» не пишется, а в рубрике «Методические приёмы» перечисляются не только приёмы обучения, но и прямая речь воспитателя к этим </a:t>
            </a:r>
            <a:r>
              <a:rPr kumimoji="0" lang="ru-RU" sz="1200" b="0" i="1" u="none" strike="noStrike" kern="1200" cap="none" spc="0" normalizeH="0" baseline="0" noProof="0" smtClean="0">
                <a:ln>
                  <a:noFill/>
                </a:ln>
                <a:solidFill>
                  <a:srgbClr val="052D35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приёмам.</a:t>
            </a:r>
            <a:endParaRPr lang="ru-RU" b="1" i="1" dirty="0" smtClean="0">
              <a:solidFill>
                <a:srgbClr val="052D3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807E48-8FA7-4B79-9521-E89E942B4401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3934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Выполнение задания: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1200" i="1" dirty="0" smtClean="0">
                <a:solidFill>
                  <a:srgbClr val="052D35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 с календарно-тематическим планированием (педагогическая практика) или рабочей программой дисциплины (научно - педагогическая практика) с целью определения темы занятия, его места в изучаемом разделе, типа (педагогическая практика) или формы (научно-педагогическая практика);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1200" i="1" dirty="0" smtClean="0">
                <a:solidFill>
                  <a:srgbClr val="052D35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определение целей обучения, воспитания и развития (педагогическая практика) учащихся или целей образования, связанных с результатами образования и формируемыми компетенциями </a:t>
            </a:r>
            <a:r>
              <a:rPr lang="ru-RU" sz="12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(научно-педагогическая практика);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i="1" dirty="0" smtClean="0">
              <a:solidFill>
                <a:srgbClr val="052D35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1" i="1" dirty="0" smtClean="0">
              <a:solidFill>
                <a:srgbClr val="052D35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807E48-8FA7-4B79-9521-E89E942B4401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8294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27305" lvl="0" algn="just" fontAlgn="base">
              <a:lnSpc>
                <a:spcPct val="107000"/>
              </a:lnSpc>
              <a:spcAft>
                <a:spcPts val="15"/>
              </a:spcAft>
              <a:buClr>
                <a:srgbClr val="181717"/>
              </a:buClr>
              <a:buSzPts val="1050"/>
            </a:pPr>
            <a:r>
              <a:rPr lang="ru-RU" sz="12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1200" i="1" dirty="0" smtClean="0">
                <a:solidFill>
                  <a:srgbClr val="052D35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планирование и конкретизация задач учебного занятия;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12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1200" i="1" dirty="0" smtClean="0">
                <a:solidFill>
                  <a:srgbClr val="052D35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выбор оптимального содержания учебного материала занятия; 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12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1200" i="1" dirty="0" smtClean="0">
                <a:solidFill>
                  <a:srgbClr val="052D35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дидактическая обработка выбранного содержания учебного материала, т. е. определение того, какой учебный материал, в каком объеме, в каком виде будет использоваться на занятии;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12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1200" i="1" dirty="0" smtClean="0">
                <a:solidFill>
                  <a:srgbClr val="052D35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выявление внутрипредметных и межпредметных связей учебного материала занятия; 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12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1200" i="1" dirty="0" smtClean="0">
                <a:solidFill>
                  <a:srgbClr val="052D35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подбор дидактических средств занятия (схемы, таблицы, карточки, рисунки, кино- и аудиофрагменты и т. п.);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endParaRPr lang="ru-RU" sz="1200" i="1" dirty="0" smtClean="0">
              <a:solidFill>
                <a:srgbClr val="052D35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807E48-8FA7-4B79-9521-E89E942B4401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1923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12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1200" i="1" dirty="0" smtClean="0">
                <a:solidFill>
                  <a:srgbClr val="052D35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определение структуры занятия в соответствии с его типом, формой и дидактической целью; 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12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1200" i="1" dirty="0" smtClean="0">
                <a:solidFill>
                  <a:srgbClr val="052D35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формулирование дидактической задачи каждого этапа занятия (педагогическая практика);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12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1200" i="1" dirty="0" smtClean="0">
                <a:solidFill>
                  <a:srgbClr val="052D35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уточнение условий и показателей результативности деятельности (педагогическая и научно-педагогическая практика);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12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1200" i="1" dirty="0" smtClean="0">
                <a:solidFill>
                  <a:srgbClr val="052D35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разработка технологической карты занятия;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12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оформление плана-конспекта занятия.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807E48-8FA7-4B79-9521-E89E942B4401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2165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       </a:t>
            </a:r>
            <a:r>
              <a:rPr lang="ru-RU" sz="1200" b="1" i="1" dirty="0" smtClean="0">
                <a:solidFill>
                  <a:srgbClr val="052D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анализа, самоанализа (рефлексии) НОД</a:t>
            </a:r>
            <a:endParaRPr lang="ru-RU" sz="1200" dirty="0" smtClean="0">
              <a:solidFill>
                <a:srgbClr val="052D3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135"/>
              </a:spcAft>
            </a:pPr>
            <a:r>
              <a:rPr lang="ru-RU" sz="12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Какой был замысел НОД и почему? </a:t>
            </a:r>
          </a:p>
          <a:p>
            <a:pPr algn="just">
              <a:spcAft>
                <a:spcPts val="135"/>
              </a:spcAft>
            </a:pPr>
            <a:r>
              <a:rPr lang="ru-RU" sz="12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Какое место НОД в теме, разделе методики? </a:t>
            </a:r>
          </a:p>
          <a:p>
            <a:pPr algn="just">
              <a:spcAft>
                <a:spcPts val="135"/>
              </a:spcAft>
            </a:pPr>
            <a:r>
              <a:rPr lang="ru-RU" sz="12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Как НОД было связано с предыдущим и на что в них опирается? </a:t>
            </a:r>
          </a:p>
          <a:p>
            <a:pPr algn="just">
              <a:spcAft>
                <a:spcPts val="135"/>
              </a:spcAft>
            </a:pPr>
            <a:r>
              <a:rPr lang="ru-RU" sz="12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Как НОД сработает на усвоении последующих тем? </a:t>
            </a:r>
          </a:p>
          <a:p>
            <a:pPr lvl="0" algn="just">
              <a:spcAft>
                <a:spcPts val="135"/>
              </a:spcAft>
            </a:pPr>
            <a:r>
              <a:rPr lang="ru-RU" sz="12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Какие особенности детей были учтены при подготовке к НОД? </a:t>
            </a:r>
          </a:p>
          <a:p>
            <a:pPr lvl="0" algn="just">
              <a:spcAft>
                <a:spcPts val="135"/>
              </a:spcAft>
            </a:pPr>
            <a:r>
              <a:rPr lang="ru-RU" sz="12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Какие задачи ставились и решались на НОД, почему? </a:t>
            </a:r>
          </a:p>
          <a:p>
            <a:pPr lvl="0" algn="just">
              <a:spcAft>
                <a:spcPts val="135"/>
              </a:spcAft>
            </a:pPr>
            <a:r>
              <a:rPr lang="ru-RU" sz="12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Почему была избрана именно такая структура НОД? </a:t>
            </a:r>
          </a:p>
          <a:p>
            <a:pPr algn="just">
              <a:spcAft>
                <a:spcPts val="135"/>
              </a:spcAft>
            </a:pPr>
            <a:endParaRPr lang="ru-RU" sz="1200" i="1" dirty="0" smtClean="0">
              <a:solidFill>
                <a:srgbClr val="052D35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807E48-8FA7-4B79-9521-E89E942B4401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2714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spcAft>
                <a:spcPts val="135"/>
              </a:spcAft>
            </a:pPr>
            <a:r>
              <a:rPr lang="ru-RU" sz="12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Почему была избрана именно такая структура НОД? </a:t>
            </a:r>
          </a:p>
          <a:p>
            <a:pPr algn="just">
              <a:spcAft>
                <a:spcPts val="135"/>
              </a:spcAft>
            </a:pPr>
            <a:r>
              <a:rPr lang="ru-RU" sz="12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—Обоснование хода НОД, деятельности педагога и воспитанников. </a:t>
            </a:r>
          </a:p>
          <a:p>
            <a:pPr algn="just">
              <a:spcAft>
                <a:spcPts val="135"/>
              </a:spcAft>
            </a:pPr>
            <a:r>
              <a:rPr lang="ru-RU" sz="12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 Выбор содержания и его целесообразность.</a:t>
            </a:r>
          </a:p>
          <a:p>
            <a:pPr algn="just"/>
            <a:r>
              <a:rPr lang="ru-RU" sz="12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1200" i="1" dirty="0" smtClean="0">
                <a:solidFill>
                  <a:srgbClr val="052D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Сочетаемость методов. Приемов, средств и форм обучения. </a:t>
            </a:r>
          </a:p>
          <a:p>
            <a:pPr algn="just"/>
            <a:r>
              <a:rPr lang="ru-RU" sz="12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1200" i="1" dirty="0" smtClean="0">
                <a:solidFill>
                  <a:srgbClr val="052D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индивидуального подхода к детям на НОД. </a:t>
            </a:r>
          </a:p>
          <a:p>
            <a:pPr lvl="0" algn="just"/>
            <a:r>
              <a:rPr lang="ru-RU" sz="12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1200" i="1" dirty="0" smtClean="0">
                <a:solidFill>
                  <a:srgbClr val="052D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условия были созданы для проведения НОД (материальные, морально – психологические, гигиенические, эстетические и временные)? </a:t>
            </a:r>
          </a:p>
          <a:p>
            <a:pPr lvl="0" algn="just"/>
            <a:r>
              <a:rPr lang="ru-RU" sz="12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Были ли отклонения от плана НОД, если да, то почему?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807E48-8FA7-4B79-9521-E89E942B4401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340838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spcAft>
                <a:spcPts val="135"/>
              </a:spcAft>
            </a:pPr>
            <a:r>
              <a:rPr lang="ru-RU" sz="12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Удалось ли решить на должном уровне поставленные задачи и избежать перегрузки дошкольников? </a:t>
            </a:r>
          </a:p>
          <a:p>
            <a:pPr algn="just">
              <a:spcAft>
                <a:spcPts val="135"/>
              </a:spcAft>
            </a:pPr>
            <a:r>
              <a:rPr lang="ru-RU" sz="12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Интеграция образовательных областей. </a:t>
            </a:r>
          </a:p>
          <a:p>
            <a:pPr algn="just">
              <a:spcAft>
                <a:spcPts val="0"/>
              </a:spcAft>
            </a:pPr>
            <a:r>
              <a:rPr lang="ru-RU" sz="12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Соответствие основным признакам ФГОС.</a:t>
            </a:r>
          </a:p>
          <a:p>
            <a:pPr lvl="0" algn="just"/>
            <a:r>
              <a:rPr lang="ru-RU" sz="12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2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2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— Каковы причины неудач и недостатков после проведенного НОД? </a:t>
            </a:r>
          </a:p>
          <a:p>
            <a:pPr lvl="0" algn="just"/>
            <a:r>
              <a:rPr lang="ru-RU" sz="12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Какие выводы из результатов НОД необходимо сделать на будущее? </a:t>
            </a:r>
            <a:endParaRPr lang="ru-RU" sz="1200" i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807E48-8FA7-4B79-9521-E89E942B4401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68167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000A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Критерии оценки результатов</a:t>
            </a:r>
            <a:r>
              <a:rPr lang="ru-RU" sz="1200" i="1" dirty="0" smtClean="0">
                <a:solidFill>
                  <a:srgbClr val="000A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200" b="1" i="1" dirty="0" smtClean="0">
                <a:solidFill>
                  <a:srgbClr val="000A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самостоятельной работы студентов</a:t>
            </a:r>
            <a:r>
              <a:rPr lang="ru-RU" sz="1200" b="1" i="1" dirty="0" smtClean="0">
                <a:solidFill>
                  <a:srgbClr val="000A1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 algn="just" fontAlgn="base"/>
            <a:r>
              <a:rPr lang="ru-RU" sz="120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1.</a:t>
            </a:r>
            <a:r>
              <a:rPr lang="ru-RU" sz="1200" i="1" u="none" strike="noStrike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Оценка соответствия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структуры занятия его цели и типу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pPr lvl="0" algn="just" fontAlgn="base"/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структура занятия соответствует его цели и типу;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частичное соответствие структуры занятия его цели и типу: необоснованное включение или исключение одного обязательного этапа занятия соответствующего типа;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частичное соответствие структуры занятия его цели и типу: необоснованное включение или исключение двух обязательных этапов занятия соответствующего типа;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частичное соответствие структуры занятия его цели и типу: необоснованное включение или исключение трех обязательных этапов занятия соответствующего типа.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1" i="1" dirty="0" smtClean="0">
              <a:solidFill>
                <a:srgbClr val="000A1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483FCB-98C5-46E9-9424-78973857BE21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538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Варианты задания:</a:t>
            </a:r>
          </a:p>
          <a:p>
            <a:pPr marR="27305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12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разработать конспект НОД для проведения фрагмента занятия на практическом уроке по МРР или в период педагогической практики в ДОО.</a:t>
            </a:r>
          </a:p>
          <a:p>
            <a:pPr marR="27305" lvl="0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12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разработать план - конспект НОД для проведения фрагмента занятия на практическом уроке по МРР или в период педагогической практики в ДОО.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807E48-8FA7-4B79-9521-E89E942B4401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7037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fontAlgn="base"/>
            <a:r>
              <a:rPr lang="ru-RU" sz="120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2.Оценка целеполагания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цели занятия и задачи этапов, предполагающие обучение и развитие (освоение обучающимися предметных способов деятельности, способов учебной или мыслительной деятельности, в которых эти знания и навыки используются как средство на основе необходимого учебного материала), обоснованы и четко сформулированы;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цели занятия и задачи этапов, предполагающие обучение и развитие, сформулированы четко;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четко сформулированы обучающие цели и задачи при отсутствии развивающих;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неопределенность, аморфность целей и задач (несоответствие целей и задач теме занятия; постановка целей и задач не осуществлена).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483FCB-98C5-46E9-9424-78973857BE21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471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fontAlgn="base"/>
            <a:r>
              <a:rPr lang="ru-RU" sz="120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3. Оценка выделения и обоснования единиц содержания образования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единицы содержания образования выделены и обоснованы;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единицы содержания образования только выделены;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единицы содержания образования и учебный материал не различаются;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единицы содержания образования не выделены (примитивизм, фрагментарность, нарушение логики в изложении учебного материала).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483FCB-98C5-46E9-9424-78973857BE21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08383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fontAlgn="base"/>
            <a:r>
              <a:rPr lang="ru-RU" sz="120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Оценка использования форм организации обучения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формы организации обучения используются на основе данных психолого-педагогической диагностики целесообразно и обоснованно;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формы организации обучения используются с учетом данных либо педагогической, либо психологической диагностики;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формы организации обучения используются без учета данных и психолого-педагогической диагностики;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полное несоответствие форм организации обучения целям обучения и составу класса (группы).</a:t>
            </a:r>
          </a:p>
          <a:p>
            <a:pPr algn="just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483FCB-98C5-46E9-9424-78973857BE21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357010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fontAlgn="base"/>
            <a:r>
              <a:rPr lang="ru-RU" sz="120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Оценка использования методов обучения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использование репродуктивных и продуктивных методов обучения обосновано, соответствует целям занятия и особенностям изучаемой единицы содержания;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использование репродуктивных и продуктивных методов обучения соответствует целям занятия и особенностям изучаемой единицы содержания;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использование репродуктивных или продуктивных методов обучения не соответствует целям занятия и особенностям изучаемой единицы содержания;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используется случайный набор методов обучения.</a:t>
            </a:r>
          </a:p>
          <a:p>
            <a:pPr algn="just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483FCB-98C5-46E9-9424-78973857BE21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29680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fontAlgn="base"/>
            <a:r>
              <a:rPr lang="ru-RU" sz="120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Оценка межэтапных связей занятия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наличие и обоснованность внешней и внутренней логики при переходе к каждому следующему этапу занятия;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наличие внутренней и внешней логики или только внутренней логики между этапами занятия;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наличие только внешней логики между этапами занятия;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— полное отсутствие внутренней и внешней логики между этапами занятия.</a:t>
            </a:r>
          </a:p>
          <a:p>
            <a:pPr algn="just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483FCB-98C5-46E9-9424-78973857BE21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9551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Условия планирования и организации интег­рированного мероприятия</a:t>
            </a:r>
            <a:endParaRPr lang="ru-RU" sz="1200" i="1" dirty="0" smtClean="0">
              <a:solidFill>
                <a:srgbClr val="052D35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</a:pPr>
            <a:r>
              <a:rPr lang="ru-RU" sz="12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Выбор содержания мероприятия, которое должно соответствовать Основ­ной общеобразовательной программе дет­ского сада, разработанной на основе при­мерной общеобразовательной программы.</a:t>
            </a:r>
          </a:p>
          <a:p>
            <a:pPr lvl="0" algn="just">
              <a:spcAft>
                <a:spcPts val="0"/>
              </a:spcAft>
            </a:pPr>
            <a:r>
              <a:rPr lang="ru-RU" sz="12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Тщательное проду­мывание структуры мероприятия, методов и средств, а также определение объема опти­мальной нагрузки.</a:t>
            </a:r>
          </a:p>
          <a:p>
            <a:pPr algn="just">
              <a:spcAft>
                <a:spcPts val="0"/>
              </a:spcAft>
            </a:pPr>
            <a:r>
              <a:rPr lang="ru-RU" sz="12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Координирование деятельности разных педагогов (воспита­теля группы, музыкального руководителя и т. д.).</a:t>
            </a:r>
          </a:p>
          <a:p>
            <a:pPr algn="just">
              <a:spcAft>
                <a:spcPts val="0"/>
              </a:spcAft>
            </a:pPr>
            <a:r>
              <a:rPr lang="ru-RU" sz="12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Учет возрастных, индивидуальных и психоло­гических особенностей детей группы, а также сохранение эмоционально положи­тельного стиля отношений между взрос­лыми и детьми.</a:t>
            </a:r>
            <a:endParaRPr lang="ru-RU" sz="1200" i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807E48-8FA7-4B79-9521-E89E942B4401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1495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Конспект НОД должен предусматри­вать все элементы образовательной деятельности и подготовки к ней, отражать в общем виде подходы, методы и приемы, используемые воспитателем в ходе реа­лизации конкретной деятельности.</a:t>
            </a: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Примерный </a:t>
            </a:r>
            <a:r>
              <a:rPr lang="ru-RU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оформления конспекта непосредственно образователь­ной деятельности: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 </a:t>
            </a:r>
            <a:r>
              <a:rPr lang="ru-RU" sz="1200" b="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</a:t>
            </a:r>
            <a:r>
              <a:rPr lang="ru-RU" sz="1200" b="1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постановку цели НОД, определение темы и ко­нечного результата;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формулирование задач;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определение этапов НОД, их целей и промежуточных результатов;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выбор методов, приемов и форм организации деятельно­сти воспитанников в соответ­ствии с поставленными целями и задачами;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определение и отражение направ­лений деятельности, образовательных областей;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наполнение содержанием, под­бор материала;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— примерный хронометраж НОД. </a:t>
            </a:r>
          </a:p>
          <a:p>
            <a:pPr algn="just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Стоит еще раз подчеркнуть ло­гичность именно такой последовательности: тема - цель – задачи - методы - фор­мы организации познавательной (или иной) деятельности - содержание.</a:t>
            </a: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endParaRPr lang="ru-RU" sz="1400" u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807E48-8FA7-4B79-9521-E89E942B4401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58057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Планируемые результаты самостоятельной работы:</a:t>
            </a:r>
          </a:p>
          <a:p>
            <a:pPr marR="27305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12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способность студентов применять продуктивный педагогический опыт и инновационные подходы к организации образовательного процесса;</a:t>
            </a:r>
          </a:p>
          <a:p>
            <a:pPr marR="27305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12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способность осуществлять анализ условий, процессов и результатов образовательного процесса для обеспечения качества образования, соответствующего </a:t>
            </a:r>
            <a:r>
              <a:rPr lang="ru-RU" sz="12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ФГОС;</a:t>
            </a:r>
            <a:endParaRPr lang="ru-RU" sz="1200" i="1" dirty="0" smtClean="0">
              <a:solidFill>
                <a:srgbClr val="052D35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27305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12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способность применять современные методики и технологии организации и реализации образовательного процесса на различных образовательных ступенях в различных образовательных учреждениях;</a:t>
            </a:r>
          </a:p>
          <a:p>
            <a:pPr marR="27305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12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готовность к разработке и реализации методических моделей, методик, технологий и приемов обучения, к анализу результатов процесса;</a:t>
            </a:r>
          </a:p>
          <a:p>
            <a:pPr marR="27305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12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способность прогнозировать, проектировать, моделировать.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807E48-8FA7-4B79-9521-E89E942B4401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9703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/>
              <a:t>       Таблица №</a:t>
            </a:r>
            <a:r>
              <a:rPr lang="ru-RU" b="1" baseline="0" dirty="0" smtClean="0"/>
              <a:t> 2 «</a:t>
            </a:r>
            <a:r>
              <a:rPr lang="ru-RU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для составления конспекта НОД</a:t>
            </a:r>
            <a:r>
              <a:rPr lang="ru-RU" b="1" baseline="0" dirty="0" smtClean="0"/>
              <a:t>»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807E48-8FA7-4B79-9521-E89E942B4401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4416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52D35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      Продолжение таблицы № 2 «</a:t>
            </a:r>
            <a:r>
              <a:rPr lang="ru-RU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для составления конспекта НОД</a:t>
            </a:r>
            <a:r>
              <a:rPr kumimoji="0" lang="ru-RU" sz="1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52D35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»</a:t>
            </a:r>
            <a:endParaRPr kumimoji="0" lang="ru-RU" sz="1200" b="0" i="1" u="none" strike="noStrike" kern="1200" cap="none" spc="0" normalizeH="0" baseline="0" noProof="0" dirty="0" smtClean="0">
              <a:ln>
                <a:noFill/>
              </a:ln>
              <a:solidFill>
                <a:srgbClr val="052D35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807E48-8FA7-4B79-9521-E89E942B4401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2719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52D35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      Окончание таблицы № 2 «</a:t>
            </a:r>
            <a:r>
              <a:rPr lang="ru-RU" sz="1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для составления конспекта НОД</a:t>
            </a:r>
            <a:r>
              <a:rPr kumimoji="0" lang="ru-RU" sz="1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52D35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»</a:t>
            </a:r>
            <a:endParaRPr kumimoji="0" lang="ru-RU" sz="1200" b="0" i="1" u="none" strike="noStrike" kern="1200" cap="none" spc="0" normalizeH="0" baseline="0" noProof="0" dirty="0" smtClean="0">
              <a:ln>
                <a:noFill/>
              </a:ln>
              <a:solidFill>
                <a:srgbClr val="052D35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807E48-8FA7-4B79-9521-E89E942B4401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0434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52D35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       Таблица № 3 «</a:t>
            </a:r>
            <a:r>
              <a:rPr lang="ru-RU" sz="12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Алгоритм подготовки и оформление конспекта непосредственно образовательной деятельности</a:t>
            </a:r>
            <a:r>
              <a:rPr kumimoji="0" lang="ru-RU" sz="1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52D35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»</a:t>
            </a:r>
            <a:endParaRPr kumimoji="0" lang="ru-RU" sz="1200" b="0" i="1" u="none" strike="noStrike" kern="1200" cap="none" spc="0" normalizeH="0" baseline="0" noProof="0" dirty="0" smtClean="0">
              <a:ln>
                <a:noFill/>
              </a:ln>
              <a:solidFill>
                <a:srgbClr val="052D35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807E48-8FA7-4B79-9521-E89E942B4401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70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22C64-E6AE-43C9-9C2A-91661E7017E4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325F5-2FBF-4C97-A345-3797EC5E50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699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22C64-E6AE-43C9-9C2A-91661E7017E4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325F5-2FBF-4C97-A345-3797EC5E50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280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22C64-E6AE-43C9-9C2A-91661E7017E4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325F5-2FBF-4C97-A345-3797EC5E50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1906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22C64-E6AE-43C9-9C2A-91661E7017E4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325F5-2FBF-4C97-A345-3797EC5E50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448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22C64-E6AE-43C9-9C2A-91661E7017E4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325F5-2FBF-4C97-A345-3797EC5E50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1185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22C64-E6AE-43C9-9C2A-91661E7017E4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325F5-2FBF-4C97-A345-3797EC5E50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859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22C64-E6AE-43C9-9C2A-91661E7017E4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325F5-2FBF-4C97-A345-3797EC5E50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345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22C64-E6AE-43C9-9C2A-91661E7017E4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325F5-2FBF-4C97-A345-3797EC5E50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559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22C64-E6AE-43C9-9C2A-91661E7017E4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325F5-2FBF-4C97-A345-3797EC5E50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510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22C64-E6AE-43C9-9C2A-91661E7017E4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325F5-2FBF-4C97-A345-3797EC5E50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8933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22C64-E6AE-43C9-9C2A-91661E7017E4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325F5-2FBF-4C97-A345-3797EC5E50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0310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22C64-E6AE-43C9-9C2A-91661E7017E4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325F5-2FBF-4C97-A345-3797EC5E50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4357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1508" y="4729634"/>
            <a:ext cx="1960490" cy="216811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590801" y="207819"/>
            <a:ext cx="76615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200" b="1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РОССИЙСКАЯ ФЕДЕРАЦИЯ</a:t>
            </a:r>
            <a:endParaRPr lang="ru-RU" sz="1200" i="1" dirty="0">
              <a:solidFill>
                <a:srgbClr val="052D35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 И НАУКИ АМУРСКОЙ ОБЛАСТИ</a:t>
            </a:r>
            <a:endParaRPr lang="ru-RU" sz="1200" b="1" i="1" dirty="0">
              <a:solidFill>
                <a:srgbClr val="052D35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i="1" dirty="0">
              <a:solidFill>
                <a:srgbClr val="052D35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ПРОФЕССИОНАЛЬНОЕ ОБРАЗОВАТЕЛЬНОЕ</a:t>
            </a:r>
            <a:endParaRPr lang="ru-RU" sz="1200" i="1" dirty="0">
              <a:solidFill>
                <a:srgbClr val="052D35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АВТОНОМНОЕ УЧРЕЖДЕНИЕ АМУРСКОЙ ОБЛАСТИ </a:t>
            </a:r>
            <a:endParaRPr lang="ru-RU" sz="1200" i="1" dirty="0">
              <a:solidFill>
                <a:srgbClr val="052D35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«АМУРСКИЙ ПЕДАГОГИЧЕСКИЙ КОЛЛЕДЖ»</a:t>
            </a:r>
            <a:endParaRPr lang="ru-RU" sz="1200" i="1" dirty="0">
              <a:solidFill>
                <a:srgbClr val="052D35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(ГПОАУ АО АПК)</a:t>
            </a:r>
            <a:endParaRPr lang="ru-RU" sz="1200" b="1" i="1" dirty="0">
              <a:solidFill>
                <a:srgbClr val="052D35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11096" y="423340"/>
            <a:ext cx="1347333" cy="7864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9027" y="1592814"/>
            <a:ext cx="11873948" cy="2195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49655" marR="1219200" lvl="0" indent="-6350" algn="ctr">
              <a:lnSpc>
                <a:spcPct val="112000"/>
              </a:lnSpc>
              <a:spcAft>
                <a:spcPts val="20"/>
              </a:spcAft>
            </a:pPr>
            <a:r>
              <a:rPr lang="ru-RU" sz="3200" b="1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Методические рекомендации </a:t>
            </a:r>
          </a:p>
          <a:p>
            <a:pPr marL="72390" marR="172085" lvl="0" indent="-6350" algn="ctr">
              <a:lnSpc>
                <a:spcPct val="112000"/>
              </a:lnSpc>
              <a:spcAft>
                <a:spcPts val="25"/>
              </a:spcAft>
            </a:pPr>
            <a:r>
              <a:rPr lang="ru-RU" sz="2400" b="1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организации самостоятельной внеаудиторной работы студентов к учебно - методическому </a:t>
            </a:r>
            <a:r>
              <a:rPr lang="ru-RU" sz="2400" b="1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комплексу </a:t>
            </a:r>
            <a:r>
              <a:rPr lang="ru-RU" sz="2400" b="1" i="1" dirty="0">
                <a:solidFill>
                  <a:srgbClr val="000F2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ПМ03 Организация занятий по основным     общеобразовательным программам  дошкольного образования. </a:t>
            </a:r>
            <a:endParaRPr lang="ru-RU" dirty="0">
              <a:solidFill>
                <a:srgbClr val="000F2E"/>
              </a:solidFill>
            </a:endParaRPr>
          </a:p>
          <a:p>
            <a:pPr marL="72390" marR="172085" lvl="0" indent="-6350" algn="ctr">
              <a:lnSpc>
                <a:spcPct val="112000"/>
              </a:lnSpc>
              <a:spcAft>
                <a:spcPts val="25"/>
              </a:spcAft>
            </a:pPr>
            <a:endParaRPr lang="ru-RU" dirty="0">
              <a:solidFill>
                <a:srgbClr val="052D3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40903" y="3787838"/>
            <a:ext cx="10429462" cy="9417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>
                <a:solidFill>
                  <a:srgbClr val="052D3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 «Моделирование </a:t>
            </a:r>
            <a:r>
              <a:rPr lang="ru-RU" sz="2400" b="1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конспекта НОД (плана - конспекта) </a:t>
            </a:r>
            <a:r>
              <a:rPr lang="ru-RU" sz="2400" b="1" i="1" dirty="0">
                <a:solidFill>
                  <a:srgbClr val="052D3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</a:t>
            </a:r>
            <a:r>
              <a:rPr lang="ru-RU" sz="2400" b="1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развитию </a:t>
            </a:r>
            <a:r>
              <a:rPr lang="ru-RU" sz="2400" b="1" i="1" dirty="0">
                <a:solidFill>
                  <a:srgbClr val="052D3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речи и ознакомлению с окружающим </a:t>
            </a:r>
            <a:r>
              <a:rPr lang="ru-RU" sz="2400" b="1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миром детей </a:t>
            </a:r>
            <a:r>
              <a:rPr lang="ru-RU" sz="2400" b="1" i="1" dirty="0">
                <a:solidFill>
                  <a:srgbClr val="052D3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дошкольного возраста»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7809" y="5172833"/>
            <a:ext cx="894521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b="1" i="1" dirty="0">
                <a:solidFill>
                  <a:srgbClr val="052D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Междисциплинарный курс </a:t>
            </a:r>
            <a:r>
              <a:rPr lang="ru-RU" sz="2000" i="1" dirty="0">
                <a:solidFill>
                  <a:srgbClr val="000A1E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МДК 0302 Теория и методика развития речи у детей. </a:t>
            </a:r>
            <a:endParaRPr lang="ru-RU" b="1" i="1" dirty="0" smtClean="0">
              <a:solidFill>
                <a:srgbClr val="052D3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b="1" i="1" dirty="0" smtClean="0">
                <a:solidFill>
                  <a:srgbClr val="052D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 </a:t>
            </a:r>
            <a:r>
              <a:rPr lang="ru-RU" i="1" dirty="0">
                <a:solidFill>
                  <a:srgbClr val="052D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44.02.01 Дошкольное образование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90800" y="6078964"/>
            <a:ext cx="80639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2000" b="1" i="1" dirty="0">
                <a:solidFill>
                  <a:srgbClr val="052D35"/>
                </a:solidFill>
                <a:latin typeface="Times New Roman" pitchFamily="18" charset="0"/>
                <a:cs typeface="Times New Roman" pitchFamily="18" charset="0"/>
              </a:rPr>
              <a:t>Преподаватель высшей квалификационной категории: </a:t>
            </a:r>
          </a:p>
          <a:p>
            <a:pPr lvl="0" algn="r"/>
            <a:r>
              <a:rPr lang="ru-RU" sz="2000" i="1" dirty="0">
                <a:solidFill>
                  <a:srgbClr val="052D35"/>
                </a:solidFill>
                <a:latin typeface="Times New Roman" pitchFamily="18" charset="0"/>
                <a:cs typeface="Times New Roman" pitchFamily="18" charset="0"/>
              </a:rPr>
              <a:t>Гольская Оксана Геннадьевна</a:t>
            </a:r>
          </a:p>
        </p:txBody>
      </p:sp>
    </p:spTree>
    <p:extLst>
      <p:ext uri="{BB962C8B-B14F-4D97-AF65-F5344CB8AC3E}">
        <p14:creationId xmlns:p14="http://schemas.microsoft.com/office/powerpoint/2010/main" val="398738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2975407"/>
              </p:ext>
            </p:extLst>
          </p:nvPr>
        </p:nvGraphicFramePr>
        <p:xfrm>
          <a:off x="103238" y="85565"/>
          <a:ext cx="12009045" cy="67211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7127">
                  <a:extLst>
                    <a:ext uri="{9D8B030D-6E8A-4147-A177-3AD203B41FA5}">
                      <a16:colId xmlns:a16="http://schemas.microsoft.com/office/drawing/2014/main" val="1873838446"/>
                    </a:ext>
                  </a:extLst>
                </a:gridCol>
                <a:gridCol w="11441918">
                  <a:extLst>
                    <a:ext uri="{9D8B030D-6E8A-4147-A177-3AD203B41FA5}">
                      <a16:colId xmlns:a16="http://schemas.microsoft.com/office/drawing/2014/main" val="587052356"/>
                    </a:ext>
                  </a:extLst>
                </a:gridCol>
              </a:tblGrid>
              <a:tr h="1222730"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6ADA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1F0E0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4342758"/>
                  </a:ext>
                </a:extLst>
              </a:tr>
              <a:tr h="633047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24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EF3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Вид деятельности 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(Конспект НОД).</a:t>
                      </a:r>
                    </a:p>
                  </a:txBody>
                  <a:tcPr>
                    <a:solidFill>
                      <a:srgbClr val="CEF3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9017608"/>
                  </a:ext>
                </a:extLst>
              </a:tr>
              <a:tr h="995568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24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E9FA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Тема НОД, </a:t>
                      </a:r>
                      <a:r>
                        <a:rPr kumimoji="0" lang="ru-RU" sz="32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в</a:t>
                      </a:r>
                      <a:r>
                        <a:rPr kumimoji="0" lang="ru-RU" sz="32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озрастная г</a:t>
                      </a:r>
                      <a:r>
                        <a:rPr kumimoji="0" lang="ru-RU" sz="32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руппа 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(Беседа о родном городе Благовещенске. Благоустройство города»(старшая группа).</a:t>
                      </a:r>
                    </a:p>
                  </a:txBody>
                  <a:tcPr>
                    <a:solidFill>
                      <a:srgbClr val="E9FA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1058165"/>
                  </a:ext>
                </a:extLst>
              </a:tr>
              <a:tr h="3859505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24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EF3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Цель: … .                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Программные задачи: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2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-   </a:t>
                      </a: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образовательные: </a:t>
                      </a: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закрепить (дать) знания о …;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познакомить с...;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обобщить представления по теме...;</a:t>
                      </a:r>
                      <a:r>
                        <a:rPr kumimoji="0" lang="ru-RU" sz="2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формировать понятие о ...; обеспечить понимание (ус­воение) воспитанниками...; расширить (углубить) представление о...; подготовить детей к усвоению новой темы... ; сформировать (продолжить формирование, закрепить) умения...; подвести воспитанников к пониманию...;  обеспечить повторение (закрепление) воспитанни­ками основных понятий...; обобщить и систематизи­ровать материал по теме...;    </a:t>
                      </a:r>
                    </a:p>
                  </a:txBody>
                  <a:tcPr>
                    <a:solidFill>
                      <a:srgbClr val="CEF3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6332091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505243" y="225083"/>
            <a:ext cx="984738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ru-RU" sz="28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Алгоритм подготовки и оформление конспекта </a:t>
            </a:r>
          </a:p>
          <a:p>
            <a:pPr lvl="0" algn="ctr">
              <a:defRPr/>
            </a:pPr>
            <a:r>
              <a:rPr lang="ru-RU" sz="28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непосредственно образовательной деятельности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588" y="225083"/>
            <a:ext cx="1236119" cy="84912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205884" y="85565"/>
            <a:ext cx="1986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Таблица№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375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2681410"/>
              </p:ext>
            </p:extLst>
          </p:nvPr>
        </p:nvGraphicFramePr>
        <p:xfrm>
          <a:off x="0" y="0"/>
          <a:ext cx="12192000" cy="68772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9432">
                  <a:extLst>
                    <a:ext uri="{9D8B030D-6E8A-4147-A177-3AD203B41FA5}">
                      <a16:colId xmlns:a16="http://schemas.microsoft.com/office/drawing/2014/main" val="141221549"/>
                    </a:ext>
                  </a:extLst>
                </a:gridCol>
                <a:gridCol w="11572568">
                  <a:extLst>
                    <a:ext uri="{9D8B030D-6E8A-4147-A177-3AD203B41FA5}">
                      <a16:colId xmlns:a16="http://schemas.microsoft.com/office/drawing/2014/main" val="3296524258"/>
                    </a:ext>
                  </a:extLst>
                </a:gridCol>
              </a:tblGrid>
              <a:tr h="385011"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52D35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Продолжение таблицы № </a:t>
                      </a:r>
                      <a:r>
                        <a:rPr kumimoji="0" lang="ru-RU" sz="1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52D35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3</a:t>
                      </a:r>
                      <a:endParaRPr kumimoji="0" lang="ru-RU" sz="1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52D35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6ADA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159998"/>
                  </a:ext>
                </a:extLst>
              </a:tr>
              <a:tr h="335525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CEF3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развивающие: 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р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азвивать внимание (на основе выделения...) в процессе...; развивать умения передавать чувства; развивать логическое мышле­ние; развивать умение выделять главное; развивать умение сравнивать; развивать умение делать выво­ды; развивать мыслительные дей­ствия по аналогии; развивать умение излагать мысли; развивать эмоции; развивать познавательный интерес (активность); стимулировать проявления любознательности; развивать память; развивать самостоятельность (мышления); способствовать развитию по­ложительных эмоций путем...; развивать воображение; развивать эмоциональное от­ношение к...;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- </a:t>
                      </a: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воспитательные: 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воспитывать чувства; воспитывать эстетическое восприятие (точность и аккуратность); обеспечивать нравственное воспитание (патриотизм, коллективизм, гуманизм, гордость за...); содействовать трудовому воспитанию; воспитывать самостоятельность через организацию...; воспитывать духовную</a:t>
                      </a:r>
                    </a:p>
                  </a:txBody>
                  <a:tcPr>
                    <a:solidFill>
                      <a:srgbClr val="CEF3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65876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6899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6081254"/>
              </p:ext>
            </p:extLst>
          </p:nvPr>
        </p:nvGraphicFramePr>
        <p:xfrm>
          <a:off x="117987" y="117986"/>
          <a:ext cx="11960942" cy="65337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1435">
                  <a:extLst>
                    <a:ext uri="{9D8B030D-6E8A-4147-A177-3AD203B41FA5}">
                      <a16:colId xmlns:a16="http://schemas.microsoft.com/office/drawing/2014/main" val="662429620"/>
                    </a:ext>
                  </a:extLst>
                </a:gridCol>
                <a:gridCol w="11339507">
                  <a:extLst>
                    <a:ext uri="{9D8B030D-6E8A-4147-A177-3AD203B41FA5}">
                      <a16:colId xmlns:a16="http://schemas.microsoft.com/office/drawing/2014/main" val="2630284363"/>
                    </a:ext>
                  </a:extLst>
                </a:gridCol>
              </a:tblGrid>
              <a:tr h="383459"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52D35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6ADA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9548400"/>
                  </a:ext>
                </a:extLst>
              </a:tr>
              <a:tr h="138483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CEF3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культуру (потребности, интересы, взаимоотношения); воспитывать культуру поведения; воспитывать экологическую культуру.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Активизация словаря:</a:t>
                      </a:r>
                      <a:endParaRPr kumimoji="0" lang="ru-RU" sz="2800" b="1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EF3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1681465"/>
                  </a:ext>
                </a:extLst>
              </a:tr>
              <a:tr h="1496733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ru-RU" sz="24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E9FA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44958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Интеграция образовательных областей: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(физическое развитие, художественно – эстетическое, познавательное; речевое; социально- коммуникативное ).</a:t>
                      </a:r>
                      <a:endParaRPr kumimoji="0" lang="ru-RU" sz="2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E9FA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7857918"/>
                  </a:ext>
                </a:extLst>
              </a:tr>
              <a:tr h="531202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endParaRPr lang="ru-RU" sz="24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EF3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Планируемые результаты: 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… … …</a:t>
                      </a:r>
                    </a:p>
                  </a:txBody>
                  <a:tcPr>
                    <a:solidFill>
                      <a:srgbClr val="CEF3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2337072"/>
                  </a:ext>
                </a:extLst>
              </a:tr>
              <a:tr h="1406123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  <a:endParaRPr lang="ru-RU" sz="24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E9FA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Материал и оборудование:</a:t>
                      </a:r>
                    </a:p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раздаточный … … …;</a:t>
                      </a:r>
                    </a:p>
                    <a:p>
                      <a:pPr marL="457200" marR="0" lvl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демонстрационный … … …;</a:t>
                      </a:r>
                    </a:p>
                  </a:txBody>
                  <a:tcPr>
                    <a:solidFill>
                      <a:srgbClr val="E9FA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2740266"/>
                  </a:ext>
                </a:extLst>
              </a:tr>
              <a:tr h="733355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</a:t>
                      </a:r>
                      <a:endParaRPr lang="ru-RU" sz="24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EF3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 Предварительная работа: 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… … 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…</a:t>
                      </a:r>
                      <a:endParaRPr kumimoji="0" lang="ru-RU" sz="2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EF3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294019"/>
                  </a:ext>
                </a:extLst>
              </a:tr>
              <a:tr h="531202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</a:t>
                      </a:r>
                      <a:endParaRPr lang="ru-RU" sz="24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E9FAF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     Методические приёмы</a:t>
                      </a:r>
                      <a:endParaRPr lang="ru-RU" dirty="0"/>
                    </a:p>
                  </a:txBody>
                  <a:tcPr>
                    <a:solidFill>
                      <a:srgbClr val="E9FA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5732907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495071" y="147484"/>
            <a:ext cx="3524864" cy="368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lang="ru-RU" b="1" i="1">
                <a:solidFill>
                  <a:srgbClr val="052D35"/>
                </a:solidFill>
                <a:latin typeface="Times New Roman" panose="02020603050405020304" pitchFamily="18" charset="0"/>
              </a:rPr>
              <a:t>Продолжение таблицы № 3</a:t>
            </a:r>
            <a:endParaRPr lang="ru-RU" i="1" dirty="0">
              <a:solidFill>
                <a:srgbClr val="052D3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45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0471035"/>
              </p:ext>
            </p:extLst>
          </p:nvPr>
        </p:nvGraphicFramePr>
        <p:xfrm>
          <a:off x="95532" y="109182"/>
          <a:ext cx="11969088" cy="6613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2516">
                  <a:extLst>
                    <a:ext uri="{9D8B030D-6E8A-4147-A177-3AD203B41FA5}">
                      <a16:colId xmlns:a16="http://schemas.microsoft.com/office/drawing/2014/main" val="1676330211"/>
                    </a:ext>
                  </a:extLst>
                </a:gridCol>
                <a:gridCol w="11136572">
                  <a:extLst>
                    <a:ext uri="{9D8B030D-6E8A-4147-A177-3AD203B41FA5}">
                      <a16:colId xmlns:a16="http://schemas.microsoft.com/office/drawing/2014/main" val="3019566474"/>
                    </a:ext>
                  </a:extLst>
                </a:gridCol>
              </a:tblGrid>
              <a:tr h="361177">
                <a:tc gridSpan="2">
                  <a:txBody>
                    <a:bodyPr/>
                    <a:lstStyle/>
                    <a:p>
                      <a:pPr algn="r"/>
                      <a:r>
                        <a:rPr lang="ru-RU" b="1" i="1" dirty="0" smtClean="0">
                          <a:solidFill>
                            <a:srgbClr val="052D35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Окончание </a:t>
                      </a:r>
                      <a:r>
                        <a:rPr lang="ru-RU" b="1" i="1" dirty="0" smtClean="0">
                          <a:solidFill>
                            <a:srgbClr val="052D35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таблицы </a:t>
                      </a:r>
                      <a:r>
                        <a:rPr lang="ru-RU" b="1" i="1" dirty="0" smtClean="0">
                          <a:solidFill>
                            <a:srgbClr val="052D35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</a:t>
                      </a:r>
                      <a:endParaRPr lang="ru-RU" b="1" i="1" dirty="0">
                        <a:solidFill>
                          <a:srgbClr val="052D35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6ADA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173254"/>
                  </a:ext>
                </a:extLst>
              </a:tr>
              <a:tr h="499781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CEF3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1.Вводная часть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1.1. … … …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1.2. … … …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1.3. … … …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 Основная часть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2.1. … … …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2.2. … … …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2.3. … … …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… … …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 Заключительная часть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3.1. … … …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3.2. … … …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3.3. … … …</a:t>
                      </a:r>
                    </a:p>
                  </a:txBody>
                  <a:tcPr>
                    <a:solidFill>
                      <a:srgbClr val="CEF3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9627132"/>
                  </a:ext>
                </a:extLst>
              </a:tr>
              <a:tr h="969986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</a:t>
                      </a:r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E9FAF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Ход НОД </a:t>
                      </a:r>
                      <a:r>
                        <a:rPr lang="ru-RU" sz="2400" b="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(пишется от первого лица)</a:t>
                      </a:r>
                    </a:p>
                    <a:p>
                      <a:pPr algn="just"/>
                      <a:r>
                        <a:rPr lang="ru-RU" sz="24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В: </a:t>
                      </a:r>
                      <a:r>
                        <a:rPr lang="ru-RU" sz="2400" b="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(речь воспитателя)</a:t>
                      </a:r>
                    </a:p>
                    <a:p>
                      <a:pPr algn="just"/>
                      <a:r>
                        <a:rPr lang="ru-RU" sz="24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Д: </a:t>
                      </a:r>
                      <a:r>
                        <a:rPr lang="ru-RU" sz="2400" b="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(предполагаемые эталонные ответы детей)</a:t>
                      </a:r>
                      <a:endParaRPr lang="ru-RU" sz="2400" b="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E9FA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25849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0823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31273" cy="6858000"/>
          </a:xfrm>
          <a:prstGeom prst="rect">
            <a:avLst/>
          </a:prstGeom>
          <a:solidFill>
            <a:srgbClr val="6ADA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550695" y="336884"/>
            <a:ext cx="8117305" cy="54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3360" marR="36195" indent="-6350" algn="ctr">
              <a:lnSpc>
                <a:spcPct val="105000"/>
              </a:lnSpc>
              <a:spcAft>
                <a:spcPts val="20"/>
              </a:spcAft>
            </a:pPr>
            <a:r>
              <a:rPr lang="ru-RU" sz="2800" b="1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Выполнение задания: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03159" y="994611"/>
            <a:ext cx="10635915" cy="2325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28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800" i="1" dirty="0" smtClean="0">
                <a:solidFill>
                  <a:srgbClr val="052D35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sz="2800" i="1" dirty="0">
                <a:solidFill>
                  <a:srgbClr val="052D35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календарно-тематическим планированием (педагогическая практика) или рабочей программой дисциплины </a:t>
            </a:r>
            <a:r>
              <a:rPr lang="ru-RU" sz="2800" i="1" dirty="0" smtClean="0">
                <a:solidFill>
                  <a:srgbClr val="052D35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(научно - педагогическая </a:t>
            </a:r>
            <a:r>
              <a:rPr lang="ru-RU" sz="2800" i="1" dirty="0">
                <a:solidFill>
                  <a:srgbClr val="052D35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практика) с целью определения темы занятия, его места в изучаемом разделе, типа (педагогическая практика) или формы (научно-педагогическая практика</a:t>
            </a:r>
            <a:r>
              <a:rPr lang="ru-RU" sz="2800" i="1" dirty="0" smtClean="0">
                <a:solidFill>
                  <a:srgbClr val="052D35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sz="2800" i="1" dirty="0">
              <a:solidFill>
                <a:srgbClr val="052D35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4011" y="4315327"/>
            <a:ext cx="2306274" cy="229704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19200" y="3481137"/>
            <a:ext cx="7956884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28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800" i="1" dirty="0" smtClean="0">
                <a:solidFill>
                  <a:srgbClr val="052D35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определение </a:t>
            </a:r>
            <a:r>
              <a:rPr lang="ru-RU" sz="2800" i="1" dirty="0">
                <a:solidFill>
                  <a:srgbClr val="052D35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целей обучения, воспитания и развития (педагогическая практика) учащихся или целей образования, связанных с результатами образования и формируемыми компетенциями </a:t>
            </a:r>
            <a:r>
              <a:rPr lang="ru-RU" sz="2800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(научно-педагогическая практика);</a:t>
            </a:r>
          </a:p>
        </p:txBody>
      </p:sp>
    </p:spTree>
    <p:extLst>
      <p:ext uri="{BB962C8B-B14F-4D97-AF65-F5344CB8AC3E}">
        <p14:creationId xmlns:p14="http://schemas.microsoft.com/office/powerpoint/2010/main" val="71484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31273" cy="6858000"/>
          </a:xfrm>
          <a:prstGeom prst="rect">
            <a:avLst/>
          </a:prstGeom>
          <a:solidFill>
            <a:srgbClr val="6ADA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253614" y="3393030"/>
            <a:ext cx="8200102" cy="2806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28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800" i="1" dirty="0" smtClean="0">
                <a:solidFill>
                  <a:srgbClr val="052D35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выявление внутрипредметных и межпредметных связей учебного материала занятия; 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28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800" i="1" dirty="0" smtClean="0">
                <a:solidFill>
                  <a:srgbClr val="052D35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подбор дидактических средств занятия (схемы, таблицы, карточки, рисунки, кино- и аудиофрагменты и т. п.);</a:t>
            </a:r>
            <a:endParaRPr lang="ru-RU" sz="2800" i="1" dirty="0">
              <a:solidFill>
                <a:srgbClr val="052D35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5263" y="4344550"/>
            <a:ext cx="2381250" cy="23717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53613" y="619432"/>
            <a:ext cx="10589342" cy="2815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27305" lvl="0" algn="just" fontAlgn="base">
              <a:lnSpc>
                <a:spcPct val="107000"/>
              </a:lnSpc>
              <a:spcAft>
                <a:spcPts val="15"/>
              </a:spcAft>
              <a:buClr>
                <a:srgbClr val="181717"/>
              </a:buClr>
              <a:buSzPts val="1050"/>
            </a:pPr>
            <a:r>
              <a:rPr lang="ru-RU" sz="28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800" i="1" dirty="0" smtClean="0">
                <a:solidFill>
                  <a:srgbClr val="052D35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планирование и конкретизация задач учебного занятия;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28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800" i="1" dirty="0" smtClean="0">
                <a:solidFill>
                  <a:srgbClr val="052D35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выбор </a:t>
            </a:r>
            <a:r>
              <a:rPr lang="ru-RU" sz="2800" i="1" dirty="0">
                <a:solidFill>
                  <a:srgbClr val="052D35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оптимального содержания учебного материала занятия; 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28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800" i="1" dirty="0" smtClean="0">
                <a:solidFill>
                  <a:srgbClr val="052D35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дидактическая </a:t>
            </a:r>
            <a:r>
              <a:rPr lang="ru-RU" sz="2800" i="1" dirty="0">
                <a:solidFill>
                  <a:srgbClr val="052D35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обработка выбранного содержания учебного материала, т. е. определение того, какой учебный материал, в каком объеме, в каком виде будет использоваться на занятии;</a:t>
            </a:r>
          </a:p>
        </p:txBody>
      </p:sp>
    </p:spTree>
    <p:extLst>
      <p:ext uri="{BB962C8B-B14F-4D97-AF65-F5344CB8AC3E}">
        <p14:creationId xmlns:p14="http://schemas.microsoft.com/office/powerpoint/2010/main" val="309613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31273" cy="6858000"/>
          </a:xfrm>
          <a:prstGeom prst="rect">
            <a:avLst/>
          </a:prstGeom>
          <a:solidFill>
            <a:srgbClr val="6ADA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042736" y="256674"/>
            <a:ext cx="10587790" cy="3711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28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800" i="1" dirty="0" smtClean="0">
                <a:solidFill>
                  <a:srgbClr val="052D35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определение </a:t>
            </a:r>
            <a:r>
              <a:rPr lang="ru-RU" sz="2800" i="1" dirty="0">
                <a:solidFill>
                  <a:srgbClr val="052D35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структуры занятия в соответствии с его типом, формой и дидактической целью; </a:t>
            </a:r>
            <a:endParaRPr lang="ru-RU" sz="2800" i="1" dirty="0" smtClean="0">
              <a:solidFill>
                <a:srgbClr val="052D35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28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800" i="1" dirty="0" smtClean="0">
                <a:solidFill>
                  <a:srgbClr val="052D35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формулирование </a:t>
            </a:r>
            <a:r>
              <a:rPr lang="ru-RU" sz="2800" i="1" dirty="0">
                <a:solidFill>
                  <a:srgbClr val="052D35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дидактической задачи каждого этапа занятия (педагогическая практика);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28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800" i="1" dirty="0" smtClean="0">
                <a:solidFill>
                  <a:srgbClr val="052D35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уточнение </a:t>
            </a:r>
            <a:r>
              <a:rPr lang="ru-RU" sz="2800" i="1" dirty="0">
                <a:solidFill>
                  <a:srgbClr val="052D35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условий и показателей результативности деятельности (педагогическая и научно-педагогическая практика);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28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800" i="1" dirty="0" smtClean="0">
                <a:solidFill>
                  <a:srgbClr val="052D35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разработка </a:t>
            </a:r>
            <a:r>
              <a:rPr lang="ru-RU" sz="2800" i="1" dirty="0">
                <a:solidFill>
                  <a:srgbClr val="052D35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технологической карты </a:t>
            </a:r>
            <a:r>
              <a:rPr lang="ru-RU" sz="2800" i="1" dirty="0" smtClean="0">
                <a:solidFill>
                  <a:srgbClr val="052D35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занятия;</a:t>
            </a:r>
          </a:p>
          <a:p>
            <a:pPr marR="27305" lvl="0" algn="just" fontAlgn="base">
              <a:lnSpc>
                <a:spcPct val="105000"/>
              </a:lnSpc>
              <a:spcAft>
                <a:spcPts val="25"/>
              </a:spcAft>
              <a:buClr>
                <a:srgbClr val="181717"/>
              </a:buClr>
              <a:buSzPts val="1050"/>
            </a:pPr>
            <a:r>
              <a:rPr lang="ru-RU" sz="28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800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оформление </a:t>
            </a:r>
            <a:r>
              <a:rPr lang="ru-RU" sz="2800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плана-конспекта занятия.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7537" y="3836598"/>
            <a:ext cx="2826920" cy="2815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37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31273" cy="6858000"/>
          </a:xfrm>
          <a:prstGeom prst="rect">
            <a:avLst/>
          </a:prstGeom>
          <a:solidFill>
            <a:srgbClr val="6ADA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324303" y="394139"/>
            <a:ext cx="104998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052D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200" b="1" i="1" dirty="0" smtClean="0">
                <a:solidFill>
                  <a:srgbClr val="052D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лгоритм </a:t>
            </a:r>
            <a:r>
              <a:rPr lang="ru-RU" sz="3200" b="1" i="1" dirty="0">
                <a:solidFill>
                  <a:srgbClr val="052D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анализа, самоанализа (рефлексии) НОД</a:t>
            </a:r>
            <a:endParaRPr lang="ru-RU" sz="3200" dirty="0">
              <a:solidFill>
                <a:srgbClr val="052D3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3944" y="1166648"/>
            <a:ext cx="10610193" cy="27289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35"/>
              </a:spcAft>
            </a:pPr>
            <a:r>
              <a:rPr lang="ru-RU" sz="28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Какой </a:t>
            </a:r>
            <a:r>
              <a:rPr lang="ru-RU" sz="2800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был замысел НОД и почему? </a:t>
            </a:r>
          </a:p>
          <a:p>
            <a:pPr algn="just">
              <a:spcAft>
                <a:spcPts val="135"/>
              </a:spcAft>
            </a:pPr>
            <a:r>
              <a:rPr lang="ru-RU" sz="28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Какое </a:t>
            </a:r>
            <a:r>
              <a:rPr lang="ru-RU" sz="2800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место НОД в теме, разделе методики? </a:t>
            </a:r>
          </a:p>
          <a:p>
            <a:pPr algn="just">
              <a:spcAft>
                <a:spcPts val="135"/>
              </a:spcAft>
            </a:pPr>
            <a:r>
              <a:rPr lang="ru-RU" sz="28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Как </a:t>
            </a:r>
            <a:r>
              <a:rPr lang="ru-RU" sz="2800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НОД было связано с предыдущим и на что в них опирается? </a:t>
            </a:r>
          </a:p>
          <a:p>
            <a:pPr algn="just">
              <a:spcAft>
                <a:spcPts val="135"/>
              </a:spcAft>
            </a:pPr>
            <a:r>
              <a:rPr lang="ru-RU" sz="28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Как </a:t>
            </a:r>
            <a:r>
              <a:rPr lang="ru-RU" sz="2800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НОД сработает на усвоении последующих тем? </a:t>
            </a:r>
          </a:p>
          <a:p>
            <a:pPr algn="just">
              <a:spcAft>
                <a:spcPts val="135"/>
              </a:spcAft>
            </a:pPr>
            <a:r>
              <a:rPr lang="ru-RU" sz="28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endParaRPr lang="ru-RU" sz="2800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4038" y="3718174"/>
            <a:ext cx="2747962" cy="30318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13944" y="3531476"/>
            <a:ext cx="7693573" cy="27033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spcAft>
                <a:spcPts val="135"/>
              </a:spcAft>
            </a:pPr>
            <a:r>
              <a:rPr lang="ru-RU" sz="28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800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Какие особенности детей были учтены при подготовке к НОД? </a:t>
            </a:r>
          </a:p>
          <a:p>
            <a:pPr lvl="0" algn="just">
              <a:spcAft>
                <a:spcPts val="135"/>
              </a:spcAft>
            </a:pPr>
            <a:r>
              <a:rPr lang="ru-RU" sz="28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800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Какие задачи ставились и решались на НОД, почему? </a:t>
            </a:r>
          </a:p>
          <a:p>
            <a:pPr lvl="0" algn="just">
              <a:spcAft>
                <a:spcPts val="135"/>
              </a:spcAft>
            </a:pPr>
            <a:r>
              <a:rPr lang="ru-RU" sz="28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800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Почему была избрана именно такая структура НОД? </a:t>
            </a:r>
          </a:p>
        </p:txBody>
      </p:sp>
    </p:spTree>
    <p:extLst>
      <p:ext uri="{BB962C8B-B14F-4D97-AF65-F5344CB8AC3E}">
        <p14:creationId xmlns:p14="http://schemas.microsoft.com/office/powerpoint/2010/main" val="258187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31273" cy="6858000"/>
          </a:xfrm>
          <a:prstGeom prst="rect">
            <a:avLst/>
          </a:prstGeom>
          <a:solidFill>
            <a:srgbClr val="6ADA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040524" y="740979"/>
            <a:ext cx="10736317" cy="3147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35"/>
              </a:spcAft>
            </a:pPr>
            <a:r>
              <a:rPr lang="ru-RU" sz="28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Почему </a:t>
            </a:r>
            <a:r>
              <a:rPr lang="ru-RU" sz="2800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была избрана именно такая структура НОД? </a:t>
            </a:r>
          </a:p>
          <a:p>
            <a:pPr algn="just">
              <a:spcAft>
                <a:spcPts val="135"/>
              </a:spcAft>
            </a:pPr>
            <a:r>
              <a:rPr lang="ru-RU" sz="28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—Обоснование </a:t>
            </a:r>
            <a:r>
              <a:rPr lang="ru-RU" sz="2800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хода НОД, деятельности педагога и воспитанников. </a:t>
            </a:r>
          </a:p>
          <a:p>
            <a:pPr algn="just">
              <a:spcAft>
                <a:spcPts val="135"/>
              </a:spcAft>
            </a:pPr>
            <a:r>
              <a:rPr lang="ru-RU" sz="28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 Выбор </a:t>
            </a:r>
            <a:r>
              <a:rPr lang="ru-RU" sz="2800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содержания и его целесообразность</a:t>
            </a:r>
            <a:r>
              <a:rPr lang="ru-RU" sz="28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8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800" i="1" dirty="0" smtClean="0">
                <a:solidFill>
                  <a:srgbClr val="052D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Сочетаемость </a:t>
            </a:r>
            <a:r>
              <a:rPr lang="ru-RU" sz="2800" i="1" dirty="0">
                <a:solidFill>
                  <a:srgbClr val="052D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методов. Приемов, средств и форм обучения. </a:t>
            </a:r>
          </a:p>
          <a:p>
            <a:pPr algn="just"/>
            <a:r>
              <a:rPr lang="ru-RU" sz="28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800" i="1" dirty="0" smtClean="0">
                <a:solidFill>
                  <a:srgbClr val="052D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</a:t>
            </a:r>
            <a:r>
              <a:rPr lang="ru-RU" sz="2800" i="1" dirty="0">
                <a:solidFill>
                  <a:srgbClr val="052D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индивидуального подхода к детям на НОД. </a:t>
            </a:r>
          </a:p>
          <a:p>
            <a:pPr algn="just">
              <a:spcAft>
                <a:spcPts val="135"/>
              </a:spcAft>
            </a:pPr>
            <a:r>
              <a:rPr lang="ru-RU" sz="28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800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5684" y="3786188"/>
            <a:ext cx="2686316" cy="29637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40524" y="3405353"/>
            <a:ext cx="837149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28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800" i="1" dirty="0">
                <a:solidFill>
                  <a:srgbClr val="052D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условия были созданы для проведения НОД (материальные, морально – психологические, гигиенические, эстетические и временные)? </a:t>
            </a:r>
            <a:endParaRPr lang="ru-RU" sz="2800" i="1" dirty="0" smtClean="0">
              <a:solidFill>
                <a:srgbClr val="052D3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8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Были </a:t>
            </a:r>
            <a:r>
              <a:rPr lang="ru-RU" sz="2800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ли отклонения от плана НОД, если да, то почему? </a:t>
            </a:r>
            <a:endParaRPr lang="ru-RU" sz="2800" i="1" dirty="0">
              <a:solidFill>
                <a:srgbClr val="052D3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3673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31273" cy="6858000"/>
          </a:xfrm>
          <a:prstGeom prst="rect">
            <a:avLst/>
          </a:prstGeom>
          <a:solidFill>
            <a:srgbClr val="6ADA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040524" y="740979"/>
            <a:ext cx="10736317" cy="2272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35"/>
              </a:spcAft>
            </a:pPr>
            <a:r>
              <a:rPr lang="ru-RU" sz="28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Удалось </a:t>
            </a:r>
            <a:r>
              <a:rPr lang="ru-RU" sz="2800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ли решить на должном уровне поставленные задачи и избежать перегрузки дошкольников? </a:t>
            </a:r>
          </a:p>
          <a:p>
            <a:pPr algn="just">
              <a:spcAft>
                <a:spcPts val="135"/>
              </a:spcAft>
            </a:pPr>
            <a:r>
              <a:rPr lang="ru-RU" sz="28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Интеграция </a:t>
            </a:r>
            <a:r>
              <a:rPr lang="ru-RU" sz="2800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образовательных областей. </a:t>
            </a:r>
          </a:p>
          <a:p>
            <a:pPr algn="just">
              <a:spcAft>
                <a:spcPts val="0"/>
              </a:spcAft>
            </a:pPr>
            <a:r>
              <a:rPr lang="ru-RU" sz="28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Соответствие </a:t>
            </a:r>
            <a:r>
              <a:rPr lang="ru-RU" sz="2800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основным признакам </a:t>
            </a:r>
            <a:r>
              <a:rPr lang="ru-RU" sz="28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ФГОС.</a:t>
            </a:r>
            <a:endParaRPr lang="ru-RU" sz="2800" i="1" dirty="0">
              <a:solidFill>
                <a:srgbClr val="052D35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135"/>
              </a:spcAft>
            </a:pPr>
            <a:r>
              <a:rPr lang="ru-RU" sz="28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800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5684" y="3786188"/>
            <a:ext cx="2686316" cy="29637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40524" y="2617077"/>
            <a:ext cx="8686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2800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8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Каковы </a:t>
            </a:r>
            <a:r>
              <a:rPr lang="ru-RU" sz="2800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причины неудач и недостатков после проведенного НОД? </a:t>
            </a:r>
          </a:p>
          <a:p>
            <a:pPr lvl="0" algn="just"/>
            <a:r>
              <a:rPr lang="ru-RU" sz="28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Какие </a:t>
            </a:r>
            <a:r>
              <a:rPr lang="ru-RU" sz="2800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выводы из результатов НОД необходимо сделать на будущее? </a:t>
            </a:r>
          </a:p>
          <a:p>
            <a:pPr lvl="0" algn="just"/>
            <a:r>
              <a:rPr lang="ru-RU" sz="28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800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662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31273" cy="6858000"/>
          </a:xfrm>
          <a:prstGeom prst="rect">
            <a:avLst/>
          </a:prstGeom>
          <a:solidFill>
            <a:srgbClr val="6ADA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108364" y="165143"/>
            <a:ext cx="1076497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27305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3200" b="1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800" b="1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 </a:t>
            </a:r>
            <a:r>
              <a:rPr lang="ru-RU" sz="2800" b="1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самостоятельной работы: </a:t>
            </a:r>
            <a:r>
              <a:rPr lang="ru-RU" sz="2800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развитие профессионально- педагогических компетенций.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08364" y="1226972"/>
            <a:ext cx="10764980" cy="151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27305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3200" b="1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</a:t>
            </a:r>
            <a:r>
              <a:rPr lang="ru-RU" sz="2800" b="1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Методическая </a:t>
            </a:r>
            <a:r>
              <a:rPr lang="ru-RU" sz="2800" b="1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разработка учебного </a:t>
            </a:r>
            <a:r>
              <a:rPr lang="ru-RU" sz="2800" b="1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занятия НОД </a:t>
            </a:r>
            <a:r>
              <a:rPr lang="ru-RU" sz="2800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документ, раскрывающий сущность содержания и организации процесса </a:t>
            </a:r>
            <a:r>
              <a:rPr lang="ru-RU" sz="28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обучения в ДОО.</a:t>
            </a:r>
            <a:endParaRPr lang="ru-RU" sz="2800" i="1" dirty="0">
              <a:solidFill>
                <a:srgbClr val="052D35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68580" y="2741233"/>
            <a:ext cx="10339047" cy="576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3360" marR="36195" indent="-6350" algn="just">
              <a:lnSpc>
                <a:spcPct val="105000"/>
              </a:lnSpc>
              <a:spcAft>
                <a:spcPts val="20"/>
              </a:spcAft>
            </a:pPr>
            <a:r>
              <a:rPr lang="ru-RU" sz="3200" b="1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r>
              <a:rPr lang="ru-RU" sz="2800" b="1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Требования к структуре интегрированного </a:t>
            </a:r>
            <a:r>
              <a:rPr lang="ru-RU" sz="2800" b="1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занятия:</a:t>
            </a:r>
            <a:endParaRPr lang="ru-RU" sz="2800" b="1" i="1" dirty="0">
              <a:solidFill>
                <a:srgbClr val="052D35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2090091914"/>
              </p:ext>
            </p:extLst>
          </p:nvPr>
        </p:nvGraphicFramePr>
        <p:xfrm>
          <a:off x="1108362" y="3317545"/>
          <a:ext cx="10889673" cy="33786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629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06582" cy="6858000"/>
          </a:xfrm>
          <a:prstGeom prst="rect">
            <a:avLst/>
          </a:prstGeom>
          <a:solidFill>
            <a:srgbClr val="6ADA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519311" y="309489"/>
            <a:ext cx="86797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i="1" dirty="0">
                <a:solidFill>
                  <a:srgbClr val="000A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Критерии оценки результатов</a:t>
            </a:r>
            <a:r>
              <a:rPr lang="ru-RU" sz="2800" i="1" dirty="0">
                <a:solidFill>
                  <a:srgbClr val="000A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i="1" dirty="0">
                <a:solidFill>
                  <a:srgbClr val="000A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самостоятельной работы </a:t>
            </a:r>
            <a:r>
              <a:rPr lang="ru-RU" sz="2800" b="1" i="1" dirty="0" smtClean="0">
                <a:solidFill>
                  <a:srgbClr val="000A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студентов</a:t>
            </a:r>
            <a:endParaRPr lang="ru-RU" sz="2800" b="1" i="1" dirty="0">
              <a:solidFill>
                <a:srgbClr val="000A1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914" y="1284142"/>
            <a:ext cx="107050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18171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 Оценка </a:t>
            </a:r>
            <a:r>
              <a:rPr lang="ru-RU" sz="2800" i="1" dirty="0">
                <a:solidFill>
                  <a:srgbClr val="18171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соответствия</a:t>
            </a:r>
            <a:r>
              <a:rPr lang="ru-RU" sz="2800" dirty="0">
                <a:solidFill>
                  <a:srgbClr val="18171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i="1" dirty="0">
                <a:solidFill>
                  <a:srgbClr val="18171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структуры занятия его цели и типу</a:t>
            </a:r>
            <a:r>
              <a:rPr lang="ru-RU" sz="2800" dirty="0">
                <a:solidFill>
                  <a:srgbClr val="181717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endParaRPr lang="ru-RU" sz="28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28914" y="1842868"/>
            <a:ext cx="10943772" cy="668339"/>
          </a:xfrm>
          <a:prstGeom prst="roundRect">
            <a:avLst/>
          </a:prstGeom>
          <a:solidFill>
            <a:srgbClr val="CEF3FA"/>
          </a:solidFill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занятия соответствует его цели и типу;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914400" y="2616591"/>
            <a:ext cx="10958286" cy="1420422"/>
          </a:xfrm>
          <a:prstGeom prst="roundRect">
            <a:avLst/>
          </a:prstGeom>
          <a:solidFill>
            <a:srgbClr val="CEF3FA"/>
          </a:solidFill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27305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24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частичное соответствие структуры занятия его цели и типу: необоснованное включение или исключение одного обязательного этапа занятия соответствующего типа;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914400" y="4142396"/>
            <a:ext cx="10958286" cy="1294892"/>
          </a:xfrm>
          <a:prstGeom prst="roundRect">
            <a:avLst/>
          </a:prstGeom>
          <a:solidFill>
            <a:srgbClr val="CEF3FA"/>
          </a:solidFill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частичное соответствие структуры занятия его цели и типу: необоснованное включение или исключение двух обязательных 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этапов </a:t>
            </a:r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соответствующего типа;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928914" y="5542671"/>
            <a:ext cx="10958286" cy="1181686"/>
          </a:xfrm>
          <a:prstGeom prst="roundRect">
            <a:avLst/>
          </a:prstGeom>
          <a:solidFill>
            <a:srgbClr val="CEF3FA"/>
          </a:solidFill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частичное соответствие структуры занятия его цели и типу: необоснованное включение или исключение трех обязательных этапов занятия соответствующего типа.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9750" y="233760"/>
            <a:ext cx="1337450" cy="1029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61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06582" cy="6858000"/>
          </a:xfrm>
          <a:prstGeom prst="rect">
            <a:avLst/>
          </a:prstGeom>
          <a:solidFill>
            <a:srgbClr val="6ADA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148840" y="121920"/>
            <a:ext cx="8641080" cy="54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3335" lvl="0" algn="ctr" fontAlgn="base">
              <a:lnSpc>
                <a:spcPct val="105000"/>
              </a:lnSpc>
              <a:spcAft>
                <a:spcPts val="20"/>
              </a:spcAft>
              <a:buClr>
                <a:srgbClr val="181717"/>
              </a:buClr>
              <a:buSzPts val="1050"/>
            </a:pPr>
            <a:r>
              <a:rPr lang="ru-RU" sz="2800" b="1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Оценка </a:t>
            </a:r>
            <a:r>
              <a:rPr lang="ru-RU" sz="2800" b="1" i="1" dirty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целеполагания: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14400" y="825711"/>
            <a:ext cx="10957560" cy="1904237"/>
          </a:xfrm>
          <a:prstGeom prst="roundRect">
            <a:avLst/>
          </a:prstGeom>
          <a:solidFill>
            <a:srgbClr val="CEF3FA"/>
          </a:solidFill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цели </a:t>
            </a:r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и задачи этапов, предполагающие обучение и развитие (освоение обучающимися предметных способов деятельности, способов учебной или мыслительной деятельности, в которых эти знания и навыки используются как средство на основе необходимого учебного материала), обоснованы и четко сформулированы;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14400" y="2888974"/>
            <a:ext cx="10957560" cy="921026"/>
          </a:xfrm>
          <a:prstGeom prst="roundRect">
            <a:avLst/>
          </a:prstGeom>
          <a:solidFill>
            <a:srgbClr val="CEF3FA"/>
          </a:solidFill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цели </a:t>
            </a:r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и задачи этапов, предполагающие обучение и развитие, сформулированы четко;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14400" y="3969026"/>
            <a:ext cx="10957560" cy="907774"/>
          </a:xfrm>
          <a:prstGeom prst="roundRect">
            <a:avLst/>
          </a:prstGeom>
          <a:solidFill>
            <a:srgbClr val="CEF3FA"/>
          </a:solidFill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четко </a:t>
            </a:r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сформулированы обучающие цели и задачи при отсутствии развивающих;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14400" y="5035826"/>
            <a:ext cx="10957560" cy="1033670"/>
          </a:xfrm>
          <a:prstGeom prst="roundRect">
            <a:avLst/>
          </a:prstGeom>
          <a:solidFill>
            <a:srgbClr val="CEF3FA"/>
          </a:solidFill>
          <a:ln w="952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неопределенность, аморфность целей и задач (несоответствие целей и задач теме занятия; постановка целей и задач не осуществлена).</a:t>
            </a:r>
          </a:p>
        </p:txBody>
      </p:sp>
    </p:spTree>
    <p:extLst>
      <p:ext uri="{BB962C8B-B14F-4D97-AF65-F5344CB8AC3E}">
        <p14:creationId xmlns:p14="http://schemas.microsoft.com/office/powerpoint/2010/main" val="161101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06582" cy="6858000"/>
          </a:xfrm>
          <a:prstGeom prst="rect">
            <a:avLst/>
          </a:prstGeom>
          <a:solidFill>
            <a:srgbClr val="6ADA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529840" y="137160"/>
            <a:ext cx="7940040" cy="99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36195" lvl="0" algn="ctr" fontAlgn="base">
              <a:lnSpc>
                <a:spcPct val="105000"/>
              </a:lnSpc>
              <a:spcAft>
                <a:spcPts val="20"/>
              </a:spcAft>
              <a:buClr>
                <a:srgbClr val="181717"/>
              </a:buClr>
              <a:buSzPts val="1050"/>
            </a:pPr>
            <a:r>
              <a:rPr lang="ru-RU" sz="2800" b="1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Оценка </a:t>
            </a:r>
            <a:r>
              <a:rPr lang="ru-RU" sz="2800" b="1" i="1" dirty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выделения и обоснования единиц содержания образования: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44880" y="1226820"/>
            <a:ext cx="11003280" cy="906780"/>
          </a:xfrm>
          <a:prstGeom prst="roundRect">
            <a:avLst/>
          </a:prstGeom>
          <a:solidFill>
            <a:srgbClr val="CEF3FA"/>
          </a:solidFill>
          <a:ln w="12700">
            <a:solidFill>
              <a:schemeClr val="tx1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единицы содержания образования выделены и обоснованы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44880" y="2319792"/>
            <a:ext cx="11003280" cy="972048"/>
          </a:xfrm>
          <a:prstGeom prst="roundRect">
            <a:avLst/>
          </a:prstGeom>
          <a:solidFill>
            <a:srgbClr val="CEF3FA"/>
          </a:solidFill>
          <a:ln w="12700">
            <a:solidFill>
              <a:schemeClr val="tx1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единицы содержания образования только выделены;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44880" y="3493272"/>
            <a:ext cx="11003280" cy="972048"/>
          </a:xfrm>
          <a:prstGeom prst="roundRect">
            <a:avLst/>
          </a:prstGeom>
          <a:solidFill>
            <a:srgbClr val="CEF3FA"/>
          </a:solidFill>
          <a:ln>
            <a:solidFill>
              <a:schemeClr val="tx1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единицы содержания образования и учебный материал не различаются;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44880" y="4651512"/>
            <a:ext cx="11003280" cy="1109207"/>
          </a:xfrm>
          <a:prstGeom prst="roundRect">
            <a:avLst/>
          </a:prstGeom>
          <a:solidFill>
            <a:srgbClr val="CEF3FA"/>
          </a:solidFill>
          <a:ln>
            <a:solidFill>
              <a:schemeClr val="tx1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единицы содержания образования не выделены (примитивизм, фрагментарность, нарушение логики в изложении учебного материала).</a:t>
            </a:r>
          </a:p>
        </p:txBody>
      </p:sp>
    </p:spTree>
    <p:extLst>
      <p:ext uri="{BB962C8B-B14F-4D97-AF65-F5344CB8AC3E}">
        <p14:creationId xmlns:p14="http://schemas.microsoft.com/office/powerpoint/2010/main" val="3443538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06582" cy="6858000"/>
          </a:xfrm>
          <a:prstGeom prst="rect">
            <a:avLst/>
          </a:prstGeom>
          <a:solidFill>
            <a:srgbClr val="6ADA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539240" y="381000"/>
            <a:ext cx="9890760" cy="54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36195" lvl="0" algn="ctr" fontAlgn="base">
              <a:lnSpc>
                <a:spcPct val="105000"/>
              </a:lnSpc>
              <a:spcAft>
                <a:spcPts val="20"/>
              </a:spcAft>
              <a:buClr>
                <a:srgbClr val="181717"/>
              </a:buClr>
              <a:buSzPts val="1050"/>
            </a:pPr>
            <a:r>
              <a:rPr lang="ru-RU" sz="2800" b="1" i="1" dirty="0" smtClean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Оценка </a:t>
            </a:r>
            <a:r>
              <a:rPr lang="ru-RU" sz="2800" b="1" i="1" dirty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использования форм организации обучения</a:t>
            </a:r>
            <a:r>
              <a:rPr lang="ru-RU" sz="2800" b="1" dirty="0">
                <a:solidFill>
                  <a:srgbClr val="0016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99160" y="1028571"/>
            <a:ext cx="11003280" cy="1203960"/>
          </a:xfrm>
          <a:prstGeom prst="roundRect">
            <a:avLst/>
          </a:prstGeom>
          <a:solidFill>
            <a:srgbClr val="CEF3FA"/>
          </a:solidFill>
          <a:ln>
            <a:solidFill>
              <a:schemeClr val="tx1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организации обучения используются на основе данных психолого-педагогической диагностики целесообразно и обоснованно;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99160" y="2329654"/>
            <a:ext cx="11003280" cy="1047943"/>
          </a:xfrm>
          <a:prstGeom prst="roundRect">
            <a:avLst/>
          </a:prstGeom>
          <a:solidFill>
            <a:srgbClr val="CEF3FA"/>
          </a:solidFill>
          <a:ln>
            <a:solidFill>
              <a:schemeClr val="tx1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организации обучения используются с учетом данных либо педагогической, либо психологической диагностики;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99160" y="3474721"/>
            <a:ext cx="11003280" cy="1036319"/>
          </a:xfrm>
          <a:prstGeom prst="roundRect">
            <a:avLst/>
          </a:prstGeom>
          <a:solidFill>
            <a:srgbClr val="CEF3FA"/>
          </a:solidFill>
          <a:ln>
            <a:solidFill>
              <a:schemeClr val="tx1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организации обучения используются без учета данных и психолого-педагогической диагностики;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99160" y="4608164"/>
            <a:ext cx="11003280" cy="1167796"/>
          </a:xfrm>
          <a:prstGeom prst="roundRect">
            <a:avLst/>
          </a:prstGeom>
          <a:solidFill>
            <a:srgbClr val="CEF3FA"/>
          </a:solidFill>
          <a:ln>
            <a:solidFill>
              <a:schemeClr val="tx1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полное несоответствие форм организации обучения целям обучения и составу класса (группы).</a:t>
            </a:r>
          </a:p>
        </p:txBody>
      </p:sp>
    </p:spTree>
    <p:extLst>
      <p:ext uri="{BB962C8B-B14F-4D97-AF65-F5344CB8AC3E}">
        <p14:creationId xmlns:p14="http://schemas.microsoft.com/office/powerpoint/2010/main" val="1774412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06582" cy="6858000"/>
          </a:xfrm>
          <a:prstGeom prst="rect">
            <a:avLst/>
          </a:prstGeom>
          <a:solidFill>
            <a:srgbClr val="6ADA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453640" y="213360"/>
            <a:ext cx="8183880" cy="54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36195" lvl="0" algn="ctr" fontAlgn="base">
              <a:lnSpc>
                <a:spcPct val="105000"/>
              </a:lnSpc>
              <a:spcAft>
                <a:spcPts val="20"/>
              </a:spcAft>
              <a:buClr>
                <a:srgbClr val="181717"/>
              </a:buClr>
              <a:buSzPts val="1050"/>
            </a:pPr>
            <a:r>
              <a:rPr lang="ru-RU" sz="2800" b="1" i="1" dirty="0" smtClean="0">
                <a:solidFill>
                  <a:srgbClr val="000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Оценка </a:t>
            </a:r>
            <a:r>
              <a:rPr lang="ru-RU" sz="2800" b="1" i="1" dirty="0">
                <a:solidFill>
                  <a:srgbClr val="000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использования методов обучения: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83920" y="895285"/>
            <a:ext cx="11033760" cy="1284035"/>
          </a:xfrm>
          <a:prstGeom prst="roundRect">
            <a:avLst/>
          </a:prstGeom>
          <a:solidFill>
            <a:srgbClr val="CEF3FA"/>
          </a:solidFill>
          <a:ln>
            <a:solidFill>
              <a:schemeClr val="tx1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репродуктивных и продуктивных методов обучения обосновано, соответствует целям занятия и особенностям изучаемой единицы содержания;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83920" y="2316480"/>
            <a:ext cx="11033760" cy="1249680"/>
          </a:xfrm>
          <a:prstGeom prst="roundRect">
            <a:avLst/>
          </a:prstGeom>
          <a:solidFill>
            <a:srgbClr val="CEF3FA"/>
          </a:solidFill>
          <a:ln>
            <a:solidFill>
              <a:schemeClr val="tx1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репродуктивных и продуктивных методов обучения соответствует целям занятия и особенностям изучаемой единицы содержания;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83920" y="3703320"/>
            <a:ext cx="11033760" cy="1082040"/>
          </a:xfrm>
          <a:prstGeom prst="roundRect">
            <a:avLst/>
          </a:prstGeom>
          <a:solidFill>
            <a:srgbClr val="CEF3FA"/>
          </a:solidFill>
          <a:ln>
            <a:solidFill>
              <a:schemeClr val="tx1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репродуктивных или продуктивных методов обучения не соответствует целям занятия и особенностям изучаемой единицы содержания;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83920" y="4922520"/>
            <a:ext cx="11033760" cy="975360"/>
          </a:xfrm>
          <a:prstGeom prst="roundRect">
            <a:avLst/>
          </a:prstGeom>
          <a:solidFill>
            <a:srgbClr val="CEF3FA"/>
          </a:solidFill>
          <a:ln>
            <a:solidFill>
              <a:schemeClr val="tx1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используется случайный набор методов обучения.</a:t>
            </a:r>
          </a:p>
        </p:txBody>
      </p:sp>
    </p:spTree>
    <p:extLst>
      <p:ext uri="{BB962C8B-B14F-4D97-AF65-F5344CB8AC3E}">
        <p14:creationId xmlns:p14="http://schemas.microsoft.com/office/powerpoint/2010/main" val="151830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06582" cy="6858000"/>
          </a:xfrm>
          <a:prstGeom prst="rect">
            <a:avLst/>
          </a:prstGeom>
          <a:solidFill>
            <a:srgbClr val="6ADA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844040" y="320040"/>
            <a:ext cx="8854440" cy="5157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36195" lvl="0" algn="ctr" fontAlgn="base">
              <a:lnSpc>
                <a:spcPct val="105000"/>
              </a:lnSpc>
              <a:spcAft>
                <a:spcPts val="20"/>
              </a:spcAft>
              <a:buClr>
                <a:srgbClr val="181717"/>
              </a:buClr>
              <a:buSzPts val="1050"/>
            </a:pPr>
            <a:r>
              <a:rPr lang="ru-RU" sz="2800" b="1" i="1" dirty="0" smtClean="0">
                <a:solidFill>
                  <a:srgbClr val="000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Оценка </a:t>
            </a:r>
            <a:r>
              <a:rPr lang="ru-RU" sz="2800" b="1" i="1" dirty="0">
                <a:solidFill>
                  <a:srgbClr val="000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межэтапных связей занятия</a:t>
            </a:r>
            <a:r>
              <a:rPr lang="ru-RU" sz="2800" b="1" dirty="0">
                <a:solidFill>
                  <a:srgbClr val="000F2E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44880" y="953877"/>
            <a:ext cx="10972800" cy="1120717"/>
          </a:xfrm>
          <a:prstGeom prst="roundRect">
            <a:avLst/>
          </a:prstGeom>
          <a:solidFill>
            <a:srgbClr val="CEF3FA"/>
          </a:solidFill>
          <a:ln>
            <a:solidFill>
              <a:schemeClr val="tx1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и обоснованность внешней и внутренней логики при переходе к каждому следующему этапу занятия;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44880" y="2192649"/>
            <a:ext cx="10972800" cy="1053471"/>
          </a:xfrm>
          <a:prstGeom prst="roundRect">
            <a:avLst/>
          </a:prstGeom>
          <a:solidFill>
            <a:srgbClr val="CEF3FA"/>
          </a:solidFill>
          <a:ln>
            <a:solidFill>
              <a:schemeClr val="tx1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внутренней и внешней логики или только внутренней логики между этапами занятия;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44880" y="3364174"/>
            <a:ext cx="10972800" cy="1038391"/>
          </a:xfrm>
          <a:prstGeom prst="roundRect">
            <a:avLst/>
          </a:prstGeom>
          <a:solidFill>
            <a:srgbClr val="CEF3FA"/>
          </a:solidFill>
          <a:ln>
            <a:solidFill>
              <a:schemeClr val="tx1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только внешней логики между этапами занятия;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44880" y="4572470"/>
            <a:ext cx="10972800" cy="1355890"/>
          </a:xfrm>
          <a:prstGeom prst="roundRect">
            <a:avLst/>
          </a:prstGeom>
          <a:solidFill>
            <a:srgbClr val="CEF3FA"/>
          </a:solidFill>
          <a:ln>
            <a:solidFill>
              <a:schemeClr val="tx1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27305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</a:t>
            </a:r>
            <a:r>
              <a:rPr lang="ru-RU" sz="2400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полное отсутствие внутренней и внешней логики между этапами занятия.</a:t>
            </a:r>
          </a:p>
        </p:txBody>
      </p:sp>
    </p:spTree>
    <p:extLst>
      <p:ext uri="{BB962C8B-B14F-4D97-AF65-F5344CB8AC3E}">
        <p14:creationId xmlns:p14="http://schemas.microsoft.com/office/powerpoint/2010/main" val="1123067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061" y="4420650"/>
            <a:ext cx="2203937" cy="243734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67287" y="1280160"/>
            <a:ext cx="1160584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tabLst>
                <a:tab pos="457200" algn="l"/>
              </a:tabLst>
            </a:pPr>
            <a:r>
              <a:rPr lang="ru-RU" sz="2000" b="1" i="1" dirty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solidFill>
                  <a:srgbClr val="22222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2000" b="1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Белая </a:t>
            </a:r>
            <a:r>
              <a:rPr lang="ru-RU" sz="2000" b="1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К.Ю. Методическая работа в ДОУ: Анализ, планирование, формирование и методы. - М.: ТЦ. Сфера. 2005. - 96с.</a:t>
            </a:r>
            <a:r>
              <a:rPr lang="ru-RU" sz="2000" b="1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</a:p>
          <a:p>
            <a:pPr marL="342900" lvl="0" indent="-342900" algn="just">
              <a:tabLst>
                <a:tab pos="457200" algn="l"/>
              </a:tabLst>
            </a:pPr>
            <a:r>
              <a:rPr lang="ru-RU" sz="2000" b="1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Бережнова О. В., Тимофеева Л.Л. Проектирование образовательной деятельности в детском саду: современные подходы. </a:t>
            </a:r>
            <a:r>
              <a:rPr lang="ru-RU" sz="2000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М.: Цветной мир, 2013</a:t>
            </a:r>
          </a:p>
          <a:p>
            <a:pPr marL="342900" lvl="0" indent="-342900" algn="just">
              <a:tabLst>
                <a:tab pos="457200" algn="l"/>
              </a:tabLst>
            </a:pPr>
            <a:r>
              <a:rPr lang="ru-RU" sz="2000" b="1" i="1" dirty="0">
                <a:solidFill>
                  <a:srgbClr val="052D3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Коджаспирова, Г.М. Словарь по педагогике </a:t>
            </a:r>
            <a:r>
              <a:rPr lang="ru-RU" sz="2000" i="1" dirty="0">
                <a:solidFill>
                  <a:srgbClr val="052D3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/  Г.М.Коджаспирова, А.Ю. Коджаспирова. – Москва: ИКЦ «МарТ»; Ростов н/Д: Издательский центр «МарТ», 2005. – 448 с.,</a:t>
            </a:r>
            <a:endParaRPr lang="ru-RU" sz="2000" i="1" dirty="0">
              <a:solidFill>
                <a:srgbClr val="052D35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tabLst>
                <a:tab pos="457200" algn="l"/>
              </a:tabLst>
            </a:pPr>
            <a:r>
              <a:rPr lang="ru-RU" sz="2000" b="1" i="1" dirty="0">
                <a:solidFill>
                  <a:srgbClr val="052D35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Микляева, Я. Планирование в современном ДОУ : метод, пособие / Н. Микляева. — </a:t>
            </a:r>
            <a:r>
              <a:rPr lang="ru-RU" sz="2000" i="1" dirty="0">
                <a:solidFill>
                  <a:srgbClr val="052D35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М.: ТЦ Сфера, 2013 (Приложение к журналу «Управление ДОУ»).</a:t>
            </a:r>
            <a:endParaRPr lang="ru-RU" dirty="0">
              <a:solidFill>
                <a:srgbClr val="052D35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5249" y="3834705"/>
            <a:ext cx="90362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8415" lvl="0" algn="just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sz="2000" b="1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Тишков</a:t>
            </a:r>
            <a:r>
              <a:rPr lang="ru-RU" sz="2000" b="1" i="1" dirty="0">
                <a:solidFill>
                  <a:srgbClr val="052D3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К.Н. Роль и методы самостоятельной работы студента в современных условиях [Электронный ресурс] / К.Н. Тишков, О.С. Кошелев, И.Н. Мерзляков. – </a:t>
            </a:r>
            <a:r>
              <a:rPr lang="ru-RU" sz="2000" i="1" dirty="0">
                <a:solidFill>
                  <a:srgbClr val="052D3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Режим доступа: http://www.nntu. scinov.ru./RUS/NEWS/arhiv_n2.html</a:t>
            </a:r>
          </a:p>
          <a:p>
            <a:pPr marR="18415" lvl="0" algn="just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sz="2000" b="1" i="1" dirty="0">
                <a:solidFill>
                  <a:srgbClr val="052D3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Черная, А.В. Организация самостоятельной работы студентов по психолого-педагогическим дисциплинам: электронный учебник </a:t>
            </a:r>
            <a:r>
              <a:rPr lang="ru-RU" sz="2000" i="1" dirty="0">
                <a:solidFill>
                  <a:srgbClr val="052D35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[Электронный ресурс] / А.В.Черная, Е.А. Чекунова, Е.И. Погорелова.– Ростов-на-Дону: Южный федеральный университет, 2010. – 200 с.</a:t>
            </a:r>
            <a:endParaRPr lang="ru-RU" dirty="0">
              <a:solidFill>
                <a:srgbClr val="052D35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42868" y="548640"/>
            <a:ext cx="6274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solidFill>
                  <a:srgbClr val="052D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</a:t>
            </a:r>
          </a:p>
        </p:txBody>
      </p:sp>
    </p:spTree>
    <p:extLst>
      <p:ext uri="{BB962C8B-B14F-4D97-AF65-F5344CB8AC3E}">
        <p14:creationId xmlns:p14="http://schemas.microsoft.com/office/powerpoint/2010/main" val="137182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31273" cy="6858000"/>
          </a:xfrm>
          <a:prstGeom prst="rect">
            <a:avLst/>
          </a:prstGeom>
          <a:solidFill>
            <a:srgbClr val="6ADA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68581" y="773722"/>
            <a:ext cx="4664933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3360" marR="36195" indent="-6350">
              <a:lnSpc>
                <a:spcPct val="105000"/>
              </a:lnSpc>
              <a:spcAft>
                <a:spcPts val="20"/>
              </a:spcAft>
            </a:pPr>
            <a:r>
              <a:rPr lang="ru-RU" sz="3200" b="1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Варианты </a:t>
            </a:r>
            <a:r>
              <a:rPr lang="ru-RU" sz="3200" b="1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задания: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19199" y="1828799"/>
            <a:ext cx="10588427" cy="32593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27305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28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800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разработать </a:t>
            </a:r>
            <a:r>
              <a:rPr lang="ru-RU" sz="28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конспект НОД для </a:t>
            </a:r>
            <a:r>
              <a:rPr lang="ru-RU" sz="2800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проведения </a:t>
            </a:r>
            <a:r>
              <a:rPr lang="ru-RU" sz="28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фрагмента </a:t>
            </a:r>
            <a:r>
              <a:rPr lang="ru-RU" sz="2800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занятия на </a:t>
            </a:r>
            <a:r>
              <a:rPr lang="ru-RU" sz="28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практическом уроке </a:t>
            </a:r>
            <a:r>
              <a:rPr lang="ru-RU" sz="2800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</a:t>
            </a:r>
            <a:r>
              <a:rPr lang="ru-RU" sz="28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МРР или в период педагогической практики в ДОО.</a:t>
            </a:r>
          </a:p>
          <a:p>
            <a:pPr marR="27305" lvl="0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28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800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разработать </a:t>
            </a:r>
            <a:r>
              <a:rPr lang="ru-RU" sz="28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план </a:t>
            </a:r>
            <a:r>
              <a:rPr lang="ru-RU" sz="2800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8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конспект </a:t>
            </a:r>
            <a:r>
              <a:rPr lang="ru-RU" sz="2800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НОД </a:t>
            </a:r>
            <a:r>
              <a:rPr lang="ru-RU" sz="28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для </a:t>
            </a:r>
            <a:r>
              <a:rPr lang="ru-RU" sz="2800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проведения фрагмента занятия на практическом уроке по МРР или в период педагогической практики в ДОО.</a:t>
            </a:r>
          </a:p>
          <a:p>
            <a:pPr marR="27305" indent="209550" algn="just">
              <a:lnSpc>
                <a:spcPct val="105000"/>
              </a:lnSpc>
              <a:spcAft>
                <a:spcPts val="25"/>
              </a:spcAft>
            </a:pPr>
            <a:endParaRPr lang="ru-RU" sz="2800" i="1" dirty="0">
              <a:solidFill>
                <a:srgbClr val="052D35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1285" y="4584595"/>
            <a:ext cx="2396341" cy="1845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06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31273" cy="6858000"/>
          </a:xfrm>
          <a:prstGeom prst="rect">
            <a:avLst/>
          </a:prstGeom>
          <a:solidFill>
            <a:srgbClr val="6ADA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701665" y="721895"/>
            <a:ext cx="70946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Условия планирования и организации интег­рированного мероприятия</a:t>
            </a:r>
            <a:endParaRPr lang="ru-RU" sz="2800" i="1" dirty="0">
              <a:solidFill>
                <a:srgbClr val="052D35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71074" y="2261937"/>
            <a:ext cx="10571748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ru-RU" sz="28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4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Выбор 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содержания мероприятия, которое должно соответствовать Основ­ной </a:t>
            </a:r>
            <a:r>
              <a:rPr lang="ru-RU" sz="24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общеобразовательной 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программе дет­ского сада, разработанной на основе при­мерной общеобразовательной </a:t>
            </a:r>
            <a:r>
              <a:rPr lang="ru-RU" sz="24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программы.</a:t>
            </a:r>
          </a:p>
          <a:p>
            <a:pPr lvl="0" algn="just">
              <a:spcAft>
                <a:spcPts val="0"/>
              </a:spcAft>
            </a:pPr>
            <a:r>
              <a:rPr lang="ru-RU" sz="24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Тщательное 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проду­мывание структуры мероприятия, методов и средств, а также определение объема опти­мальной нагрузки.</a:t>
            </a:r>
          </a:p>
          <a:p>
            <a:pPr algn="just">
              <a:spcAft>
                <a:spcPts val="0"/>
              </a:spcAft>
            </a:pPr>
            <a:r>
              <a:rPr lang="ru-RU" sz="24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Координирование 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деятельности разных педагогов (воспита­теля группы, музыкального руководителя и т. д.).</a:t>
            </a:r>
          </a:p>
          <a:p>
            <a:pPr algn="just">
              <a:spcAft>
                <a:spcPts val="0"/>
              </a:spcAft>
            </a:pPr>
            <a:r>
              <a:rPr lang="ru-RU" sz="24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Учет 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возрастных, индивидуальных и психоло­гических особенностей детей группы, а также сохранение эмоционально положи­тельного стиля отношений между взрос­лыми и детьми.</a:t>
            </a:r>
            <a:endParaRPr lang="ru-RU" sz="24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3889" y="360859"/>
            <a:ext cx="2073088" cy="1596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090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31273" cy="6858000"/>
          </a:xfrm>
          <a:prstGeom prst="rect">
            <a:avLst/>
          </a:prstGeom>
          <a:solidFill>
            <a:srgbClr val="6ADA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831273" y="575187"/>
            <a:ext cx="112388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Примерный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оформления конспекта непосредственно образователь­ной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деятельности: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767185004"/>
              </p:ext>
            </p:extLst>
          </p:nvPr>
        </p:nvGraphicFramePr>
        <p:xfrm>
          <a:off x="998806" y="1415845"/>
          <a:ext cx="11071274" cy="54421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524568" y="117987"/>
            <a:ext cx="3545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Таблица№ 1.</a:t>
            </a:r>
            <a:endParaRPr lang="ru-RU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064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31273" cy="6858000"/>
          </a:xfrm>
          <a:prstGeom prst="rect">
            <a:avLst/>
          </a:prstGeom>
          <a:solidFill>
            <a:srgbClr val="6ADA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454442" y="529388"/>
            <a:ext cx="6192253" cy="99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3360" marR="36195" indent="-6350" algn="ctr">
              <a:lnSpc>
                <a:spcPct val="105000"/>
              </a:lnSpc>
              <a:spcAft>
                <a:spcPts val="20"/>
              </a:spcAft>
            </a:pPr>
            <a:r>
              <a:rPr lang="ru-RU" sz="2800" b="1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Планируемые результаты самостоятельной работы: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47537" y="2165683"/>
            <a:ext cx="10347158" cy="4358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27305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2400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способность студентов применять продуктивный педагогический опыт и инновационные подходы к организации образовательного процесса;</a:t>
            </a:r>
          </a:p>
          <a:p>
            <a:pPr marR="27305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2400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способность осуществлять анализ условий, процессов и результатов образовательного процесса для обеспечения качества образования, соответствующего </a:t>
            </a:r>
            <a:r>
              <a:rPr lang="ru-RU" sz="24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ФГОС;</a:t>
            </a:r>
            <a:endParaRPr lang="ru-RU" sz="2400" i="1" dirty="0">
              <a:solidFill>
                <a:srgbClr val="052D35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27305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2400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способность применять современные методики и технологии организации и реализации образовательного процесса на различных образовательных ступенях в различных образовательных учреждениях;</a:t>
            </a:r>
          </a:p>
          <a:p>
            <a:pPr marR="27305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2400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готовность к разработке и реализации методических моделей, методик, технологий и приемов обучения, к анализу результатов процесса</a:t>
            </a:r>
            <a:r>
              <a:rPr lang="ru-RU" sz="2400" i="1" dirty="0" smtClean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R="27305" indent="209550" algn="just">
              <a:lnSpc>
                <a:spcPct val="105000"/>
              </a:lnSpc>
              <a:spcAft>
                <a:spcPts val="25"/>
              </a:spcAft>
            </a:pPr>
            <a:r>
              <a:rPr lang="ru-RU" sz="2400" i="1" dirty="0">
                <a:solidFill>
                  <a:srgbClr val="052D3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способность прогнозировать, проектировать, моделировать.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5021" y="340304"/>
            <a:ext cx="2002189" cy="1375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82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9291138"/>
              </p:ext>
            </p:extLst>
          </p:nvPr>
        </p:nvGraphicFramePr>
        <p:xfrm>
          <a:off x="103238" y="126609"/>
          <a:ext cx="11946194" cy="66281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1162">
                  <a:extLst>
                    <a:ext uri="{9D8B030D-6E8A-4147-A177-3AD203B41FA5}">
                      <a16:colId xmlns:a16="http://schemas.microsoft.com/office/drawing/2014/main" val="1873838446"/>
                    </a:ext>
                  </a:extLst>
                </a:gridCol>
                <a:gridCol w="11135032">
                  <a:extLst>
                    <a:ext uri="{9D8B030D-6E8A-4147-A177-3AD203B41FA5}">
                      <a16:colId xmlns:a16="http://schemas.microsoft.com/office/drawing/2014/main" val="587052356"/>
                    </a:ext>
                  </a:extLst>
                </a:gridCol>
              </a:tblGrid>
              <a:tr h="1807312"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0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6ADA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1F0E0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4342758"/>
                  </a:ext>
                </a:extLst>
              </a:tr>
              <a:tr h="1042373">
                <a:tc>
                  <a:txBody>
                    <a:bodyPr/>
                    <a:lstStyle/>
                    <a:p>
                      <a:pPr algn="ctr"/>
                      <a:r>
                        <a:rPr lang="ru-RU" sz="36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36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EF3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При составлении конспекта НОД необходимо опираться на требования ФГОС к организации образовательного процесса:</a:t>
                      </a:r>
                    </a:p>
                  </a:txBody>
                  <a:tcPr>
                    <a:solidFill>
                      <a:srgbClr val="CEF3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9017608"/>
                  </a:ext>
                </a:extLst>
              </a:tr>
              <a:tr h="995128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а)</a:t>
                      </a:r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E9FA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содержание НОД должно соответствовать принципу развивающего образования, целью которого является развитие ребенка;</a:t>
                      </a:r>
                    </a:p>
                  </a:txBody>
                  <a:tcPr>
                    <a:solidFill>
                      <a:srgbClr val="E9FA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1058165"/>
                  </a:ext>
                </a:extLst>
              </a:tr>
              <a:tr h="1100670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б)</a:t>
                      </a:r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EF3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необходимо учитывать комплексно-тематический принцип построения образовательного процесса;</a:t>
                      </a:r>
                      <a:endParaRPr kumimoji="0" lang="ru-RU" sz="2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>
                    <a:solidFill>
                      <a:srgbClr val="CEF3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6332091"/>
                  </a:ext>
                </a:extLst>
              </a:tr>
              <a:tr h="1682670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в)</a:t>
                      </a:r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E9FA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2000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необходимо отразить интеграцию образовательных областей в соответствии с возрастными возможностями и особенностями воспитанников группы; 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E9FA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3719964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307103" y="825910"/>
            <a:ext cx="92408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составления конспекта 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НОД</a:t>
            </a:r>
            <a:endParaRPr lang="ru-RU" sz="3200" b="1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18" y="611125"/>
            <a:ext cx="1396165" cy="9590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996516" y="126609"/>
            <a:ext cx="30529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Таблица№ </a:t>
            </a:r>
            <a:r>
              <a:rPr lang="ru-RU" sz="14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endParaRPr lang="ru-RU" sz="1400" b="1" i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602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194944"/>
              </p:ext>
            </p:extLst>
          </p:nvPr>
        </p:nvGraphicFramePr>
        <p:xfrm>
          <a:off x="0" y="-2"/>
          <a:ext cx="12192000" cy="6858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0942">
                  <a:extLst>
                    <a:ext uri="{9D8B030D-6E8A-4147-A177-3AD203B41FA5}">
                      <a16:colId xmlns:a16="http://schemas.microsoft.com/office/drawing/2014/main" val="1873838446"/>
                    </a:ext>
                  </a:extLst>
                </a:gridCol>
                <a:gridCol w="11661058">
                  <a:extLst>
                    <a:ext uri="{9D8B030D-6E8A-4147-A177-3AD203B41FA5}">
                      <a16:colId xmlns:a16="http://schemas.microsoft.com/office/drawing/2014/main" val="587052356"/>
                    </a:ext>
                  </a:extLst>
                </a:gridCol>
              </a:tblGrid>
              <a:tr h="373290"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52D35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Продолжение таблицы № </a:t>
                      </a:r>
                      <a:r>
                        <a:rPr kumimoji="0" lang="ru-RU" sz="1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52D35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2</a:t>
                      </a:r>
                      <a:endParaRPr kumimoji="0" lang="ru-RU" sz="1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52D35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6ADA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1F0E0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4342758"/>
                  </a:ext>
                </a:extLst>
              </a:tr>
              <a:tr h="1835342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г)</a:t>
                      </a:r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EF3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продумать единство воспитательных, развивающих и обучающих целей и задач образования воспитанников, в процессе реализации которых формируются знания, умения и навыки, имеющие непосредственное отношение к развитию детей дошкольного возраста;</a:t>
                      </a:r>
                      <a:endParaRPr kumimoji="0" lang="ru-RU" sz="280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>
                    <a:solidFill>
                      <a:srgbClr val="CEF3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9017608"/>
                  </a:ext>
                </a:extLst>
              </a:tr>
              <a:tr h="1399837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д)</a:t>
                      </a:r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E9FA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адаптировать содержание отобранного научного материал по теме НОД  в соответствии с возрастным и психолого-педагогическими возможностями детей;</a:t>
                      </a:r>
                    </a:p>
                  </a:txBody>
                  <a:tcPr>
                    <a:solidFill>
                      <a:srgbClr val="E9FA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1058165"/>
                  </a:ext>
                </a:extLst>
              </a:tr>
              <a:tr h="1399837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е)</a:t>
                      </a:r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EF3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изучить область «Речевое развитие» по выбранной возрастной группе. Особое внимание уделить разделам: формирование словаря,</a:t>
                      </a:r>
                      <a:r>
                        <a:rPr lang="ru-RU" sz="2800" b="1" i="1" dirty="0" smtClean="0">
                          <a:solidFill>
                            <a:srgbClr val="2A1304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800" b="0" i="1" dirty="0" smtClean="0">
                          <a:solidFill>
                            <a:srgbClr val="2A1304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связной диалогической речи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; </a:t>
                      </a:r>
                      <a:endParaRPr kumimoji="0" lang="ru-RU" sz="2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EF3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6332091"/>
                  </a:ext>
                </a:extLst>
              </a:tr>
              <a:tr h="1849695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ё)</a:t>
                      </a:r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E9FA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2000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познакомиться с содержанием остальных образовательных областей и определить интеграцию образовательных областей, продумать их условные обозначения. Например, «Физическое развитие» - ФР, «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2000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2000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ознавательное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2000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» - ПР, «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2000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2000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ечевое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2000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» - РР и т.п.</a:t>
                      </a:r>
                    </a:p>
                  </a:txBody>
                  <a:tcPr>
                    <a:solidFill>
                      <a:srgbClr val="E9FA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37199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716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1759820"/>
              </p:ext>
            </p:extLst>
          </p:nvPr>
        </p:nvGraphicFramePr>
        <p:xfrm>
          <a:off x="103238" y="162230"/>
          <a:ext cx="11946194" cy="38539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1162">
                  <a:extLst>
                    <a:ext uri="{9D8B030D-6E8A-4147-A177-3AD203B41FA5}">
                      <a16:colId xmlns:a16="http://schemas.microsoft.com/office/drawing/2014/main" val="1873838446"/>
                    </a:ext>
                  </a:extLst>
                </a:gridCol>
                <a:gridCol w="11135032">
                  <a:extLst>
                    <a:ext uri="{9D8B030D-6E8A-4147-A177-3AD203B41FA5}">
                      <a16:colId xmlns:a16="http://schemas.microsoft.com/office/drawing/2014/main" val="587052356"/>
                    </a:ext>
                  </a:extLst>
                </a:gridCol>
              </a:tblGrid>
              <a:tr h="333697">
                <a:tc grid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52D35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Окончание таблицы № </a:t>
                      </a:r>
                      <a:r>
                        <a:rPr kumimoji="0" lang="ru-RU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52D35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2</a:t>
                      </a:r>
                      <a:endParaRPr kumimoji="0" lang="ru-RU" sz="1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52D35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6ADA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1F0E0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4342758"/>
                  </a:ext>
                </a:extLst>
              </a:tr>
              <a:tr h="472737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ж)</a:t>
                      </a:r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EF3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о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пределить программные задачи занятия;</a:t>
                      </a:r>
                    </a:p>
                  </a:txBody>
                  <a:tcPr>
                    <a:solidFill>
                      <a:srgbClr val="CEF3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9017608"/>
                  </a:ext>
                </a:extLst>
              </a:tr>
              <a:tr h="862049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з)</a:t>
                      </a:r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E9FA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задачи </a:t>
                      </a:r>
                      <a:r>
                        <a:rPr lang="ru-RU" sz="2800" b="0" i="1" dirty="0" smtClean="0">
                          <a:solidFill>
                            <a:srgbClr val="2A1304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связной диалогической речи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и активизации </a:t>
                      </a: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словаря сформулировать в соответствии с содержанием НОД;</a:t>
                      </a:r>
                    </a:p>
                  </a:txBody>
                  <a:tcPr>
                    <a:solidFill>
                      <a:srgbClr val="E9FA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1058165"/>
                  </a:ext>
                </a:extLst>
              </a:tr>
              <a:tr h="862049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и)</a:t>
                      </a:r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EF3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определить образовательные, развивающие и воспитательные задачи; при написании задач использовать фразы – клише </a:t>
                      </a:r>
                      <a:r>
                        <a:rPr kumimoji="0" lang="ru-RU" sz="2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(см. таблица №2)</a:t>
                      </a:r>
                    </a:p>
                  </a:txBody>
                  <a:tcPr>
                    <a:solidFill>
                      <a:srgbClr val="CEF3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6332091"/>
                  </a:ext>
                </a:extLst>
              </a:tr>
              <a:tr h="1112322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к)</a:t>
                      </a:r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E9FA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2000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отобрать наиболее эффективные методы и приемы для реализации поставленных задач;</a:t>
                      </a:r>
                      <a:endParaRPr kumimoji="0" lang="ru-RU" sz="2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22000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9FA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3719964"/>
                  </a:ext>
                </a:extLst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5974177"/>
              </p:ext>
            </p:extLst>
          </p:nvPr>
        </p:nvGraphicFramePr>
        <p:xfrm>
          <a:off x="103238" y="4048232"/>
          <a:ext cx="11946194" cy="26761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1162">
                  <a:extLst>
                    <a:ext uri="{9D8B030D-6E8A-4147-A177-3AD203B41FA5}">
                      <a16:colId xmlns:a16="http://schemas.microsoft.com/office/drawing/2014/main" val="2474174509"/>
                    </a:ext>
                  </a:extLst>
                </a:gridCol>
                <a:gridCol w="11135032">
                  <a:extLst>
                    <a:ext uri="{9D8B030D-6E8A-4147-A177-3AD203B41FA5}">
                      <a16:colId xmlns:a16="http://schemas.microsoft.com/office/drawing/2014/main" val="1586109460"/>
                    </a:ext>
                  </a:extLst>
                </a:gridCol>
              </a:tblGrid>
              <a:tr h="892042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rgbClr val="22000E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л)</a:t>
                      </a:r>
                      <a:endParaRPr lang="ru-RU" sz="2800" b="1" i="1" dirty="0">
                        <a:solidFill>
                          <a:srgbClr val="22000E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EF3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2000E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продумать структуру и содержание занятия;</a:t>
                      </a:r>
                      <a:endParaRPr kumimoji="0" lang="ru-RU" sz="28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22000E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>
                    <a:solidFill>
                      <a:srgbClr val="CEF3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3377828"/>
                  </a:ext>
                </a:extLst>
              </a:tr>
              <a:tr h="892042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м)</a:t>
                      </a:r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E9FAF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спланировать предшествующую и последующую  работу;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E9FA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1674839"/>
                  </a:ext>
                </a:extLst>
              </a:tr>
              <a:tr h="892042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н)</a:t>
                      </a:r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EF3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отразить наличие демонстрационного и раздаточного материала. </a:t>
                      </a: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EF3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63727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4110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3738</Words>
  <Application>Microsoft Office PowerPoint</Application>
  <PresentationFormat>Широкоэкранный</PresentationFormat>
  <Paragraphs>327</Paragraphs>
  <Slides>26</Slides>
  <Notes>24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3" baseType="lpstr">
      <vt:lpstr>Arial</vt:lpstr>
      <vt:lpstr>Calibri</vt:lpstr>
      <vt:lpstr>Calibri Light</vt:lpstr>
      <vt:lpstr>Palatino Linotype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РОССИЙСКАЯ ФЕДЕРАЦИЯ МИНИСТЕРСТВО ОБРАЗОВАНИЯ И НАУКИ АМУРСКОЙ ОБЛАСТИ ГПОАУ АО АПК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Моделирование конспекта НОД (плана - конспекта) по развитию речи и ознакомлению с окружающим миром детей дошкольного возраста.</dc:title>
  <dc:subject>Методические рекомендации по организации самостоятельной внеаудиторной работы студентов к учебно - методическому комплексу ПМ03 Организация занятий по основным     общеобразовательным программам  дошкольного образования. </dc:subject>
  <dc:creator>преподаватель высшей квалификационной категории О.Г. Гольская.</dc:creator>
  <cp:lastModifiedBy>Admin</cp:lastModifiedBy>
  <cp:revision>65</cp:revision>
  <dcterms:created xsi:type="dcterms:W3CDTF">2019-12-29T12:35:18Z</dcterms:created>
  <dcterms:modified xsi:type="dcterms:W3CDTF">2020-01-08T01:23:08Z</dcterms:modified>
</cp:coreProperties>
</file>