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lnSpc>
                <a:spcPct val="80000"/>
              </a:lnSpc>
              <a:buNone/>
            </a:pPr>
            <a:r>
              <a:rPr lang="ru-RU" sz="4400" b="1" dirty="0" smtClean="0"/>
              <a:t>Тема урока:</a:t>
            </a:r>
          </a:p>
          <a:p>
            <a:pPr marL="0" indent="0" algn="ctr">
              <a:lnSpc>
                <a:spcPct val="80000"/>
              </a:lnSpc>
              <a:buNone/>
            </a:pPr>
            <a:r>
              <a:rPr lang="ru-RU" sz="4400" dirty="0" smtClean="0"/>
              <a:t>«Образование».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732912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Основные элементы системы образования в РФ: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Общеобразовательная </a:t>
            </a:r>
            <a:r>
              <a:rPr lang="ru-RU" sz="4400" dirty="0" smtClean="0"/>
              <a:t>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Профессиональная.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2190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Общеобразовательная: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Дошкольное </a:t>
            </a:r>
            <a:r>
              <a:rPr lang="ru-RU" sz="4400" dirty="0" smtClean="0"/>
              <a:t>образование.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Начальное </a:t>
            </a:r>
            <a:r>
              <a:rPr lang="ru-RU" sz="4400" dirty="0" smtClean="0"/>
              <a:t>образование.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Общее основное </a:t>
            </a:r>
            <a:r>
              <a:rPr lang="ru-RU" sz="4400" dirty="0" smtClean="0"/>
              <a:t>образование.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Среднее (полное) общее </a:t>
            </a:r>
            <a:r>
              <a:rPr lang="ru-RU" sz="4400" dirty="0" smtClean="0"/>
              <a:t>образование.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23554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Профессиональная: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Начальное.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Среднее.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dirty="0" smtClean="0"/>
              <a:t>Высшее.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</a:t>
            </a:r>
            <a:r>
              <a:rPr lang="ru-RU" sz="4400" dirty="0" smtClean="0"/>
              <a:t>Послевузовское.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747975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Домашнее задание: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Подготовка к устному опросу по пройденному материалу (определения).</a:t>
            </a:r>
          </a:p>
        </p:txBody>
      </p:sp>
    </p:spTree>
    <p:extLst>
      <p:ext uri="{BB962C8B-B14F-4D97-AF65-F5344CB8AC3E}">
        <p14:creationId xmlns:p14="http://schemas.microsoft.com/office/powerpoint/2010/main" val="253691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Образование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b="1" dirty="0" smtClean="0"/>
              <a:t>Образование</a:t>
            </a:r>
            <a:r>
              <a:rPr lang="ru-RU" sz="4400" dirty="0" smtClean="0"/>
              <a:t> – это часть процесса социализации, целенаправленно происходящего в формальных организациях и нацеленного на усвоение учащимися определенных знаний.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37130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Образование должно быть: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1. </a:t>
            </a:r>
            <a:r>
              <a:rPr lang="ru-RU" sz="4400" dirty="0" smtClean="0"/>
              <a:t>Общедо­ступ­ным.</a:t>
            </a:r>
            <a:endParaRPr lang="ru-RU" sz="4400" dirty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/>
              <a:t>2. </a:t>
            </a:r>
            <a:r>
              <a:rPr lang="ru-RU" sz="4400" dirty="0" smtClean="0"/>
              <a:t>Со­от­вет­ство­вать </a:t>
            </a:r>
            <a:r>
              <a:rPr lang="ru-RU" sz="4400" dirty="0"/>
              <a:t>меж­ду­на­род­ным </a:t>
            </a:r>
            <a:r>
              <a:rPr lang="ru-RU" sz="4400" dirty="0" smtClean="0"/>
              <a:t>стан­дар­там.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691696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Возникновение и развитие образования: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smtClean="0"/>
              <a:t>Античность.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</a:t>
            </a:r>
            <a:r>
              <a:rPr lang="ru-RU" sz="4400" dirty="0" smtClean="0"/>
              <a:t>Средневековье.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Великая Французская </a:t>
            </a:r>
            <a:r>
              <a:rPr lang="ru-RU" sz="4400" dirty="0" smtClean="0"/>
              <a:t>революция.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285965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Причины становления массового образования: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Демократизация политической </a:t>
            </a:r>
            <a:r>
              <a:rPr lang="ru-RU" sz="4400" dirty="0" smtClean="0"/>
              <a:t>жизни.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Промышленная революция (потребность в квалифицированных кадрах</a:t>
            </a:r>
            <a:r>
              <a:rPr lang="ru-RU" sz="4400" dirty="0" smtClean="0"/>
              <a:t>).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</a:t>
            </a:r>
            <a:r>
              <a:rPr lang="ru-RU" sz="4400" dirty="0" err="1" smtClean="0"/>
              <a:t>Институциализация</a:t>
            </a:r>
            <a:r>
              <a:rPr lang="ru-RU" sz="4400" dirty="0" smtClean="0"/>
              <a:t> </a:t>
            </a:r>
            <a:r>
              <a:rPr lang="ru-RU" sz="4400" dirty="0" smtClean="0"/>
              <a:t>образования.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801477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Причины становления массового образования: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</a:t>
            </a:r>
            <a:r>
              <a:rPr lang="ru-RU" sz="4400" dirty="0" smtClean="0"/>
              <a:t>. Ослабление роли традиционных институтов социализации (семьи и религии).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142589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Функции образования (функционализм):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Реализация культурного </a:t>
            </a:r>
            <a:r>
              <a:rPr lang="ru-RU" sz="4400" dirty="0" smtClean="0"/>
              <a:t>наследия.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Средство социального </a:t>
            </a:r>
            <a:r>
              <a:rPr lang="ru-RU" sz="4400" dirty="0" smtClean="0"/>
              <a:t>контроля.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3. Фильтрующее </a:t>
            </a:r>
            <a:r>
              <a:rPr lang="ru-RU" sz="4400" dirty="0" smtClean="0"/>
              <a:t>устройство.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4. Фактор демократизации </a:t>
            </a:r>
            <a:r>
              <a:rPr lang="ru-RU" sz="4400" dirty="0" smtClean="0"/>
              <a:t>общества.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2147717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b="1" dirty="0" smtClean="0"/>
              <a:t>Функции образования (</a:t>
            </a:r>
            <a:r>
              <a:rPr lang="ru-RU" b="1" dirty="0" err="1" smtClean="0"/>
              <a:t>конфликтологический</a:t>
            </a:r>
            <a:r>
              <a:rPr lang="ru-RU" b="1" dirty="0" smtClean="0"/>
              <a:t> подход):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40560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</a:t>
            </a:r>
            <a:r>
              <a:rPr lang="ru-RU" sz="4400" dirty="0" err="1" smtClean="0"/>
              <a:t>Статусообразующий</a:t>
            </a:r>
            <a:r>
              <a:rPr lang="ru-RU" sz="4400" dirty="0" smtClean="0"/>
              <a:t> </a:t>
            </a:r>
            <a:r>
              <a:rPr lang="ru-RU" sz="4400" dirty="0" smtClean="0"/>
              <a:t>фактор.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Фактор, способствующий </a:t>
            </a:r>
            <a:r>
              <a:rPr lang="ru-RU" sz="4400" dirty="0" smtClean="0"/>
              <a:t>эксплуатации.</a:t>
            </a:r>
            <a:endParaRPr lang="ru-RU" sz="4400" dirty="0" smtClean="0"/>
          </a:p>
        </p:txBody>
      </p:sp>
    </p:spTree>
    <p:extLst>
      <p:ext uri="{BB962C8B-B14F-4D97-AF65-F5344CB8AC3E}">
        <p14:creationId xmlns:p14="http://schemas.microsoft.com/office/powerpoint/2010/main" val="1058406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b="1" dirty="0" smtClean="0"/>
              <a:t>Структура образования: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1. Государственное </a:t>
            </a:r>
            <a:r>
              <a:rPr lang="ru-RU" sz="4400" dirty="0" smtClean="0"/>
              <a:t>образование.</a:t>
            </a:r>
            <a:endParaRPr lang="ru-RU" sz="4400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ru-RU" sz="4400" dirty="0" smtClean="0"/>
              <a:t>2. Частное </a:t>
            </a:r>
            <a:r>
              <a:rPr lang="ru-RU" sz="4400" dirty="0" smtClean="0"/>
              <a:t>образование.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13829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235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Образование</vt:lpstr>
      <vt:lpstr>Образование должно быть:</vt:lpstr>
      <vt:lpstr>Возникновение и развитие образования:</vt:lpstr>
      <vt:lpstr>Причины становления массового образования:</vt:lpstr>
      <vt:lpstr>Причины становления массового образования:</vt:lpstr>
      <vt:lpstr>Функции образования (функционализм):</vt:lpstr>
      <vt:lpstr>Функции образования (конфликтологический подход):</vt:lpstr>
      <vt:lpstr>Структура образования:</vt:lpstr>
      <vt:lpstr>Основные элементы системы образования в РФ:</vt:lpstr>
      <vt:lpstr>Общеобразовательная:</vt:lpstr>
      <vt:lpstr>Профессиональная: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AntoxaToxa</dc:creator>
  <cp:lastModifiedBy>Windows User</cp:lastModifiedBy>
  <cp:revision>1</cp:revision>
  <dcterms:created xsi:type="dcterms:W3CDTF">2019-01-03T12:03:28Z</dcterms:created>
  <dcterms:modified xsi:type="dcterms:W3CDTF">2019-01-03T12:07:03Z</dcterms:modified>
</cp:coreProperties>
</file>