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7" r:id="rId1"/>
  </p:sldMasterIdLst>
  <p:sldIdLst>
    <p:sldId id="256" r:id="rId2"/>
    <p:sldId id="259" r:id="rId3"/>
    <p:sldId id="273" r:id="rId4"/>
    <p:sldId id="260" r:id="rId5"/>
    <p:sldId id="274" r:id="rId6"/>
    <p:sldId id="258" r:id="rId7"/>
    <p:sldId id="262" r:id="rId8"/>
    <p:sldId id="263" r:id="rId9"/>
    <p:sldId id="265" r:id="rId10"/>
    <p:sldId id="266" r:id="rId11"/>
    <p:sldId id="264" r:id="rId12"/>
    <p:sldId id="267" r:id="rId13"/>
    <p:sldId id="269" r:id="rId14"/>
    <p:sldId id="268" r:id="rId15"/>
    <p:sldId id="271" r:id="rId16"/>
    <p:sldId id="275" r:id="rId17"/>
    <p:sldId id="276" r:id="rId18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anose="02020404030301010803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7">
            <a:extLst>
              <a:ext uri="{FF2B5EF4-FFF2-40B4-BE49-F238E27FC236}">
                <a16:creationId xmlns:a16="http://schemas.microsoft.com/office/drawing/2014/main" id="{BD8531DF-DB8C-4392-91D3-710735FCAF1D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9144677" cy="6858000"/>
          </a:xfrm>
        </p:grpSpPr>
        <p:pic>
          <p:nvPicPr>
            <p:cNvPr id="5" name="Picture 7" descr="SD-PanelTitle-R1.png">
              <a:extLst>
                <a:ext uri="{FF2B5EF4-FFF2-40B4-BE49-F238E27FC236}">
                  <a16:creationId xmlns:a16="http://schemas.microsoft.com/office/drawing/2014/main" id="{94C4DBBE-975B-433B-9CB1-1FD5DB8BF2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10">
              <a:extLst>
                <a:ext uri="{FF2B5EF4-FFF2-40B4-BE49-F238E27FC236}">
                  <a16:creationId xmlns:a16="http://schemas.microsoft.com/office/drawing/2014/main" id="{B5B1B352-1AA6-4992-9280-AB43AC8F27AC}"/>
                </a:ext>
              </a:extLst>
            </p:cNvPr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7" name="Picture 11" descr="HDRibbonTitle-UniformTrim.png">
              <a:extLst>
                <a:ext uri="{FF2B5EF4-FFF2-40B4-BE49-F238E27FC236}">
                  <a16:creationId xmlns:a16="http://schemas.microsoft.com/office/drawing/2014/main" id="{41F00458-1525-4174-887F-2FE71258D2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5"/>
            <a:stretch>
              <a:fillRect/>
            </a:stretch>
          </p:blipFill>
          <p:spPr bwMode="auto">
            <a:xfrm>
              <a:off x="0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2" descr="HDRibbonTitle-UniformTrim.png">
              <a:extLst>
                <a:ext uri="{FF2B5EF4-FFF2-40B4-BE49-F238E27FC236}">
                  <a16:creationId xmlns:a16="http://schemas.microsoft.com/office/drawing/2014/main" id="{D613E51B-1360-4D2F-8FE1-79681D8047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5"/>
            <a:stretch>
              <a:fillRect/>
            </a:stretch>
          </p:blipFill>
          <p:spPr bwMode="auto">
            <a:xfrm>
              <a:off x="7480469" y="3128434"/>
              <a:ext cx="1664208" cy="6126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9" name="Straight Connector 14">
            <a:extLst>
              <a:ext uri="{FF2B5EF4-FFF2-40B4-BE49-F238E27FC236}">
                <a16:creationId xmlns:a16="http://schemas.microsoft.com/office/drawing/2014/main" id="{D177CBDA-C52F-4F68-97E8-7B919F61FA71}"/>
              </a:ext>
            </a:extLst>
          </p:cNvPr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30D8473F-FE4A-474C-800A-ABA8DA836F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D43FE-B669-4C9F-8E4F-F0E565EC96C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D817C062-7A9A-481B-97BA-45AE49B30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D860A50-8239-4570-AB98-8B2409778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DD22F9-D9F5-45BC-B380-E516ACF573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980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7D809AF-0BC8-4205-8FFF-FEBC6C17E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482D2-BBFE-4E5C-9064-659717FF9EF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A4DFCC4-35A2-4BC0-8338-251BD97E2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A471078-7718-40C8-964E-F8460A58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1567E3-1FA5-4988-BB26-1D80907E6F9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327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>
            <a:extLst>
              <a:ext uri="{FF2B5EF4-FFF2-40B4-BE49-F238E27FC236}">
                <a16:creationId xmlns:a16="http://schemas.microsoft.com/office/drawing/2014/main" id="{69DB0B9F-A7E7-4FEC-A1FD-72E70E9DDEFE}"/>
              </a:ext>
            </a:extLst>
          </p:cNvPr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1A03235-F5B6-4692-A6B1-E0A6AC2EA8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6A1F5-0A7F-4C3C-B8C8-035E44844560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9EC18DA-7A31-4459-A7A6-970D59ECA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2E4675D-698C-44EF-BC22-7452A07D0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B0AA19-54C9-4173-8E47-926D22F7C1E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62210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CB97405-E8DA-47E4-A790-9ED6CAE944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7200"/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337AE3-FB98-4BFF-8034-B92D759BF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7200"/>
              <a:t>”</a:t>
            </a:r>
          </a:p>
        </p:txBody>
      </p:sp>
      <p:cxnSp>
        <p:nvCxnSpPr>
          <p:cNvPr id="7" name="Straight Connector 18">
            <a:extLst>
              <a:ext uri="{FF2B5EF4-FFF2-40B4-BE49-F238E27FC236}">
                <a16:creationId xmlns:a16="http://schemas.microsoft.com/office/drawing/2014/main" id="{DA340C12-D42C-41A1-BF2D-56CA652AD25E}"/>
              </a:ext>
            </a:extLst>
          </p:cNvPr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57CB4188-124C-484B-8E1F-E52BDFEE0431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EC834-E6C8-4282-8873-F65708B40D42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BCF1C4D2-0198-45B3-942C-6040A94054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C1CA868-F08F-44F1-B1A4-F1746E8BB27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39863-51E6-4B17-BF87-8B593285A9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946467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15608-4611-42D0-A0A8-75E51B56E9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009BE7-47C3-48DC-93DC-32792C59840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87B7C5-1D4B-420B-9163-0D1C45459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2256BB-D486-48DF-8661-239468EBE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CE1B2-9870-4560-BAC6-A19D74A00B2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64576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15E02E7-916D-497D-BF25-D509503F63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>
              <a:defRPr/>
            </a:pPr>
            <a:r>
              <a:rPr lang="en-US" altLang="ru-RU" sz="8000"/>
              <a:t>“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9995E6-7348-4645-810F-6C84B20A05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algn="r" eaLnBrk="1" hangingPunct="1">
              <a:defRPr/>
            </a:pPr>
            <a:r>
              <a:rPr lang="en-US" altLang="ru-RU" sz="8000"/>
              <a:t>”</a:t>
            </a:r>
          </a:p>
        </p:txBody>
      </p:sp>
      <p:cxnSp>
        <p:nvCxnSpPr>
          <p:cNvPr id="7" name="Straight Connector 25">
            <a:extLst>
              <a:ext uri="{FF2B5EF4-FFF2-40B4-BE49-F238E27FC236}">
                <a16:creationId xmlns:a16="http://schemas.microsoft.com/office/drawing/2014/main" id="{86267C19-A51A-4DE1-AFB7-4F3387ABDB5E}"/>
              </a:ext>
            </a:extLst>
          </p:cNvPr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FC1B2CA2-C0FA-4BB9-AA58-800F212CAD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9ABDD-F954-4831-9DBC-7A8500F2B9A2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4524602-8195-42CD-91EC-2FB871AEF24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949D31FF-7B1F-4DCD-BD29-E06F3C8FF1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AD820-42AB-49FE-9493-FACEAD8A971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15556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>
            <a:extLst>
              <a:ext uri="{FF2B5EF4-FFF2-40B4-BE49-F238E27FC236}">
                <a16:creationId xmlns:a16="http://schemas.microsoft.com/office/drawing/2014/main" id="{9C5DE19F-5268-41DF-AD2A-CE7DAB24D1BD}"/>
              </a:ext>
            </a:extLst>
          </p:cNvPr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7139ABFB-4699-44CF-B067-CD02FA8135C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7C597-2DE1-48E0-BC5C-88268997F6F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5DD521B-B876-4944-A6A3-F17ABC7DEAF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C39C823-A025-45DC-84AB-1F4363808A0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13F39-08EF-47CA-AC83-363621CA4C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124929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>
            <a:extLst>
              <a:ext uri="{FF2B5EF4-FFF2-40B4-BE49-F238E27FC236}">
                <a16:creationId xmlns:a16="http://schemas.microsoft.com/office/drawing/2014/main" id="{30DAC98B-BF7B-46BA-AECA-A5865DA58FEF}"/>
              </a:ext>
            </a:extLst>
          </p:cNvPr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56BEFB-94CB-48C8-9AEF-946A5AC55D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E4C86-853A-45F6-9F0A-28C5279531C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6D7536C-5DA0-470B-B636-01B983AE4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BA8956E-81FE-4735-9D38-DA11EA525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E76F6-1753-4418-BD57-66F886FF5D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8431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>
            <a:extLst>
              <a:ext uri="{FF2B5EF4-FFF2-40B4-BE49-F238E27FC236}">
                <a16:creationId xmlns:a16="http://schemas.microsoft.com/office/drawing/2014/main" id="{626005CD-F018-4E9D-A374-7EAD2028E5D6}"/>
              </a:ext>
            </a:extLst>
          </p:cNvPr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149F1B2-D993-4631-963E-79F55536D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A8A3C-9107-4957-A4C5-6DFCF813595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C24DB1-F830-4B77-81A6-667632E69A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C1B19A7-155F-49DF-972F-C4CBDEB9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09D37-FB17-4FBB-A857-C6AA1AD1E4E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92907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>
            <a:extLst>
              <a:ext uri="{FF2B5EF4-FFF2-40B4-BE49-F238E27FC236}">
                <a16:creationId xmlns:a16="http://schemas.microsoft.com/office/drawing/2014/main" id="{35C04FDF-EF06-4F3C-A6F9-BDA3EA3A1EDB}"/>
              </a:ext>
            </a:extLst>
          </p:cNvPr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60CF19A-FC42-4ABF-BE3D-EB7E83A1B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2C7C6-23E0-4FCE-97C6-6F390E28730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43D6943-B4E8-431F-9751-99B11CC42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6E5178-E262-4520-B1D8-40653D7AB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B4B0DB-0A5F-4982-AE7A-020A01A3D13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16127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>
            <a:extLst>
              <a:ext uri="{FF2B5EF4-FFF2-40B4-BE49-F238E27FC236}">
                <a16:creationId xmlns:a16="http://schemas.microsoft.com/office/drawing/2014/main" id="{1BB743D7-3EF2-433C-A5B0-B6B15E50B8DF}"/>
              </a:ext>
            </a:extLst>
          </p:cNvPr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F6ABD7F-B33B-4E55-9550-065E50227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A5139-4B75-4AC7-8317-EF701B42653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4DB04EB-7F2A-41DB-8709-BB57B45C5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0EA563A-6740-4B2A-B9BD-1B971711B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D1245A-16FE-4BD3-97BD-038EFD84DD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66617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>
            <a:extLst>
              <a:ext uri="{FF2B5EF4-FFF2-40B4-BE49-F238E27FC236}">
                <a16:creationId xmlns:a16="http://schemas.microsoft.com/office/drawing/2014/main" id="{2CB31545-D37E-4391-B688-E52BD523816A}"/>
              </a:ext>
            </a:extLst>
          </p:cNvPr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844866F3-585B-46C3-A4F7-3DBDBCF1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A1FF6-5A38-4BC3-9260-36E97C703A7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0EED3E16-7717-48AD-AE5E-0BA136322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1FB5C7DB-D2A7-429A-BB21-BA573161E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48DD0-DC50-4479-8BC1-3AC560C47C5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00158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>
            <a:extLst>
              <a:ext uri="{FF2B5EF4-FFF2-40B4-BE49-F238E27FC236}">
                <a16:creationId xmlns:a16="http://schemas.microsoft.com/office/drawing/2014/main" id="{7A843A50-594C-4EEF-A616-FF573A586078}"/>
              </a:ext>
            </a:extLst>
          </p:cNvPr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5E5FDDA4-C8A2-4917-971D-634E24079A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70CCA-6A28-4AEB-BD96-3A4D5BE3BDC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C329C47A-0972-42B3-AEE7-29112743A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D2561DCC-0D94-4274-B547-7971DA914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CBC5C-8557-437D-972D-3D1737591A8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3816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>
            <a:extLst>
              <a:ext uri="{FF2B5EF4-FFF2-40B4-BE49-F238E27FC236}">
                <a16:creationId xmlns:a16="http://schemas.microsoft.com/office/drawing/2014/main" id="{2CF22881-C4F8-4E8A-AD17-E41B8F72EA28}"/>
              </a:ext>
            </a:extLst>
          </p:cNvPr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1C2DB71E-7786-4737-BED9-91A23F79A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40D02-365B-4AF7-A60A-F8B815102C9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E5A65C9A-8490-413F-887E-28571332D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E5465B27-0BAA-4032-9C63-05AE1FEC2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87603-5345-49DA-82CA-FBC6A585ED4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7870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254DC28-1815-45F3-BD24-1D78406B4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F0D3B-33FA-4F14-A7E1-AC8DDDB2D67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D25CF85C-1349-45D8-8C68-9BB3C9A9A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BC75337-8913-41C6-9411-B6EB9B2A6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7E17-F2C6-49B2-9BF6-7DA96B9EEEE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06869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>
            <a:extLst>
              <a:ext uri="{FF2B5EF4-FFF2-40B4-BE49-F238E27FC236}">
                <a16:creationId xmlns:a16="http://schemas.microsoft.com/office/drawing/2014/main" id="{3F79D633-505A-436E-8C43-138A9B97E71E}"/>
              </a:ext>
            </a:extLst>
          </p:cNvPr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395ED732-E2DD-4976-8CA8-47EE4689AD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01A2AA-E0BC-4AF8-86E8-260D24A8CB6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296EFBB7-8598-4B1B-8D83-17986E318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3022B986-8565-4722-9F25-1F90757D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698516-5098-4BF3-AC39-989877392F3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0350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199AB7-3AFF-4258-8A41-168F06EB2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A3B07-6E19-427B-8A43-94ACFEA364E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9872EA7-00CE-4E83-B89F-F1F349D7E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9B77842-1A5B-45D0-93EF-7A4503EF2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44074-E592-439F-90A4-8D46A3BEA1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762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>
            <a:extLst>
              <a:ext uri="{FF2B5EF4-FFF2-40B4-BE49-F238E27FC236}">
                <a16:creationId xmlns:a16="http://schemas.microsoft.com/office/drawing/2014/main" id="{B7C1BD7E-5BD7-4606-B7D5-6E399A43F171}"/>
              </a:ext>
            </a:extLst>
          </p:cNvPr>
          <p:cNvGrpSpPr>
            <a:grpSpLocks/>
          </p:cNvGrpSpPr>
          <p:nvPr/>
        </p:nvGrpSpPr>
        <p:grpSpPr bwMode="auto">
          <a:xfrm>
            <a:off x="0" y="0"/>
            <a:ext cx="9151938" cy="6858000"/>
            <a:chOff x="0" y="0"/>
            <a:chExt cx="9152467" cy="6858000"/>
          </a:xfrm>
        </p:grpSpPr>
        <p:pic>
          <p:nvPicPr>
            <p:cNvPr id="1032" name="Picture 7" descr="SD-PanelContent.png">
              <a:extLst>
                <a:ext uri="{FF2B5EF4-FFF2-40B4-BE49-F238E27FC236}">
                  <a16:creationId xmlns:a16="http://schemas.microsoft.com/office/drawing/2014/main" id="{3B7120B9-5188-4446-B389-C3B9DFD2C0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1B10B41-C25C-4BDE-ABC9-03ACE6B0E4A2}"/>
                </a:ext>
              </a:extLst>
            </p:cNvPr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36" name="Picture 9" descr="HDRibbonContent-UniformTrim.png">
              <a:extLst>
                <a:ext uri="{FF2B5EF4-FFF2-40B4-BE49-F238E27FC236}">
                  <a16:creationId xmlns:a16="http://schemas.microsoft.com/office/drawing/2014/main" id="{BFFA893D-E177-4EAA-B7B9-73A6ECEA25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7" name="Picture 10" descr="HDRibbonContent-UniformTrim.png">
              <a:extLst>
                <a:ext uri="{FF2B5EF4-FFF2-40B4-BE49-F238E27FC236}">
                  <a16:creationId xmlns:a16="http://schemas.microsoft.com/office/drawing/2014/main" id="{E6EFAC5A-A990-4675-BF47-96EEB260FD6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6667" y="3128434"/>
              <a:ext cx="685800" cy="60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089833AC-25EB-4E52-A812-961D457FBB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51E68265-00EE-44BE-8CC2-39F27494611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44232-60C8-4E27-8DF3-F6DD45E678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2DBF3F8E-6AD7-4D27-910E-00A3CDB8922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85FD6-AA9E-4118-92B8-9676A9D6A1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0ABCD9-D0DD-4510-BCDB-1B0FF0796A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>
              <a:defRPr/>
            </a:pPr>
            <a:fld id="{AD9B8188-F546-45C6-9525-21ED9CC6D8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78" r:id="rId7"/>
    <p:sldLayoutId id="2147483888" r:id="rId8"/>
    <p:sldLayoutId id="2147483879" r:id="rId9"/>
    <p:sldLayoutId id="2147483880" r:id="rId10"/>
    <p:sldLayoutId id="2147483889" r:id="rId11"/>
    <p:sldLayoutId id="2147483890" r:id="rId12"/>
    <p:sldLayoutId id="2147483881" r:id="rId13"/>
    <p:sldLayoutId id="2147483891" r:id="rId14"/>
    <p:sldLayoutId id="2147483892" r:id="rId15"/>
    <p:sldLayoutId id="2147483893" r:id="rId16"/>
    <p:sldLayoutId id="2147483894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panose="020B0604020202020204" pitchFamily="34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>
            <a:extLst>
              <a:ext uri="{FF2B5EF4-FFF2-40B4-BE49-F238E27FC236}">
                <a16:creationId xmlns:a16="http://schemas.microsoft.com/office/drawing/2014/main" id="{9C3788C4-20E7-4ED6-AEAD-231DA715A63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250825" y="1125538"/>
            <a:ext cx="5329238" cy="2087562"/>
          </a:xfrm>
        </p:spPr>
        <p:txBody>
          <a:bodyPr/>
          <a:lstStyle/>
          <a:p>
            <a:pPr eaLnBrk="1" hangingPunct="1"/>
            <a:r>
              <a:rPr lang="ru-RU" altLang="ru-RU" i="1">
                <a:ln>
                  <a:noFill/>
                </a:ln>
              </a:rPr>
              <a:t>Пиление древесины</a:t>
            </a:r>
          </a:p>
        </p:txBody>
      </p:sp>
      <p:sp>
        <p:nvSpPr>
          <p:cNvPr id="15363" name="Подзаголовок 2">
            <a:extLst>
              <a:ext uri="{FF2B5EF4-FFF2-40B4-BE49-F238E27FC236}">
                <a16:creationId xmlns:a16="http://schemas.microsoft.com/office/drawing/2014/main" id="{C52B03F6-3679-484D-B426-C7217B119976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598738" y="3916363"/>
            <a:ext cx="5367337" cy="1752600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5 класс.</a:t>
            </a:r>
          </a:p>
          <a:p>
            <a:pPr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Учитель 1 категории </a:t>
            </a:r>
          </a:p>
          <a:p>
            <a:pPr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Котлярова Светлана Владимировна.</a:t>
            </a:r>
          </a:p>
          <a:p>
            <a:pPr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МАОУ «СОШ № 1»</a:t>
            </a:r>
          </a:p>
        </p:txBody>
      </p:sp>
      <p:pic>
        <p:nvPicPr>
          <p:cNvPr id="15364" name="Picture 2" descr="C:\Users\User\Desktop\пиление\пиление.jpg">
            <a:extLst>
              <a:ext uri="{FF2B5EF4-FFF2-40B4-BE49-F238E27FC236}">
                <a16:creationId xmlns:a16="http://schemas.microsoft.com/office/drawing/2014/main" id="{BA9D3A74-D607-4E68-B372-72287A902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450" y="3954463"/>
            <a:ext cx="2178050" cy="272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 descr="C:\Users\User\Desktop\пиление\im_54_s.jpg">
            <a:extLst>
              <a:ext uri="{FF2B5EF4-FFF2-40B4-BE49-F238E27FC236}">
                <a16:creationId xmlns:a16="http://schemas.microsoft.com/office/drawing/2014/main" id="{F8B7D3AE-87CF-45E2-88E8-67BDAD77C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88913"/>
            <a:ext cx="3025775" cy="3744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E8B73732-A2CE-41AF-93CB-FA524BC7ED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825" y="549275"/>
            <a:ext cx="8713788" cy="3816350"/>
          </a:xfrm>
        </p:spPr>
        <p:txBody>
          <a:bodyPr rtlCol="0">
            <a:normAutofit fontScale="475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При распиливании заготовок отступают от линии разметки на 2—3 мм. 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Полотно ножовки должно перемещаться под прямым углом к заготовке.</a:t>
            </a:r>
            <a:b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5100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Контроль за пилением</a:t>
            </a:r>
            <a: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проводится по линии разметки. Она должна оставаться слева от места пиления на заготовке.</a:t>
            </a:r>
            <a:b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sz="5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Для более точного пиления заготовок из древесины или фанеры используют пилы с мелкими зубьями. Наклон пилы показан на рисунке.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4579" name="Содержимое 3" descr="C:\Users\User\Desktop\пиление\im_62_s.jpg">
            <a:extLst>
              <a:ext uri="{FF2B5EF4-FFF2-40B4-BE49-F238E27FC236}">
                <a16:creationId xmlns:a16="http://schemas.microsoft.com/office/drawing/2014/main" id="{CFFF7133-95B0-4C09-9B6E-5E17A22ED4A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3860800"/>
            <a:ext cx="3889375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>
            <a:extLst>
              <a:ext uri="{FF2B5EF4-FFF2-40B4-BE49-F238E27FC236}">
                <a16:creationId xmlns:a16="http://schemas.microsoft.com/office/drawing/2014/main" id="{732136AC-4453-4AF6-8FB2-5AED945E3F8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362950" cy="850900"/>
          </a:xfrm>
        </p:spPr>
        <p:txBody>
          <a:bodyPr/>
          <a:lstStyle/>
          <a:p>
            <a:pPr eaLnBrk="1" hangingPunct="1"/>
            <a:r>
              <a:rPr lang="ru-RU" altLang="ru-RU" b="1" i="1">
                <a:ln>
                  <a:noFill/>
                </a:ln>
              </a:rPr>
              <a:t>Приспособления для пиления</a:t>
            </a:r>
          </a:p>
        </p:txBody>
      </p:sp>
      <p:pic>
        <p:nvPicPr>
          <p:cNvPr id="25603" name="Содержимое 3" descr="C:\Users\User\Desktop\пиление\im_64_s.jpg">
            <a:extLst>
              <a:ext uri="{FF2B5EF4-FFF2-40B4-BE49-F238E27FC236}">
                <a16:creationId xmlns:a16="http://schemas.microsoft.com/office/drawing/2014/main" id="{22699C71-E104-4275-930C-2D6EA1664B9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1341438"/>
            <a:ext cx="5184775" cy="417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Прямоугольник 5">
            <a:extLst>
              <a:ext uri="{FF2B5EF4-FFF2-40B4-BE49-F238E27FC236}">
                <a16:creationId xmlns:a16="http://schemas.microsoft.com/office/drawing/2014/main" id="{033681C4-94D8-4B7A-9673-9351A7ADB0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661025"/>
            <a:ext cx="748982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3200" b="1">
                <a:latin typeface="Arial" panose="020B0604020202020204" pitchFamily="34" charset="0"/>
                <a:cs typeface="Arial" panose="020B0604020202020204" pitchFamily="34" charset="0"/>
              </a:rPr>
              <a:t>а) стусло       б) упор          в) брусок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Содержимое 6">
            <a:extLst>
              <a:ext uri="{FF2B5EF4-FFF2-40B4-BE49-F238E27FC236}">
                <a16:creationId xmlns:a16="http://schemas.microsoft.com/office/drawing/2014/main" id="{115FCFAA-8A3B-4A89-A9A0-FE84E313DC9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1811338" cy="1036638"/>
          </a:xfrm>
        </p:spPr>
        <p:txBody>
          <a:bodyPr/>
          <a:lstStyle/>
          <a:p>
            <a:pPr eaLnBrk="1" hangingPunct="1"/>
            <a:endParaRPr lang="ru-RU" altLang="ru-RU"/>
          </a:p>
        </p:txBody>
      </p:sp>
      <p:pic>
        <p:nvPicPr>
          <p:cNvPr id="26627" name="Рисунок 4" descr="C:\Users\User\Desktop\пиление\im_63_s.jpg">
            <a:extLst>
              <a:ext uri="{FF2B5EF4-FFF2-40B4-BE49-F238E27FC236}">
                <a16:creationId xmlns:a16="http://schemas.microsoft.com/office/drawing/2014/main" id="{EB95CB32-BAB1-4B58-B969-EC957EF6A1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655638"/>
            <a:ext cx="33845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8" name="Rectangle 1">
            <a:extLst>
              <a:ext uri="{FF2B5EF4-FFF2-40B4-BE49-F238E27FC236}">
                <a16:creationId xmlns:a16="http://schemas.microsoft.com/office/drawing/2014/main" id="{5CAAE37E-2BE4-44B6-953B-9BBF73E3A2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524250"/>
            <a:ext cx="793115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Работают ножовкой так. Размеченную заготовку кладут на доску (1) на столярном верстаке, имеющую упор (2). Левой рукой прижимают заготовку к упору, а правой делают запил. При этом ножовку прижимают к упору и делают несколько коротких плавных движений к себе. После запиливания ножовку двигают на всю ее длину, совмещая с разметочной чертой пропила.</a:t>
            </a: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629" name="Содержимое 3" descr="C:\Users\User\Desktop\пиление\im_71_s.jpg">
            <a:extLst>
              <a:ext uri="{FF2B5EF4-FFF2-40B4-BE49-F238E27FC236}">
                <a16:creationId xmlns:a16="http://schemas.microsoft.com/office/drawing/2014/main" id="{57542C51-84E9-40D0-A3F4-4D01E882619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55638"/>
            <a:ext cx="3384550" cy="2773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>
            <a:extLst>
              <a:ext uri="{FF2B5EF4-FFF2-40B4-BE49-F238E27FC236}">
                <a16:creationId xmlns:a16="http://schemas.microsoft.com/office/drawing/2014/main" id="{E20CFB59-B73D-47FA-ABE5-BCEABA9FF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9937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Пиление с помощью приспособления </a:t>
            </a:r>
            <a:r>
              <a:rPr lang="ru-RU" sz="36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СТУСЛО</a:t>
            </a:r>
          </a:p>
        </p:txBody>
      </p:sp>
      <p:sp>
        <p:nvSpPr>
          <p:cNvPr id="23555" name="Содержимое 2">
            <a:extLst>
              <a:ext uri="{FF2B5EF4-FFF2-40B4-BE49-F238E27FC236}">
                <a16:creationId xmlns:a16="http://schemas.microsoft.com/office/drawing/2014/main" id="{C662AFF6-EB44-49FC-A24E-A18E707173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963" y="1268413"/>
            <a:ext cx="4186237" cy="5256212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точной распиловки брусков и досок под углами 90°, 45°, 60° и другими применяют </a:t>
            </a:r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стусла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ru-RU" b="1" i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Стусло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     имеет желобчатую форму. Оно состоит из дна 1,     </a:t>
            </a:r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двух боковин 2, между которыми зажимается распиливаемая заготовка 3. </a:t>
            </a:r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На боковинах выполнены пропилы под нужным углом. </a:t>
            </a:r>
          </a:p>
          <a:p>
            <a:pPr eaLnBrk="1" fontAlgn="auto" hangingPunct="1">
              <a:spcAft>
                <a:spcPts val="0"/>
              </a:spcAft>
              <a:buFont typeface="Wingdings 2" panose="05020102010507070707" pitchFamily="18" charset="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В эти пропилы вставляют полотно пилы  и производят распиловку под нужным углом.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Рисунок 4" descr="C:\Users\User\Desktop\пиление\im_68_s.jpg">
            <a:extLst>
              <a:ext uri="{FF2B5EF4-FFF2-40B4-BE49-F238E27FC236}">
                <a16:creationId xmlns:a16="http://schemas.microsoft.com/office/drawing/2014/main" id="{26FA07DF-EA27-4773-A52E-9BD86A308E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2475" y="2493963"/>
            <a:ext cx="386873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>
            <a:extLst>
              <a:ext uri="{FF2B5EF4-FFF2-40B4-BE49-F238E27FC236}">
                <a16:creationId xmlns:a16="http://schemas.microsoft.com/office/drawing/2014/main" id="{E0E0325C-139D-4822-B6EA-06B3EEDB34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91513" cy="3586162"/>
          </a:xfrm>
        </p:spPr>
        <p:txBody>
          <a:bodyPr/>
          <a:lstStyle/>
          <a:p>
            <a:pPr eaLnBrk="1" hangingPunct="1"/>
            <a:r>
              <a:rPr lang="ru-RU" altLang="ru-RU" sz="220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 </a:t>
            </a:r>
            <a:r>
              <a:rPr lang="ru-RU" altLang="ru-RU" sz="2200" b="1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стусла</a:t>
            </a:r>
            <a:r>
              <a:rPr lang="ru-RU" altLang="ru-RU" sz="220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 исключает разметку детали, повышает точность распиловки, уменьшает затраты времени на разметку детали, повышая таким образом производительность труда. Особенно эффективно применение стусла </a:t>
            </a:r>
            <a:r>
              <a:rPr lang="ru-RU" altLang="ru-RU" sz="2200" i="1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при массовом изготовлении</a:t>
            </a:r>
            <a:r>
              <a:rPr lang="ru-RU" altLang="ru-RU" sz="2200">
                <a:ln>
                  <a:noFill/>
                </a:ln>
                <a:latin typeface="Times New Roman" panose="02020603050405020304" pitchFamily="18" charset="0"/>
                <a:cs typeface="Times New Roman" panose="02020603050405020304" pitchFamily="18" charset="0"/>
              </a:rPr>
              <a:t> деталей. Стусло может выглядеть и так, как показано на рисунке. </a:t>
            </a:r>
            <a:br>
              <a:rPr lang="ru-RU" altLang="ru-RU" sz="2400">
                <a:ln>
                  <a:noFill/>
                </a:ln>
              </a:rPr>
            </a:br>
            <a:br>
              <a:rPr lang="ru-RU" altLang="ru-RU">
                <a:ln>
                  <a:noFill/>
                </a:ln>
              </a:rPr>
            </a:br>
            <a:endParaRPr lang="ru-RU" altLang="ru-RU">
              <a:ln>
                <a:noFill/>
              </a:ln>
            </a:endParaRPr>
          </a:p>
        </p:txBody>
      </p:sp>
      <p:pic>
        <p:nvPicPr>
          <p:cNvPr id="28675" name="Рисунок 4" descr="C:\Users\User\Desktop\пиление\im_65_s.jpg">
            <a:extLst>
              <a:ext uri="{FF2B5EF4-FFF2-40B4-BE49-F238E27FC236}">
                <a16:creationId xmlns:a16="http://schemas.microsoft.com/office/drawing/2014/main" id="{F684C76C-73D2-45BD-9264-2496E6E860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2565400"/>
            <a:ext cx="3986212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">
            <a:extLst>
              <a:ext uri="{FF2B5EF4-FFF2-40B4-BE49-F238E27FC236}">
                <a16:creationId xmlns:a16="http://schemas.microsoft.com/office/drawing/2014/main" id="{3200CE71-5C37-4548-9854-4F3A785559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949825"/>
            <a:ext cx="7848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2000">
                <a:latin typeface="Helvetica" panose="020B0604020202020204" pitchFamily="34" charset="0"/>
                <a:cs typeface="Times New Roman" panose="02020603050405020304" pitchFamily="18" charset="0"/>
              </a:rPr>
              <a:t>Движениями пилы вдоль по черте делают надрез, затем брусок убирают и деталь отпиливают. В конце пиления нажим на пилу ослабляют, чтобы не скалывать волокна древесины на выходе пилы. Положение рук при пилении изображено на рисунке</a:t>
            </a:r>
            <a:r>
              <a:rPr lang="ru-RU" altLang="ru-RU" sz="2400">
                <a:latin typeface="Helvetica" panose="020B0604020202020204" pitchFamily="34" charset="0"/>
                <a:cs typeface="Times New Roman" panose="02020603050405020304" pitchFamily="18" charset="0"/>
              </a:rPr>
              <a:t>.</a:t>
            </a:r>
            <a:endParaRPr lang="ru-RU" altLang="ru-RU" sz="2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F7317D38-B231-4F4D-B267-4D958F9B1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6338" y="549275"/>
            <a:ext cx="6799262" cy="100488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Правила техники безопасности при пилении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CC245D62-0710-49CA-BA6C-BCA92A63F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554163"/>
            <a:ext cx="8380412" cy="4970462"/>
          </a:xfrm>
        </p:spPr>
        <p:txBody>
          <a:bodyPr rtlCol="0">
            <a:normAutofit/>
          </a:bodyPr>
          <a:lstStyle/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Надежно закреплять заготовку при пилении.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Пользоваться упорами,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стуслом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и другими приспособлениями. 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Пилить только исправной, остро заточенной пилой. 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 допускать перекоса пилы при пилении. </a:t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 делать резких движений пилой. 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 держать левую руку близко к полотну пилы. </a:t>
            </a:r>
            <a:b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Класть пилу на верстак зубьями от себя. 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Не сдувать опилки и не сметать их рукой. </a:t>
            </a:r>
          </a:p>
          <a:p>
            <a:pPr marL="550926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Пользоваться только щеткой.</a:t>
            </a:r>
          </a:p>
          <a:p>
            <a:pPr marL="36576" indent="0" eaLnBrk="1" fontAlgn="auto" hangingPunct="1">
              <a:spcAft>
                <a:spcPts val="0"/>
              </a:spcAft>
              <a:buFont typeface="Arial"/>
              <a:buNone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>
            <a:extLst>
              <a:ext uri="{FF2B5EF4-FFF2-40B4-BE49-F238E27FC236}">
                <a16:creationId xmlns:a16="http://schemas.microsoft.com/office/drawing/2014/main" id="{3A474DE7-8C88-4A6F-A395-5DBA8E54856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73163" y="549275"/>
            <a:ext cx="6797675" cy="1303338"/>
          </a:xfrm>
        </p:spPr>
        <p:txBody>
          <a:bodyPr/>
          <a:lstStyle/>
          <a:p>
            <a:pPr eaLnBrk="1" hangingPunct="1"/>
            <a:r>
              <a:rPr lang="ru-RU" altLang="ru-RU" sz="3800">
                <a:ln>
                  <a:noFill/>
                </a:ln>
              </a:rPr>
              <a:t>Основные правила при пилении</a:t>
            </a:r>
            <a:br>
              <a:rPr lang="ru-RU" altLang="ru-RU" sz="3800">
                <a:ln>
                  <a:noFill/>
                </a:ln>
              </a:rPr>
            </a:br>
            <a:endParaRPr lang="ru-RU" altLang="ru-RU" sz="3800">
              <a:ln>
                <a:noFill/>
              </a:ln>
            </a:endParaRPr>
          </a:p>
        </p:txBody>
      </p:sp>
      <p:sp>
        <p:nvSpPr>
          <p:cNvPr id="10243" name="Rectangle 3">
            <a:extLst>
              <a:ext uri="{FF2B5EF4-FFF2-40B4-BE49-F238E27FC236}">
                <a16:creationId xmlns:a16="http://schemas.microsoft.com/office/drawing/2014/main" id="{27B2D5D5-74D9-471B-8763-A2BB7AEB099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11188" y="1484313"/>
            <a:ext cx="7993062" cy="4824412"/>
          </a:xfrm>
        </p:spPr>
        <p:txBody>
          <a:bodyPr rtlCol="0">
            <a:normAutofit fontScale="92500" lnSpcReduction="10000"/>
          </a:bodyPr>
          <a:lstStyle/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1.Делают надрез по черте;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2.Убирают брусок и отпиливают деталь;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3.В конце пиления нажим на пилу ослабляют.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4. Начинайте пиление с запила «на себя». Для удобства пользуйтесь упором или бруском. При поперечном пилении отрезаемый материал должен свисать с верстака. При продольном – заготовку разрежьте примерно до середины, а затем  отпилите с другой стороны.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5. Пилить надо не по линии разметки, а рядом с ней на расстоянии около 5 мм. Линия разметки всегда должна оставаться на будущей детали.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6. Для точной распиловки заготовок под углами применяют стусло. Стусло состоит из дна стусла и двух боковин с пропилами под разными углами.</a:t>
            </a:r>
          </a:p>
          <a:p>
            <a:pPr marL="420624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7. Пиление в стусле повышает точность распиловки, исключает затраты на разметку, повышает производительность труда. Особенно эффективно применение стусла при массовом производстве.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677EDB29-4D91-4D5A-9C5D-852B981933A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73163" y="608013"/>
            <a:ext cx="6797675" cy="733425"/>
          </a:xfrm>
        </p:spPr>
        <p:txBody>
          <a:bodyPr/>
          <a:lstStyle/>
          <a:p>
            <a:pPr eaLnBrk="1" hangingPunct="1"/>
            <a:r>
              <a:rPr lang="ru-RU" altLang="ru-RU" b="1" i="1">
                <a:ln>
                  <a:noFill/>
                </a:ln>
              </a:rPr>
              <a:t>Столяр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F81888E0-A912-42A0-97A8-476B371C36AA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09600" y="1341438"/>
            <a:ext cx="7924800" cy="2678112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/>
              <a:t>   Столяр -  это профессия, чья работа  связана с обработкой и отделкой древесины.</a:t>
            </a:r>
          </a:p>
        </p:txBody>
      </p:sp>
      <p:sp>
        <p:nvSpPr>
          <p:cNvPr id="31748" name="Rectangle 4">
            <a:extLst>
              <a:ext uri="{FF2B5EF4-FFF2-40B4-BE49-F238E27FC236}">
                <a16:creationId xmlns:a16="http://schemas.microsoft.com/office/drawing/2014/main" id="{F6F8DF3A-4B12-440F-8F61-EE864C6412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2125" y="3246438"/>
            <a:ext cx="247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1749" name="Picture 6" descr="0014-008-Tekhnologicheskaja-karta-dlja-izgotovlenija-razdelochnoj-doski">
            <a:extLst>
              <a:ext uri="{FF2B5EF4-FFF2-40B4-BE49-F238E27FC236}">
                <a16:creationId xmlns:a16="http://schemas.microsoft.com/office/drawing/2014/main" id="{49A5F40A-7F4C-4A68-A2B8-5B6E637B8E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781300"/>
            <a:ext cx="812800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>
            <a:extLst>
              <a:ext uri="{FF2B5EF4-FFF2-40B4-BE49-F238E27FC236}">
                <a16:creationId xmlns:a16="http://schemas.microsoft.com/office/drawing/2014/main" id="{A99EABDF-CAF4-4D27-8CC7-166C14BF1371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213" y="1773238"/>
            <a:ext cx="8229600" cy="4929187"/>
          </a:xfrm>
        </p:spPr>
        <p:txBody>
          <a:bodyPr/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ru-RU" altLang="ru-RU" b="1"/>
              <a:t>    </a:t>
            </a:r>
            <a:r>
              <a:rPr lang="ru-RU" altLang="ru-RU" sz="3200" b="1"/>
              <a:t>Пиление</a:t>
            </a:r>
            <a:r>
              <a:rPr lang="ru-RU" altLang="ru-RU" sz="3200"/>
              <a:t> является одной из наиболее ответственных операций в процессе обработки древесины. От качества его выполнения во многом зависят качество изготовления деталей и экономия древесины. Правильно выполнив пиление, можно уменьшить припуски на последующее строгание и время на изготовление детали.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BC95AA-3FFE-4839-A1EA-32EA81E63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Операция пиление.</a:t>
            </a:r>
          </a:p>
        </p:txBody>
      </p:sp>
      <p:sp>
        <p:nvSpPr>
          <p:cNvPr id="17411" name="Содержимое 2">
            <a:extLst>
              <a:ext uri="{FF2B5EF4-FFF2-40B4-BE49-F238E27FC236}">
                <a16:creationId xmlns:a16="http://schemas.microsoft.com/office/drawing/2014/main" id="{6FC768F2-DD12-4E36-9985-F776E5A25FF5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213" y="692150"/>
            <a:ext cx="8002587" cy="5891213"/>
          </a:xfrm>
        </p:spPr>
        <p:txBody>
          <a:bodyPr/>
          <a:lstStyle/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endParaRPr lang="ru-RU" altLang="ru-RU" b="1" i="1"/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 b="1" i="1"/>
              <a:t>Пиление</a:t>
            </a:r>
            <a:r>
              <a:rPr lang="ru-RU" altLang="ru-RU"/>
              <a:t> — это резание древесины пилами с целью разделения ее на части. </a:t>
            </a:r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 b="1" i="1"/>
              <a:t>Пила</a:t>
            </a:r>
            <a:r>
              <a:rPr lang="ru-RU" altLang="ru-RU"/>
              <a:t> — это металлическая </a:t>
            </a:r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лента с нарезанными</a:t>
            </a:r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 на ней с одной стороны</a:t>
            </a:r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 зубьями.</a:t>
            </a:r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endParaRPr lang="ru-RU" altLang="ru-RU"/>
          </a:p>
          <a:p>
            <a:pPr marL="419100" indent="-382588" eaLnBrk="1" hangingPunct="1">
              <a:lnSpc>
                <a:spcPct val="120000"/>
              </a:lnSpc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Пилением раскраивают доски на заготовки, разрезают детали по длине, выпиливают криволинейные заготовки, а также нарезают шипы и проушины. </a:t>
            </a:r>
          </a:p>
          <a:p>
            <a:pPr marL="419100" indent="-382588"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endParaRPr lang="ru-RU" altLang="ru-RU"/>
          </a:p>
        </p:txBody>
      </p:sp>
      <p:pic>
        <p:nvPicPr>
          <p:cNvPr id="17412" name="Picture 5" descr="Pilenie-1">
            <a:extLst>
              <a:ext uri="{FF2B5EF4-FFF2-40B4-BE49-F238E27FC236}">
                <a16:creationId xmlns:a16="http://schemas.microsoft.com/office/drawing/2014/main" id="{44E72038-D01F-44E0-8B79-3C1A068E4F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7725" y="2474913"/>
            <a:ext cx="3367088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>
            <a:extLst>
              <a:ext uri="{FF2B5EF4-FFF2-40B4-BE49-F238E27FC236}">
                <a16:creationId xmlns:a16="http://schemas.microsoft.com/office/drawing/2014/main" id="{F6908DA9-DE07-43DB-9C73-446305D241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73163" y="260350"/>
            <a:ext cx="6797675" cy="1304925"/>
          </a:xfrm>
        </p:spPr>
        <p:txBody>
          <a:bodyPr/>
          <a:lstStyle/>
          <a:p>
            <a:pPr eaLnBrk="1" hangingPunct="1"/>
            <a:r>
              <a:rPr lang="ru-RU" altLang="ru-RU" b="1" i="1">
                <a:ln>
                  <a:noFill/>
                </a:ln>
              </a:rPr>
              <a:t>Виды пиления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41D0166D-C1C6-4CF4-A189-FEC9867BFA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188" y="1196975"/>
            <a:ext cx="7993062" cy="5111750"/>
          </a:xfrm>
        </p:spPr>
        <p:txBody>
          <a:bodyPr rtlCol="0">
            <a:normAutofit fontScale="550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 направлению разрезания волокон различают: </a:t>
            </a:r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поперечное, </a:t>
            </a:r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продольное 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</a:t>
            </a:r>
            <a:r>
              <a:rPr lang="ru-RU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смешанное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пиление.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5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 </a:t>
            </a:r>
            <a:r>
              <a:rPr lang="ru-RU" sz="45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поперечном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</a:t>
            </a:r>
            <a:r>
              <a:rPr lang="ru-RU" sz="45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пилении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направление реза (пропила) перпендикулярно волокнам. 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 </a:t>
            </a:r>
            <a:r>
              <a:rPr lang="ru-RU" sz="45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продольном пилении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— параллельно волокнам.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При </a:t>
            </a:r>
            <a:r>
              <a:rPr lang="ru-RU" sz="4500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смешанном пилении</a:t>
            </a:r>
            <a:r>
              <a:rPr lang="ru-RU" sz="45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— направлено под углом к ним.     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                                                                                            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F33A2-16DB-4A76-8C58-13D940DD29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274638"/>
            <a:ext cx="8291512" cy="6334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b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Виды пил</a:t>
            </a:r>
          </a:p>
        </p:txBody>
      </p:sp>
      <p:pic>
        <p:nvPicPr>
          <p:cNvPr id="19459" name="Picture 4" descr="20111115092118">
            <a:extLst>
              <a:ext uri="{FF2B5EF4-FFF2-40B4-BE49-F238E27FC236}">
                <a16:creationId xmlns:a16="http://schemas.microsoft.com/office/drawing/2014/main" id="{F4028809-E9E1-46FE-9FB1-C3424E77772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74925" y="3317875"/>
            <a:ext cx="4219575" cy="2849563"/>
          </a:xfrm>
          <a:noFill/>
        </p:spPr>
      </p:pic>
      <p:sp>
        <p:nvSpPr>
          <p:cNvPr id="19460" name="Прямоугольник 2">
            <a:extLst>
              <a:ext uri="{FF2B5EF4-FFF2-40B4-BE49-F238E27FC236}">
                <a16:creationId xmlns:a16="http://schemas.microsoft.com/office/drawing/2014/main" id="{A1BB40D2-F830-4E04-B4EB-55120DD1EB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379538"/>
            <a:ext cx="8002587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2400"/>
              <a:t>Ручные столярные пилы делят на натянутые с тонким пильным полотном и ненатянутые со свободным, более толстым полотном. К натянутым пилам относятся все лучковые пилы, а к пилам, имеющим свободное полотно,—ножовки.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C:\Users\User\Desktop\пиление\im_59_s.jpg">
            <a:extLst>
              <a:ext uri="{FF2B5EF4-FFF2-40B4-BE49-F238E27FC236}">
                <a16:creationId xmlns:a16="http://schemas.microsoft.com/office/drawing/2014/main" id="{7F2AB675-06B1-4095-9F1C-472D52FE9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3100" y="3055938"/>
            <a:ext cx="5257800" cy="310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Прямоугольник 4">
            <a:extLst>
              <a:ext uri="{FF2B5EF4-FFF2-40B4-BE49-F238E27FC236}">
                <a16:creationId xmlns:a16="http://schemas.microsoft.com/office/drawing/2014/main" id="{4F1C3541-E7F9-4BD5-98C1-CEE31AC78C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92150"/>
            <a:ext cx="82804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aramond" panose="02020404030301010803" pitchFamily="18" charset="0"/>
              </a:defRPr>
            </a:lvl9pPr>
          </a:lstStyle>
          <a:p>
            <a:pPr eaLnBrk="1" hangingPunct="1"/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У пил для </a:t>
            </a:r>
            <a:r>
              <a:rPr lang="ru-RU" altLang="ru-RU" sz="2400" b="1" i="1">
                <a:latin typeface="Arial" panose="020B0604020202020204" pitchFamily="34" charset="0"/>
                <a:cs typeface="Arial" panose="020B0604020202020204" pitchFamily="34" charset="0"/>
              </a:rPr>
              <a:t>продольного</a:t>
            </a:r>
            <a:r>
              <a:rPr lang="ru-RU" altLang="ru-RU" sz="2400">
                <a:latin typeface="Arial" panose="020B0604020202020204" pitchFamily="34" charset="0"/>
                <a:cs typeface="Arial" panose="020B0604020202020204" pitchFamily="34" charset="0"/>
              </a:rPr>
              <a:t> пиления выступающие вперед режущие кромки наклонных зубьев срезают волокна древесины и отрезанные частички скалываются вдоль волокон, образуя опилки. Ниже на рисунках показаны формы зубьев и схемы перерезания волокон продольными и поперечными пилами.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>
            <a:extLst>
              <a:ext uri="{FF2B5EF4-FFF2-40B4-BE49-F238E27FC236}">
                <a16:creationId xmlns:a16="http://schemas.microsoft.com/office/drawing/2014/main" id="{FC13B748-DFF3-4B55-8A28-72EE0E86A5F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323850" y="549275"/>
            <a:ext cx="8820150" cy="2592388"/>
          </a:xfrm>
        </p:spPr>
        <p:txBody>
          <a:bodyPr/>
          <a:lstStyle/>
          <a:p>
            <a:pPr marL="419100" indent="-382588"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    </a:t>
            </a:r>
            <a:r>
              <a:rPr lang="ru-RU" altLang="ru-RU" sz="2800"/>
              <a:t>У пил для </a:t>
            </a:r>
            <a:r>
              <a:rPr lang="ru-RU" altLang="ru-RU" sz="2800" b="1" i="1"/>
              <a:t>поперечного</a:t>
            </a:r>
            <a:r>
              <a:rPr lang="ru-RU" altLang="ru-RU" sz="2800"/>
              <a:t> пиления острые режущие кромки вершин зубьев поочередно надрезают волокна древесины и выносят отколовшиеся частички древесины в виде опилок.</a:t>
            </a:r>
            <a:br>
              <a:rPr lang="ru-RU" altLang="ru-RU" sz="2800"/>
            </a:br>
            <a:endParaRPr lang="ru-RU" altLang="ru-RU" sz="2800"/>
          </a:p>
          <a:p>
            <a:pPr marL="419100" indent="-382588" eaLnBrk="1" hangingPunct="1">
              <a:spcAft>
                <a:spcPct val="0"/>
              </a:spcAft>
              <a:buFont typeface="Wingdings 2" panose="05020102010507070707" pitchFamily="18" charset="2"/>
              <a:buChar char=""/>
            </a:pPr>
            <a:endParaRPr lang="ru-RU" altLang="ru-RU"/>
          </a:p>
        </p:txBody>
      </p:sp>
      <p:pic>
        <p:nvPicPr>
          <p:cNvPr id="21507" name="Picture 2" descr="C:\Users\User\Desktop\пиление\im_57_s.jpg">
            <a:extLst>
              <a:ext uri="{FF2B5EF4-FFF2-40B4-BE49-F238E27FC236}">
                <a16:creationId xmlns:a16="http://schemas.microsoft.com/office/drawing/2014/main" id="{30726629-91D7-40E5-A767-57803360F3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6950" y="2373313"/>
            <a:ext cx="4610100" cy="379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696D59-9D96-458B-89C4-6C0521745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3163" y="527050"/>
            <a:ext cx="6797675" cy="1303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Назначение инструментов для пиления</a:t>
            </a:r>
            <a:b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575B44D1-C150-4FFF-B0E3-B6C22D389F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3" y="1268413"/>
            <a:ext cx="8280400" cy="5062537"/>
          </a:xfrm>
        </p:spPr>
        <p:txBody>
          <a:bodyPr rtlCol="0">
            <a:normAutofit fontScale="77500" lnSpcReduction="20000"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Виды ножовок                     Назначение                               Внешний вид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и специальных пил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Широкая                             Поперечное грубое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пиление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Узкая (курковая)             Сквозное пропиливание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на плоскости  и 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          криволинейное пиление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Обушковая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(прорезная)                         Чистовое </a:t>
            </a: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запиливание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неглубоких пропилов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и подгонка изделий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                                               при сборке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Наградка</a:t>
            </a: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(полотно из                 Неглубокое пропиливание пазов                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обрезков старых </a:t>
            </a: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пил)                              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2532" name="Рисунок 3" descr="C:\Users\User\Desktop\пиление\shir nozhov.jpg">
            <a:extLst>
              <a:ext uri="{FF2B5EF4-FFF2-40B4-BE49-F238E27FC236}">
                <a16:creationId xmlns:a16="http://schemas.microsoft.com/office/drawing/2014/main" id="{F2751037-30D2-4F64-84F1-576FDD370D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425" y="2074863"/>
            <a:ext cx="2160588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Рисунок 4" descr="C:\Users\User\Desktop\пиление\kurkovka.jpg">
            <a:extLst>
              <a:ext uri="{FF2B5EF4-FFF2-40B4-BE49-F238E27FC236}">
                <a16:creationId xmlns:a16="http://schemas.microsoft.com/office/drawing/2014/main" id="{FD669B8A-4D79-43E9-9723-BCD10445B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2425" y="2878138"/>
            <a:ext cx="2160588" cy="86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Рисунок 5" descr="C:\Users\User\Desktop\пиление\pila so spinkoj.jpg">
            <a:extLst>
              <a:ext uri="{FF2B5EF4-FFF2-40B4-BE49-F238E27FC236}">
                <a16:creationId xmlns:a16="http://schemas.microsoft.com/office/drawing/2014/main" id="{EE4362A2-F571-4AD0-AB9C-D43C54AEF4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3757613"/>
            <a:ext cx="2130425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5" name="Рисунок 6" descr="C:\Users\User\Desktop\пиление\pila dlia sojed.jpg">
            <a:extLst>
              <a:ext uri="{FF2B5EF4-FFF2-40B4-BE49-F238E27FC236}">
                <a16:creationId xmlns:a16="http://schemas.microsoft.com/office/drawing/2014/main" id="{AF0CE28E-9210-4868-A4F4-F60F7EFD93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765675"/>
            <a:ext cx="2130425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BD78AD90-A7A9-4F30-B7F0-32F6AC861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Разводка зубьев пил</a:t>
            </a:r>
          </a:p>
        </p:txBody>
      </p:sp>
      <p:sp>
        <p:nvSpPr>
          <p:cNvPr id="23555" name="Содержимое 2">
            <a:extLst>
              <a:ext uri="{FF2B5EF4-FFF2-40B4-BE49-F238E27FC236}">
                <a16:creationId xmlns:a16="http://schemas.microsoft.com/office/drawing/2014/main" id="{1D397E50-BA42-4CFD-9761-3FD8855910F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765175"/>
            <a:ext cx="8507413" cy="4392613"/>
          </a:xfrm>
        </p:spPr>
        <p:txBody>
          <a:bodyPr/>
          <a:lstStyle/>
          <a:p>
            <a:pPr eaLnBrk="1" hangingPunct="1">
              <a:spcAft>
                <a:spcPct val="0"/>
              </a:spcAft>
              <a:buFont typeface="Wingdings 2" panose="05020102010507070707" pitchFamily="18" charset="2"/>
              <a:buNone/>
            </a:pPr>
            <a:r>
              <a:rPr lang="ru-RU" altLang="ru-RU"/>
              <a:t>    При пилении полотно пилы трется о стенки отделяемых частей древесины. И чтобы его не зажимало в пропиле, зубья пилы должны быть </a:t>
            </a:r>
            <a:r>
              <a:rPr lang="ru-RU" altLang="ru-RU" b="1" i="1"/>
              <a:t>разведены</a:t>
            </a:r>
            <a:r>
              <a:rPr lang="ru-RU" altLang="ru-RU" b="1"/>
              <a:t>(развод зубьев),</a:t>
            </a:r>
            <a:r>
              <a:rPr lang="ru-RU" altLang="ru-RU"/>
              <a:t> т. е. поочередно отогнуты в разные стороны. Благодаря этому пропил становится немного шире и пиление облегчается. Ниже показан виды </a:t>
            </a:r>
            <a:r>
              <a:rPr lang="ru-RU" altLang="ru-RU" b="1" i="1"/>
              <a:t>разводок</a:t>
            </a:r>
            <a:r>
              <a:rPr lang="ru-RU" altLang="ru-RU"/>
              <a:t> для разведения зубьев.</a:t>
            </a:r>
            <a:br>
              <a:rPr lang="ru-RU" altLang="ru-RU"/>
            </a:br>
            <a:r>
              <a:rPr lang="ru-RU" altLang="ru-RU"/>
              <a:t>Разводки бывают разных форм. На рисунке ниже слева(</a:t>
            </a:r>
            <a:r>
              <a:rPr lang="ru-RU" altLang="ru-RU" i="1"/>
              <a:t>а</a:t>
            </a:r>
            <a:r>
              <a:rPr lang="ru-RU" altLang="ru-RU"/>
              <a:t>) показаны основные виды разводок. На рисунке </a:t>
            </a:r>
            <a:r>
              <a:rPr lang="ru-RU" altLang="ru-RU" i="1"/>
              <a:t>б</a:t>
            </a:r>
            <a:r>
              <a:rPr lang="ru-RU" altLang="ru-RU"/>
              <a:t> и </a:t>
            </a:r>
            <a:r>
              <a:rPr lang="ru-RU" altLang="ru-RU" i="1"/>
              <a:t>в</a:t>
            </a:r>
            <a:r>
              <a:rPr lang="ru-RU" altLang="ru-RU"/>
              <a:t> - показаны правильно разведённые зубья для поперечного(</a:t>
            </a:r>
            <a:r>
              <a:rPr lang="ru-RU" altLang="ru-RU" i="1"/>
              <a:t>б</a:t>
            </a:r>
            <a:r>
              <a:rPr lang="ru-RU" altLang="ru-RU"/>
              <a:t>) и продольного пиления(</a:t>
            </a:r>
            <a:r>
              <a:rPr lang="ru-RU" altLang="ru-RU" i="1"/>
              <a:t>в</a:t>
            </a:r>
            <a:r>
              <a:rPr lang="ru-RU" altLang="ru-RU"/>
              <a:t>).</a:t>
            </a:r>
            <a:br>
              <a:rPr lang="ru-RU" altLang="ru-RU"/>
            </a:br>
            <a:endParaRPr lang="ru-RU" altLang="ru-RU"/>
          </a:p>
        </p:txBody>
      </p:sp>
      <p:pic>
        <p:nvPicPr>
          <p:cNvPr id="23556" name="Рисунок 3" descr="C:\Users\User\Desktop\пиление\vidy razvodok.jpg">
            <a:extLst>
              <a:ext uri="{FF2B5EF4-FFF2-40B4-BE49-F238E27FC236}">
                <a16:creationId xmlns:a16="http://schemas.microsoft.com/office/drawing/2014/main" id="{9EAB7AF6-8A2C-452D-93A8-A939DF5E0F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0113" y="4508500"/>
            <a:ext cx="3522662" cy="1785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7" name="Рисунок 1">
            <a:extLst>
              <a:ext uri="{FF2B5EF4-FFF2-40B4-BE49-F238E27FC236}">
                <a16:creationId xmlns:a16="http://schemas.microsoft.com/office/drawing/2014/main" id="{9AC1FABD-2611-4D89-A94F-1C43053F95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3763" y="4548188"/>
            <a:ext cx="2592387" cy="175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242</TotalTime>
  <Words>968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Garamond</vt:lpstr>
      <vt:lpstr>Arial</vt:lpstr>
      <vt:lpstr>Calibri</vt:lpstr>
      <vt:lpstr>Wingdings 2</vt:lpstr>
      <vt:lpstr>Times New Roman</vt:lpstr>
      <vt:lpstr>Helvetica</vt:lpstr>
      <vt:lpstr>Натуральные материалы</vt:lpstr>
      <vt:lpstr>Пиление древесины</vt:lpstr>
      <vt:lpstr>Презентация PowerPoint</vt:lpstr>
      <vt:lpstr> Операция пиление.</vt:lpstr>
      <vt:lpstr>Виды пиления</vt:lpstr>
      <vt:lpstr> Виды пил</vt:lpstr>
      <vt:lpstr>Презентация PowerPoint</vt:lpstr>
      <vt:lpstr>Презентация PowerPoint</vt:lpstr>
      <vt:lpstr>Назначение инструментов для пиления </vt:lpstr>
      <vt:lpstr>Разводка зубьев пил</vt:lpstr>
      <vt:lpstr>Презентация PowerPoint</vt:lpstr>
      <vt:lpstr>Приспособления для пиления</vt:lpstr>
      <vt:lpstr>Презентация PowerPoint</vt:lpstr>
      <vt:lpstr>Пиление с помощью приспособления СТУСЛО</vt:lpstr>
      <vt:lpstr>Применение стусла исключает разметку детали, повышает точность распиловки, уменьшает затраты времени на разметку детали, повышая таким образом производительность труда. Особенно эффективно применение стусла при массовом изготовлении деталей. Стусло может выглядеть и так, как показано на рисунке.   </vt:lpstr>
      <vt:lpstr>Правила техники безопасности при пилении</vt:lpstr>
      <vt:lpstr>Основные правила при пилении </vt:lpstr>
      <vt:lpstr>Столяр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Светлана Котлярова</cp:lastModifiedBy>
  <cp:revision>28</cp:revision>
  <dcterms:created xsi:type="dcterms:W3CDTF">2014-10-20T15:08:20Z</dcterms:created>
  <dcterms:modified xsi:type="dcterms:W3CDTF">2020-01-08T12:36:50Z</dcterms:modified>
</cp:coreProperties>
</file>