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5" r:id="rId3"/>
    <p:sldId id="276" r:id="rId4"/>
    <p:sldId id="277" r:id="rId5"/>
    <p:sldId id="269" r:id="rId6"/>
    <p:sldId id="280" r:id="rId7"/>
    <p:sldId id="257" r:id="rId8"/>
    <p:sldId id="259" r:id="rId9"/>
    <p:sldId id="261" r:id="rId10"/>
    <p:sldId id="283" r:id="rId11"/>
    <p:sldId id="270" r:id="rId12"/>
    <p:sldId id="265" r:id="rId13"/>
    <p:sldId id="264" r:id="rId14"/>
    <p:sldId id="266" r:id="rId15"/>
    <p:sldId id="271" r:id="rId16"/>
    <p:sldId id="267" r:id="rId17"/>
    <p:sldId id="272" r:id="rId18"/>
    <p:sldId id="281" r:id="rId19"/>
    <p:sldId id="284" r:id="rId20"/>
    <p:sldId id="285" r:id="rId21"/>
    <p:sldId id="273" r:id="rId22"/>
    <p:sldId id="282" r:id="rId23"/>
    <p:sldId id="274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1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74D89FAB-D865-4C73-A02B-1B5B9A2BF4C1}" type="datetimeFigureOut">
              <a:rPr lang="ru-RU" smtClean="0"/>
              <a:pPr/>
              <a:t>20.03.2019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9DAFAE8C-ED7B-46D2-9EDF-59F00604C39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phys-ege.sdamgia.ru/problem?id=8061" TargetMode="Externa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5485" TargetMode="Externa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4213" TargetMode="Externa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phys-ege.sdamgia.ru/problem?id=8867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8909" TargetMode="Externa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1627" TargetMode="Externa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1902" TargetMode="Externa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s://phys-ege.sdamgia.ru/problem?id=3036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phys-ege.sdamgia.ru/problem?id=3341" TargetMode="External"/><Relationship Id="rId2" Type="http://schemas.openxmlformats.org/officeDocument/2006/relationships/hyperlink" Target="https://phys-ege.sdamgia.ru/problem?id=1626" TargetMode="Externa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hyperlink" Target="https://phys-ege.sdamgia.ru/problem?id=3350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phys-ege.sdamgia.ru/problem?id=409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214290"/>
            <a:ext cx="8572560" cy="1643074"/>
          </a:xfrm>
        </p:spPr>
        <p:txBody>
          <a:bodyPr>
            <a:noAutofit/>
          </a:bodyPr>
          <a:lstStyle/>
          <a:p>
            <a:pPr algn="ctr"/>
            <a:r>
              <a:rPr lang="ru-RU" sz="2800" b="1" i="1" dirty="0" smtClean="0">
                <a:solidFill>
                  <a:schemeClr val="bg1">
                    <a:lumMod val="95000"/>
                  </a:schemeClr>
                </a:solidFill>
              </a:rPr>
              <a:t>« Нет ничего, что в большей степени могло бы привлечь внимание человека и заслужило бы быть предметом изучения, чем природа. Понять ее огромный механизм, открыть ее созидательные силы и познать законы, управляющие ею, – величайшая цель человеческого разума!» </a:t>
            </a:r>
            <a:endParaRPr lang="ru-RU" sz="2800" b="1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6" name="Picture 3" descr="C:\Users\Windows 8.1\Desktop\Рисунок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3275720" y="2367826"/>
            <a:ext cx="2878312" cy="57150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21858" t="32480" r="15218" b="40354"/>
          <a:stretch>
            <a:fillRect/>
          </a:stretch>
        </p:blipFill>
        <p:spPr bwMode="auto">
          <a:xfrm>
            <a:off x="214282" y="571480"/>
            <a:ext cx="8215370" cy="254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/>
          <p:cNvPicPr/>
          <p:nvPr/>
        </p:nvPicPr>
        <p:blipFill>
          <a:blip r:embed="rId3"/>
          <a:srcRect l="25732" t="40846" r="20751" b="23130"/>
          <a:stretch>
            <a:fillRect/>
          </a:stretch>
        </p:blipFill>
        <p:spPr bwMode="auto">
          <a:xfrm>
            <a:off x="428596" y="3286124"/>
            <a:ext cx="8001056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428868"/>
            <a:ext cx="8820472" cy="78296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u="sng" dirty="0" smtClean="0"/>
              <a:t>Задание 16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8061</a:t>
            </a:r>
            <a:r>
              <a:rPr lang="ru-RU" sz="2800" b="1" dirty="0" smtClean="0"/>
              <a:t> (базового и повышенного уровня сложности, часть </a:t>
            </a:r>
            <a:r>
              <a:rPr lang="en-US" sz="2800" b="1" dirty="0" smtClean="0"/>
              <a:t>I </a:t>
            </a:r>
            <a:r>
              <a:rPr lang="ru-RU" sz="2800" b="1" dirty="0" smtClean="0"/>
              <a:t>)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В идеальном колебательном контуре происходят свободные электромагнитные колебания. В таблице показано, как изменялся заряд конденсатора в колебательном контуре с течением времени.</a:t>
            </a: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 </a:t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/>
            </a:r>
            <a:br>
              <a:rPr lang="ru-RU" sz="2000" dirty="0" smtClean="0">
                <a:solidFill>
                  <a:schemeClr val="tx1"/>
                </a:solidFill>
              </a:rPr>
            </a:br>
            <a:r>
              <a:rPr lang="ru-RU" sz="2000" dirty="0" smtClean="0">
                <a:solidFill>
                  <a:schemeClr val="tx1"/>
                </a:solidFill>
              </a:rPr>
              <a:t>    </a:t>
            </a:r>
            <a:r>
              <a:rPr lang="ru-RU" sz="2000" b="1" dirty="0" smtClean="0">
                <a:solidFill>
                  <a:schemeClr val="tx1"/>
                </a:solidFill>
              </a:rPr>
              <a:t>Выберите два верных утверждения о процессе, происходящем в контуре: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1) Период колебаний равен 4·10</a:t>
            </a:r>
            <a:r>
              <a:rPr lang="ru-RU" sz="2000" b="1" baseline="30000" dirty="0" smtClean="0">
                <a:solidFill>
                  <a:schemeClr val="tx1"/>
                </a:solidFill>
              </a:rPr>
              <a:t>−6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c</a:t>
            </a:r>
            <a:r>
              <a:rPr lang="ru-RU" sz="2000" b="1" dirty="0" smtClean="0">
                <a:solidFill>
                  <a:schemeClr val="tx1"/>
                </a:solidFill>
              </a:rPr>
              <a:t>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2) В момент </a:t>
            </a:r>
            <a:r>
              <a:rPr lang="ru-RU" sz="2000" b="1" dirty="0" err="1" smtClean="0">
                <a:solidFill>
                  <a:schemeClr val="tx1"/>
                </a:solidFill>
              </a:rPr>
              <a:t>t</a:t>
            </a:r>
            <a:r>
              <a:rPr lang="ru-RU" sz="2000" b="1" dirty="0" smtClean="0">
                <a:solidFill>
                  <a:schemeClr val="tx1"/>
                </a:solidFill>
              </a:rPr>
              <a:t> = 2·10</a:t>
            </a:r>
            <a:r>
              <a:rPr lang="ru-RU" sz="2000" b="1" baseline="30000" dirty="0" smtClean="0">
                <a:solidFill>
                  <a:schemeClr val="tx1"/>
                </a:solidFill>
              </a:rPr>
              <a:t>−6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c</a:t>
            </a:r>
            <a:r>
              <a:rPr lang="ru-RU" sz="2000" b="1" dirty="0" smtClean="0">
                <a:solidFill>
                  <a:schemeClr val="tx1"/>
                </a:solidFill>
              </a:rPr>
              <a:t> энергия катушки максимальна.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3) В момент </a:t>
            </a:r>
            <a:r>
              <a:rPr lang="ru-RU" sz="2000" b="1" dirty="0" err="1" smtClean="0">
                <a:solidFill>
                  <a:schemeClr val="tx1"/>
                </a:solidFill>
              </a:rPr>
              <a:t>t</a:t>
            </a:r>
            <a:r>
              <a:rPr lang="ru-RU" sz="2000" b="1" dirty="0" smtClean="0">
                <a:solidFill>
                  <a:schemeClr val="tx1"/>
                </a:solidFill>
              </a:rPr>
              <a:t> = 4·10</a:t>
            </a:r>
            <a:r>
              <a:rPr lang="ru-RU" sz="2000" b="1" baseline="30000" dirty="0" smtClean="0">
                <a:solidFill>
                  <a:schemeClr val="tx1"/>
                </a:solidFill>
              </a:rPr>
              <a:t>−6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c</a:t>
            </a:r>
            <a:r>
              <a:rPr lang="ru-RU" sz="2000" b="1" dirty="0" smtClean="0">
                <a:solidFill>
                  <a:schemeClr val="tx1"/>
                </a:solidFill>
              </a:rPr>
              <a:t> энергия конденсатора минимальна.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4) В момент </a:t>
            </a:r>
            <a:r>
              <a:rPr lang="ru-RU" sz="2000" b="1" dirty="0" err="1" smtClean="0">
                <a:solidFill>
                  <a:schemeClr val="tx1"/>
                </a:solidFill>
              </a:rPr>
              <a:t>t</a:t>
            </a:r>
            <a:r>
              <a:rPr lang="ru-RU" sz="2000" b="1" dirty="0" smtClean="0">
                <a:solidFill>
                  <a:schemeClr val="tx1"/>
                </a:solidFill>
              </a:rPr>
              <a:t> = 2·10</a:t>
            </a:r>
            <a:r>
              <a:rPr lang="ru-RU" sz="2000" b="1" baseline="30000" dirty="0" smtClean="0">
                <a:solidFill>
                  <a:schemeClr val="tx1"/>
                </a:solidFill>
              </a:rPr>
              <a:t>−6</a:t>
            </a:r>
            <a:r>
              <a:rPr lang="ru-RU" sz="2000" b="1" dirty="0" smtClean="0">
                <a:solidFill>
                  <a:schemeClr val="tx1"/>
                </a:solidFill>
              </a:rPr>
              <a:t> </a:t>
            </a:r>
            <a:r>
              <a:rPr lang="ru-RU" sz="2000" b="1" dirty="0" err="1" smtClean="0">
                <a:solidFill>
                  <a:schemeClr val="tx1"/>
                </a:solidFill>
              </a:rPr>
              <a:t>c</a:t>
            </a:r>
            <a:r>
              <a:rPr lang="ru-RU" sz="2000" b="1" dirty="0" smtClean="0">
                <a:solidFill>
                  <a:schemeClr val="tx1"/>
                </a:solidFill>
              </a:rPr>
              <a:t> сила тока в контуре равна 0.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5) Частота колебаний равна 125 кГц.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 l="10433" t="34296" r="62205" b="59493"/>
          <a:stretch>
            <a:fillRect/>
          </a:stretch>
        </p:blipFill>
        <p:spPr bwMode="auto">
          <a:xfrm>
            <a:off x="1500166" y="2786058"/>
            <a:ext cx="628654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143116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</a:t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u="sng" dirty="0" smtClean="0"/>
              <a:t>Задание 17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5485</a:t>
            </a:r>
            <a:r>
              <a:rPr lang="ru-RU" sz="2800" b="1" dirty="0" smtClean="0"/>
              <a:t> (базового и повышенного уровня сложности, часть </a:t>
            </a:r>
            <a:r>
              <a:rPr lang="en-US" sz="2800" b="1" dirty="0" smtClean="0"/>
              <a:t>I </a:t>
            </a:r>
            <a:r>
              <a:rPr lang="ru-RU" sz="2800" b="1" dirty="0" smtClean="0"/>
              <a:t>)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При настройке колебательного контура радиопередатчика его ёмкость увеличили. Как при этом изменятся следующие три величины: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период колебаний тока в контуре,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частота излучаемых волн,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- длина волны излучения?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 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Для каждой величины определите соответствующий характер изменения: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1) увеличится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2) уменьшится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3) не изменится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71612"/>
            <a:ext cx="8784976" cy="1143000"/>
          </a:xfrm>
        </p:spPr>
        <p:txBody>
          <a:bodyPr>
            <a:noAutofit/>
          </a:bodyPr>
          <a:lstStyle/>
          <a:p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			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1200" b="1" dirty="0" smtClean="0"/>
              <a:t> </a:t>
            </a:r>
            <a:br>
              <a:rPr lang="ru-RU" sz="1200" b="1" dirty="0" smtClean="0"/>
            </a:br>
            <a:r>
              <a:rPr lang="ru-RU" sz="1200" b="1" dirty="0" smtClean="0"/>
              <a:t/>
            </a:r>
            <a:br>
              <a:rPr lang="ru-RU" sz="1200" b="1" dirty="0" smtClean="0"/>
            </a:br>
            <a:r>
              <a:rPr lang="ru-RU" sz="2800" b="1" u="sng" dirty="0" smtClean="0"/>
              <a:t>Задание 17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4213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	</a:t>
            </a:r>
            <a:r>
              <a:rPr lang="ru-RU" sz="2000" b="1" dirty="0" smtClean="0">
                <a:solidFill>
                  <a:schemeClr val="tx1"/>
                </a:solidFill>
              </a:rPr>
              <a:t>Идеальный колебательный контур состоит из конденсатора ёмкостью 0,2мкФ  заряженного до напряжения 10В  катушки индуктивностью 2мГн  и разомкнутого ключа. После замыкания ключа, которое произошло в момент времени </a:t>
            </a:r>
            <a:r>
              <a:rPr lang="en-US" sz="2000" b="1" dirty="0" smtClean="0">
                <a:solidFill>
                  <a:schemeClr val="tx1"/>
                </a:solidFill>
              </a:rPr>
              <a:t>t</a:t>
            </a:r>
            <a:r>
              <a:rPr lang="ru-RU" sz="2000" b="1" dirty="0" smtClean="0">
                <a:solidFill>
                  <a:schemeClr val="tx1"/>
                </a:solidFill>
              </a:rPr>
              <a:t>=0,  в контуре возникли собственные электромагнитные колебания. Установите соответствие между зависимостями, полученными при исследовании этих колебаний, и формулами, выражающими эти зависимости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 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ЗАВИСИМОСТЬ    А) Зависимость напряжения на конденсаторе от    			       времени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                          Б) Зависимость силы тока, текущего через 				       катушку, от    времени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/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ФОРМУЛА</a:t>
            </a:r>
            <a:r>
              <a:rPr lang="ru-RU" sz="1200" b="1" dirty="0" smtClean="0">
                <a:solidFill>
                  <a:schemeClr val="tx1"/>
                </a:solidFill>
              </a:rPr>
              <a:t/>
            </a:r>
            <a:br>
              <a:rPr lang="ru-RU" sz="1200" b="1" dirty="0" smtClean="0">
                <a:solidFill>
                  <a:schemeClr val="tx1"/>
                </a:solidFill>
              </a:rPr>
            </a:br>
            <a:r>
              <a:rPr lang="ru-RU" sz="1200" b="1" dirty="0" smtClean="0">
                <a:solidFill>
                  <a:schemeClr val="tx1"/>
                </a:solidFill>
              </a:rPr>
              <a:t/>
            </a:r>
            <a:br>
              <a:rPr lang="ru-RU" sz="1200" b="1" dirty="0" smtClean="0">
                <a:solidFill>
                  <a:schemeClr val="tx1"/>
                </a:solidFill>
              </a:rPr>
            </a:br>
            <a:r>
              <a:rPr lang="ru-RU" sz="1200" b="1" dirty="0" smtClean="0">
                <a:solidFill>
                  <a:schemeClr val="tx1"/>
                </a:solidFill>
              </a:rPr>
              <a:t> </a:t>
            </a:r>
            <a:r>
              <a:rPr lang="ru-RU" sz="1200" b="1" dirty="0" smtClean="0"/>
              <a:t/>
            </a:r>
            <a:br>
              <a:rPr lang="ru-RU" sz="1200" b="1" dirty="0" smtClean="0"/>
            </a:br>
            <a:endParaRPr lang="ru-RU" sz="1200" b="1" dirty="0"/>
          </a:p>
        </p:txBody>
      </p:sp>
      <p:sp>
        <p:nvSpPr>
          <p:cNvPr id="20482" name="AutoShape 2" descr="https://ege.sdamgia.ru/formula/svg/56/563b465c932e86dd065a5ae264c736b6.sv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5" name="Rectangle 5"/>
          <p:cNvSpPr>
            <a:spLocks noChangeArrowheads="1"/>
          </p:cNvSpPr>
          <p:nvPr/>
        </p:nvSpPr>
        <p:spPr bwMode="auto">
          <a:xfrm>
            <a:off x="0" y="-192360"/>
            <a:ext cx="510396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66688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 </a:t>
            </a:r>
            <a:r>
              <a:rPr kumimoji="0" lang="ru-RU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 </a:t>
            </a:r>
            <a:r>
              <a:rPr kumimoji="0" lang="ru-RU" sz="1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214546" y="928670"/>
            <a:ext cx="2336025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14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10sin(5*10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2) 10cos(5*10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3) 0,1sin(5*10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t)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4) 0,1cos(5*10</a:t>
            </a:r>
            <a:r>
              <a:rPr kumimoji="0" lang="en-US" sz="24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t)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20888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u="sng" dirty="0" smtClean="0"/>
              <a:t>Задание 17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8867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>
                <a:solidFill>
                  <a:schemeClr val="tx1"/>
                </a:solidFill>
              </a:rPr>
              <a:t>Идеальный колебательный контур содержит конденсатор ёмкостью </a:t>
            </a:r>
            <a:r>
              <a:rPr lang="ru-RU" sz="2000" b="1" i="1" dirty="0" smtClean="0">
                <a:solidFill>
                  <a:schemeClr val="tx1"/>
                </a:solidFill>
              </a:rPr>
              <a:t>C</a:t>
            </a:r>
            <a:r>
              <a:rPr lang="ru-RU" sz="2000" b="1" dirty="0" smtClean="0">
                <a:solidFill>
                  <a:schemeClr val="tx1"/>
                </a:solidFill>
              </a:rPr>
              <a:t>, две катушки индуктивностями </a:t>
            </a:r>
            <a:r>
              <a:rPr lang="ru-RU" sz="2000" b="1" i="1" dirty="0" smtClean="0">
                <a:solidFill>
                  <a:schemeClr val="tx1"/>
                </a:solidFill>
              </a:rPr>
              <a:t>L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 и </a:t>
            </a:r>
            <a:r>
              <a:rPr lang="ru-RU" sz="2000" b="1" i="1" dirty="0" smtClean="0">
                <a:solidFill>
                  <a:schemeClr val="tx1"/>
                </a:solidFill>
              </a:rPr>
              <a:t>L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 = 2</a:t>
            </a:r>
            <a:r>
              <a:rPr lang="ru-RU" sz="2000" b="1" i="1" dirty="0" smtClean="0">
                <a:solidFill>
                  <a:schemeClr val="tx1"/>
                </a:solidFill>
              </a:rPr>
              <a:t>L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 и два ключа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 и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. Когда ключ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 замкнут, а ключ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 разомкнут (см. рисунок), в контуре происходят свободные электромагнитные колебания. В момент, когда на конденсаторе сосредоточен максимальный заряд, ключ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 размыкают и одновременно с этим замыкают ключ К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. Как изменятся после этого период электромагнитных колебаний в контуре и максимальная сила тока в катушке индуктивностью </a:t>
            </a:r>
            <a:r>
              <a:rPr lang="ru-RU" sz="2000" b="1" i="1" dirty="0" smtClean="0">
                <a:solidFill>
                  <a:schemeClr val="tx1"/>
                </a:solidFill>
              </a:rPr>
              <a:t>L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2</a:t>
            </a:r>
            <a:r>
              <a:rPr lang="ru-RU" sz="2000" b="1" dirty="0" smtClean="0">
                <a:solidFill>
                  <a:schemeClr val="tx1"/>
                </a:solidFill>
              </a:rPr>
              <a:t> по сравнению с максимальной силой тока, протекавшего ранее в катушке индуктивностью </a:t>
            </a:r>
            <a:r>
              <a:rPr lang="ru-RU" sz="2000" b="1" i="1" dirty="0" smtClean="0">
                <a:solidFill>
                  <a:schemeClr val="tx1"/>
                </a:solidFill>
              </a:rPr>
              <a:t>L</a:t>
            </a:r>
            <a:r>
              <a:rPr lang="ru-RU" sz="2000" b="1" baseline="-25000" dirty="0" smtClean="0">
                <a:solidFill>
                  <a:schemeClr val="tx1"/>
                </a:solidFill>
              </a:rPr>
              <a:t>1</a:t>
            </a:r>
            <a:r>
              <a:rPr lang="ru-RU" sz="2000" b="1" dirty="0" smtClean="0">
                <a:solidFill>
                  <a:schemeClr val="tx1"/>
                </a:solidFill>
              </a:rPr>
              <a:t>?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 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Для каждой величины определите 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соответствующий характер изменения: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 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1) увеличится;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2) уменьшится;</a:t>
            </a:r>
            <a:br>
              <a:rPr lang="ru-RU" sz="2000" b="1" dirty="0" smtClean="0">
                <a:solidFill>
                  <a:schemeClr val="tx1"/>
                </a:solidFill>
              </a:rPr>
            </a:br>
            <a:r>
              <a:rPr lang="ru-RU" sz="2000" b="1" dirty="0" smtClean="0">
                <a:solidFill>
                  <a:schemeClr val="tx1"/>
                </a:solidFill>
              </a:rPr>
              <a:t>3) не изменится.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/>
          </a:p>
        </p:txBody>
      </p:sp>
      <p:pic>
        <p:nvPicPr>
          <p:cNvPr id="22530" name="Picture 2" descr="https://phys-ege.sdamgia.ru/get_file?id=2793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3929066"/>
            <a:ext cx="2361239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04864"/>
            <a:ext cx="8640960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u="sng" dirty="0" smtClean="0"/>
              <a:t>Задача для самостоятельного решения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u="sng" dirty="0" smtClean="0"/>
              <a:t>Задание 17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8909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>
                <a:solidFill>
                  <a:schemeClr val="tx1"/>
                </a:solidFill>
              </a:rPr>
              <a:t>В идеальном колебательном контуре происходят свободные электромагнитные колебания. В момент, когда в катушке индуктивности протекает максимальный ток, пластины конденсатора немного раздвигают.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Как изменятся после этого период электромагнитных колебаний в контуре и максимальный заряд конденсатора?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 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Для каждой величины определите соответствующий характер изменения: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 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1) увеличится;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2) уменьшится; </a:t>
            </a:r>
            <a:br>
              <a:rPr lang="ru-RU" sz="2400" dirty="0" smtClean="0">
                <a:solidFill>
                  <a:schemeClr val="tx1"/>
                </a:solidFill>
              </a:rPr>
            </a:br>
            <a:r>
              <a:rPr lang="ru-RU" sz="2400" dirty="0" smtClean="0">
                <a:solidFill>
                  <a:schemeClr val="tx1"/>
                </a:solidFill>
              </a:rPr>
              <a:t>3) не изменится.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340768"/>
            <a:ext cx="860676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 smtClean="0"/>
              <a:t>Задание 27 № </a:t>
            </a:r>
            <a:r>
              <a:rPr lang="ru-RU" sz="2800" b="1" dirty="0" smtClean="0">
                <a:hlinkClick r:id="rId2"/>
              </a:rPr>
              <a:t>1627</a:t>
            </a:r>
            <a:r>
              <a:rPr lang="ru-RU" sz="2800" b="1" dirty="0" smtClean="0"/>
              <a:t> </a:t>
            </a:r>
            <a:br>
              <a:rPr lang="ru-RU" sz="2800" b="1" dirty="0" smtClean="0"/>
            </a:br>
            <a:r>
              <a:rPr lang="ru-RU" sz="2800" b="1" dirty="0" smtClean="0"/>
              <a:t>(повышенного уровня сложности, часть </a:t>
            </a:r>
            <a:r>
              <a:rPr lang="en-US" sz="2800" b="1" dirty="0" smtClean="0"/>
              <a:t>II</a:t>
            </a:r>
            <a:r>
              <a:rPr lang="ru-RU" sz="2800" b="1" dirty="0" smtClean="0"/>
              <a:t>)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В колебательном контуре из конденсатора электроемкостью 2 мкФ и катушки происходят свободные электромагнитные колебания с циклической частотой </a:t>
            </a:r>
            <a:r>
              <a:rPr lang="en-US" sz="2400" b="1" dirty="0" smtClean="0">
                <a:solidFill>
                  <a:schemeClr val="tx1"/>
                </a:solidFill>
              </a:rPr>
              <a:t>W=1000c</a:t>
            </a:r>
            <a:r>
              <a:rPr lang="en-US" sz="2400" b="1" baseline="30000" dirty="0" smtClean="0">
                <a:solidFill>
                  <a:schemeClr val="tx1"/>
                </a:solidFill>
              </a:rPr>
              <a:t>-1</a:t>
            </a:r>
            <a:r>
              <a:rPr lang="ru-RU" sz="2400" b="1" dirty="0" smtClean="0">
                <a:solidFill>
                  <a:schemeClr val="tx1"/>
                </a:solidFill>
              </a:rPr>
              <a:t/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 При амплитуде колебаний силы тока в контуре 0,01 А. Чему равна амплитуда колебаний напряжения на конденсаторе? Ответ приведите в вольтах.   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534182" cy="1143000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u="sng" dirty="0" smtClean="0"/>
              <a:t>Задача для самостоятельного решения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u="sng" dirty="0" smtClean="0"/>
              <a:t>Задание 27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2"/>
              </a:rPr>
              <a:t>1902</a:t>
            </a:r>
            <a:r>
              <a:rPr lang="ru-RU" sz="2800" b="1" dirty="0" smtClean="0"/>
              <a:t/>
            </a:r>
            <a:br>
              <a:rPr lang="ru-RU" sz="2800" b="1" dirty="0" smtClean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>
                <a:solidFill>
                  <a:schemeClr val="tx1"/>
                </a:solidFill>
              </a:rPr>
              <a:t>В двух идеальных колебательных контурах происходят незатухающие электромагнитные колебания. Амплитудное значение силы тока в первом контуре 3 мА.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Каково амплитудное значение силы тока во втором контуре, если период колебаний в нем в 3 раза больше,  максимальное значение заряда конденсатора в 6 раз больше, чем в первом? </a:t>
            </a:r>
            <a:br>
              <a:rPr lang="ru-RU" sz="2400" b="1" dirty="0" smtClean="0">
                <a:solidFill>
                  <a:schemeClr val="tx1"/>
                </a:solidFill>
              </a:rPr>
            </a:br>
            <a:r>
              <a:rPr lang="ru-RU" sz="2400" b="1" dirty="0" smtClean="0">
                <a:solidFill>
                  <a:schemeClr val="tx1"/>
                </a:solidFill>
              </a:rPr>
              <a:t>Ответ приведите в мА.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 l="17708" t="30512" r="10791" b="25098"/>
          <a:stretch>
            <a:fillRect/>
          </a:stretch>
        </p:blipFill>
        <p:spPr bwMode="auto">
          <a:xfrm>
            <a:off x="642910" y="1071546"/>
            <a:ext cx="7858180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428868"/>
            <a:ext cx="8229600" cy="1069848"/>
          </a:xfrm>
        </p:spPr>
        <p:txBody>
          <a:bodyPr>
            <a:noAutofit/>
          </a:bodyPr>
          <a:lstStyle/>
          <a:p>
            <a:pPr algn="ctr">
              <a:lnSpc>
                <a:spcPct val="200000"/>
              </a:lnSpc>
            </a:pPr>
            <a:r>
              <a:rPr lang="ru-RU" b="1" u="sng" dirty="0" smtClean="0"/>
              <a:t>Тест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«Физика ЕГЭ» Демидова М.Ю.</a:t>
            </a:r>
            <a:br>
              <a:rPr lang="ru-RU" b="1" dirty="0" smtClean="0"/>
            </a:br>
            <a:r>
              <a:rPr lang="ru-RU" b="1" dirty="0" smtClean="0"/>
              <a:t>стр.89, №6-13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1200" dirty="0"/>
              <a:t/>
            </a:r>
            <a:br>
              <a:rPr lang="ru-RU" sz="1200" dirty="0"/>
            </a:br>
            <a:endParaRPr lang="ru-RU" sz="1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428604"/>
            <a:ext cx="6143668" cy="1643074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Подготовка к ЕГЭ </a:t>
            </a:r>
          </a:p>
          <a:p>
            <a:pPr algn="ctr"/>
            <a:r>
              <a:rPr lang="ru-RU" sz="4000" b="1" dirty="0" smtClean="0">
                <a:solidFill>
                  <a:schemeClr val="bg1"/>
                </a:solidFill>
              </a:rPr>
              <a:t>по теме «Электромагнитные колебания»</a:t>
            </a:r>
            <a:endParaRPr lang="ru-RU" sz="4000" b="1" dirty="0">
              <a:solidFill>
                <a:schemeClr val="bg1"/>
              </a:solidFill>
            </a:endParaRPr>
          </a:p>
        </p:txBody>
      </p:sp>
      <p:pic>
        <p:nvPicPr>
          <p:cNvPr id="1026" name="Picture 2" descr="C:\Users\Windows 8.1\Desktop\Рисунок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3214686"/>
            <a:ext cx="6929486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71744"/>
            <a:ext cx="8715404" cy="1069848"/>
          </a:xfrm>
        </p:spPr>
        <p:txBody>
          <a:bodyPr>
            <a:noAutofit/>
          </a:bodyPr>
          <a:lstStyle/>
          <a:p>
            <a:r>
              <a:rPr lang="ru-RU" sz="6000" dirty="0" smtClean="0"/>
              <a:t>Рефлексия: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u="sng" smtClean="0"/>
              <a:t>Закончи предложение</a:t>
            </a:r>
            <a:r>
              <a:rPr lang="ru-RU" sz="3200" u="sng" dirty="0" smtClean="0"/>
              <a:t>:</a:t>
            </a:r>
            <a:br>
              <a:rPr lang="ru-RU" sz="3200" u="sng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2800" b="1" dirty="0" smtClean="0"/>
              <a:t>- Я сам не смог(не смогла) справиться с заданием…</a:t>
            </a:r>
            <a:br>
              <a:rPr lang="ru-RU" sz="2800" b="1" dirty="0" smtClean="0"/>
            </a:br>
            <a:r>
              <a:rPr lang="ru-RU" sz="2800" b="1" dirty="0" smtClean="0"/>
              <a:t>- У меня не было затруднений с заданиями…</a:t>
            </a:r>
            <a:br>
              <a:rPr lang="ru-RU" sz="2800" b="1" dirty="0" smtClean="0"/>
            </a:br>
            <a:r>
              <a:rPr lang="ru-RU" sz="2800" b="1" dirty="0" smtClean="0"/>
              <a:t>- Я чаще смотрел (а) готовые решения…</a:t>
            </a:r>
            <a:br>
              <a:rPr lang="ru-RU" sz="2800" b="1" dirty="0" smtClean="0"/>
            </a:br>
            <a:r>
              <a:rPr lang="ru-RU" sz="2800" b="1" dirty="0" smtClean="0"/>
              <a:t>- Я на уроке понял (а) как решать задания ….</a:t>
            </a:r>
            <a:br>
              <a:rPr lang="ru-RU" sz="2800" b="1" dirty="0" smtClean="0"/>
            </a:br>
            <a:r>
              <a:rPr lang="ru-RU" sz="2800" b="1" dirty="0" smtClean="0"/>
              <a:t>- Материал урока мне был …</a:t>
            </a:r>
            <a:br>
              <a:rPr lang="ru-RU" sz="2800" b="1" dirty="0" smtClean="0"/>
            </a:br>
            <a:r>
              <a:rPr lang="ru-RU" sz="2800" b="1" dirty="0" smtClean="0"/>
              <a:t>- За урок я …</a:t>
            </a:r>
            <a:br>
              <a:rPr lang="ru-RU" sz="2800" b="1" dirty="0" smtClean="0"/>
            </a:br>
            <a:r>
              <a:rPr lang="ru-RU" sz="2800" b="1" dirty="0" smtClean="0"/>
              <a:t>- Своей работой на уроке я …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844824"/>
            <a:ext cx="8534752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Задание 28 </a:t>
            </a:r>
            <a:r>
              <a:rPr lang="ru-RU" sz="20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№</a:t>
            </a:r>
            <a:r>
              <a:rPr lang="ru-RU" sz="2000" b="1" u="sng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4613</a:t>
            </a:r>
            <a:r>
              <a:rPr lang="ru-RU" sz="2000" dirty="0" smtClean="0"/>
              <a:t> (качественная)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К колебательному контуру подсоединили источник тока, на клеммах которого напряжение гармонически меняется с частотой </a:t>
            </a:r>
            <a:r>
              <a:rPr lang="ru-RU" sz="3200" dirty="0" smtClean="0"/>
              <a:t> ᵞ </a:t>
            </a:r>
            <a:r>
              <a:rPr lang="ru-RU" sz="2000" dirty="0" smtClean="0"/>
              <a:t>. Индуктивность </a:t>
            </a:r>
            <a:r>
              <a:rPr lang="ru-RU" sz="2000" i="1" dirty="0" smtClean="0"/>
              <a:t>L</a:t>
            </a:r>
            <a:r>
              <a:rPr lang="ru-RU" sz="2000" dirty="0" smtClean="0"/>
              <a:t> катушки колебательного контура можно плавно менять от минимального значения  </a:t>
            </a:r>
            <a:r>
              <a:rPr lang="en-US" sz="2000" baseline="-25000" dirty="0" err="1" smtClean="0"/>
              <a:t>Lmin</a:t>
            </a:r>
            <a:r>
              <a:rPr lang="en-US" sz="2000" baseline="-25000" dirty="0" smtClean="0"/>
              <a:t> </a:t>
            </a:r>
            <a:r>
              <a:rPr lang="ru-RU" sz="2000" dirty="0" smtClean="0"/>
              <a:t>  до максимального </a:t>
            </a:r>
            <a:r>
              <a:rPr lang="en-US" sz="2000" baseline="-25000" dirty="0" err="1" smtClean="0"/>
              <a:t>Lmax</a:t>
            </a:r>
            <a:r>
              <a:rPr lang="en-US" sz="2000" baseline="-25000" dirty="0" smtClean="0"/>
              <a:t> </a:t>
            </a:r>
            <a:r>
              <a:rPr lang="ru-RU" sz="2000" dirty="0" smtClean="0"/>
              <a:t>, а емкость его конденсатора постоянна. Ученик постепенно увеличивал индуктивность катушки от минимального значения до максимального и обнаружил, что амплитуда силы тока в контуре всё время возрастала. Опираясь на свои знания по электродинамике, объясните наблюдения ученика.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20751" t="28543" r="11897" b="16240"/>
          <a:stretch>
            <a:fillRect/>
          </a:stretch>
        </p:blipFill>
        <p:spPr bwMode="auto">
          <a:xfrm>
            <a:off x="357158" y="642918"/>
            <a:ext cx="8572560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57174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/>
              <a:t>Задание 32 № </a:t>
            </a:r>
            <a:r>
              <a:rPr lang="ru-RU" sz="3200" b="1" dirty="0" smtClean="0">
                <a:hlinkClick r:id="rId2"/>
              </a:rPr>
              <a:t>3036</a:t>
            </a:r>
            <a:r>
              <a:rPr lang="ru-RU" sz="3200" b="1" dirty="0" smtClean="0"/>
              <a:t> (высокого уровня сложности, часть </a:t>
            </a:r>
            <a:r>
              <a:rPr lang="en-US" sz="3200" b="1" dirty="0" smtClean="0"/>
              <a:t>II</a:t>
            </a:r>
            <a:r>
              <a:rPr lang="ru-RU" sz="3200" b="1" dirty="0" smtClean="0"/>
              <a:t>)</a:t>
            </a:r>
            <a:br>
              <a:rPr lang="ru-RU" sz="3200" b="1" dirty="0" smtClean="0"/>
            </a:b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В идеальном колебательном контуре амплитуда колебаний силы тока в катушке индуктивности  </a:t>
            </a:r>
            <a:r>
              <a:rPr lang="en-US" sz="2400" b="1" dirty="0" smtClean="0"/>
              <a:t>I</a:t>
            </a:r>
            <a:r>
              <a:rPr lang="en-US" sz="2400" b="1" baseline="-25000" dirty="0" smtClean="0"/>
              <a:t>max</a:t>
            </a:r>
            <a:r>
              <a:rPr lang="ru-RU" sz="2400" b="1" dirty="0" smtClean="0"/>
              <a:t>=5мА    амплитуда напряжения на конденсаторе  </a:t>
            </a:r>
            <a:r>
              <a:rPr lang="en-US" sz="2400" b="1" dirty="0" err="1" smtClean="0"/>
              <a:t>U</a:t>
            </a:r>
            <a:r>
              <a:rPr lang="en-US" sz="2400" b="1" baseline="-25000" dirty="0" err="1" smtClean="0"/>
              <a:t>max</a:t>
            </a:r>
            <a:r>
              <a:rPr lang="ru-RU" sz="2400" b="1" dirty="0" smtClean="0"/>
              <a:t>=2В .  В момент времени </a:t>
            </a:r>
            <a:r>
              <a:rPr lang="ru-RU" sz="2400" b="1" i="1" dirty="0" err="1" smtClean="0"/>
              <a:t>t</a:t>
            </a:r>
            <a:r>
              <a:rPr lang="ru-RU" sz="2400" b="1" dirty="0" smtClean="0"/>
              <a:t> напряжение на конденсаторе равно  1,2В.Найдите силу тока в катушке в этот момент.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000240"/>
            <a:ext cx="8229600" cy="1069848"/>
          </a:xfrm>
        </p:spPr>
        <p:txBody>
          <a:bodyPr>
            <a:noAutofit/>
          </a:bodyPr>
          <a:lstStyle/>
          <a:p>
            <a:pPr algn="ctr"/>
            <a:r>
              <a:rPr lang="ru-RU" sz="4800" b="1" u="sng" dirty="0" smtClean="0"/>
              <a:t>Домашнее задание: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i="1" dirty="0" smtClean="0"/>
              <a:t>тест № 4682561</a:t>
            </a:r>
            <a:br>
              <a:rPr lang="ru-RU" sz="4800" b="1" i="1" dirty="0" smtClean="0"/>
            </a:br>
            <a:r>
              <a:rPr lang="ru-RU" sz="4800" b="1" i="1" dirty="0" smtClean="0"/>
              <a:t>(сайт «Решу ЕГЭ»)</a:t>
            </a:r>
            <a:endParaRPr lang="ru-RU" sz="48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3643314"/>
            <a:ext cx="8229600" cy="1357322"/>
          </a:xfrm>
        </p:spPr>
        <p:txBody>
          <a:bodyPr>
            <a:normAutofit fontScale="90000"/>
          </a:bodyPr>
          <a:lstStyle/>
          <a:p>
            <a:r>
              <a:rPr lang="ru-RU" sz="5300" b="1" u="sng" dirty="0" smtClean="0"/>
              <a:t>Повторение:</a:t>
            </a:r>
            <a:r>
              <a:rPr lang="ru-RU" sz="5300" b="1" dirty="0" smtClean="0"/>
              <a:t/>
            </a:r>
            <a:br>
              <a:rPr lang="ru-RU" sz="53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700" b="1" dirty="0" smtClean="0">
                <a:latin typeface="+mn-lt"/>
              </a:rPr>
              <a:t>- Какие колебания называются           электромагнитными?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Что называется колебательным контуром?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Какие колебания называются гармоническими?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Что такое  циклическая частота колебательной системы?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Что называется периодом колебаний?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Что называется амплитудой колебаний?  </a:t>
            </a:r>
            <a:br>
              <a:rPr lang="ru-RU" sz="2700" b="1" dirty="0" smtClean="0">
                <a:latin typeface="+mn-lt"/>
              </a:rPr>
            </a:br>
            <a:r>
              <a:rPr lang="ru-RU" sz="2700" b="1" dirty="0" smtClean="0">
                <a:latin typeface="+mn-lt"/>
              </a:rPr>
              <a:t>- </a:t>
            </a:r>
            <a:r>
              <a:rPr lang="ru-RU" sz="2700" b="1" dirty="0" smtClean="0">
                <a:latin typeface="+mn-lt"/>
              </a:rPr>
              <a:t>Что называют фазой колебаний?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069848"/>
          </a:xfrm>
        </p:spPr>
        <p:txBody>
          <a:bodyPr/>
          <a:lstStyle/>
          <a:p>
            <a:r>
              <a:rPr lang="ru-RU" u="sng" dirty="0" smtClean="0"/>
              <a:t>Кодификатор</a:t>
            </a:r>
            <a:endParaRPr lang="ru-RU" u="sng" dirty="0"/>
          </a:p>
        </p:txBody>
      </p:sp>
      <p:pic>
        <p:nvPicPr>
          <p:cNvPr id="26626" name="Picture 2" descr="http://www.mosrepetitor.ru/pictures/EGE_DEMO/2017_fiz_code_11.jpg"/>
          <p:cNvPicPr>
            <a:picLocks noChangeAspect="1" noChangeArrowheads="1"/>
          </p:cNvPicPr>
          <p:nvPr/>
        </p:nvPicPr>
        <p:blipFill>
          <a:blip r:embed="rId2" cstate="print"/>
          <a:srcRect b="63213"/>
          <a:stretch>
            <a:fillRect/>
          </a:stretch>
        </p:blipFill>
        <p:spPr bwMode="auto">
          <a:xfrm>
            <a:off x="214282" y="1428736"/>
            <a:ext cx="8719579" cy="47863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E:\открытый урок\img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71480"/>
            <a:ext cx="7620000" cy="5715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924944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2000" b="1" dirty="0" smtClean="0">
                <a:solidFill>
                  <a:schemeClr val="bg1"/>
                </a:solidFill>
              </a:rPr>
              <a:t/>
            </a:r>
            <a:br>
              <a:rPr lang="ru-RU" sz="2000" b="1" dirty="0" smtClean="0">
                <a:solidFill>
                  <a:schemeClr val="bg1"/>
                </a:solidFill>
              </a:rPr>
            </a:br>
            <a:r>
              <a:rPr lang="ru-RU" sz="3200" b="1" u="sng" dirty="0" smtClean="0"/>
              <a:t>Задание №15 </a:t>
            </a:r>
            <a:r>
              <a:rPr lang="ru-RU" sz="3200" b="1" dirty="0" smtClean="0"/>
              <a:t>(базового уровня сложности, часть </a:t>
            </a:r>
            <a:r>
              <a:rPr lang="en-US" sz="3200" b="1" dirty="0" smtClean="0"/>
              <a:t>I </a:t>
            </a:r>
            <a:r>
              <a:rPr lang="ru-RU" sz="3200" b="1" dirty="0" smtClean="0"/>
              <a:t>) 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b="1" dirty="0" smtClean="0"/>
              <a:t>На рисунке приведен график гармонических колебаний тока в колебательном контуре.</a:t>
            </a: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b="1" dirty="0" smtClean="0"/>
              <a:t>Если катушку в этом контуре заменить на другую катушку, индуктивность которой в 4 раза больше, то каков будет период колебаний? </a:t>
            </a:r>
            <a:br>
              <a:rPr lang="ru-RU" sz="2400" b="1" dirty="0" smtClean="0"/>
            </a:br>
            <a:r>
              <a:rPr lang="ru-RU" sz="2400" b="1" dirty="0" smtClean="0"/>
              <a:t>(Ответ дать в мкс.)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r>
              <a:rPr lang="en-US" sz="1400" dirty="0" smtClean="0"/>
              <a:t/>
            </a:r>
            <a:br>
              <a:rPr lang="en-US" sz="1400" dirty="0" smtClean="0"/>
            </a:br>
            <a:endParaRPr lang="ru-RU" sz="1400" dirty="0"/>
          </a:p>
        </p:txBody>
      </p:sp>
      <p:pic>
        <p:nvPicPr>
          <p:cNvPr id="1026" name="Picture 2" descr="https://phys-ege.sdamgia.ru/get_file?id=427"/>
          <p:cNvPicPr>
            <a:picLocks noChangeAspect="1" noChangeArrowheads="1"/>
          </p:cNvPicPr>
          <p:nvPr/>
        </p:nvPicPr>
        <p:blipFill>
          <a:blip r:embed="rId2" cstate="print"/>
          <a:srcRect t="2319" b="6956"/>
          <a:stretch>
            <a:fillRect/>
          </a:stretch>
        </p:blipFill>
        <p:spPr bwMode="auto">
          <a:xfrm>
            <a:off x="1785918" y="2695657"/>
            <a:ext cx="5429288" cy="20532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204864"/>
            <a:ext cx="8229600" cy="1143000"/>
          </a:xfrm>
        </p:spPr>
        <p:txBody>
          <a:bodyPr>
            <a:noAutofit/>
          </a:bodyPr>
          <a:lstStyle/>
          <a:p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800" b="1" dirty="0"/>
              <a:t> </a:t>
            </a:r>
            <a:r>
              <a:rPr lang="ru-RU" sz="2800" b="1" u="sng" dirty="0"/>
              <a:t>Задание 15 №</a:t>
            </a:r>
            <a:r>
              <a:rPr lang="ru-RU" sz="2800" b="1" dirty="0"/>
              <a:t> </a:t>
            </a:r>
            <a:r>
              <a:rPr lang="ru-RU" sz="2800" b="1" dirty="0">
                <a:hlinkClick r:id="rId2"/>
              </a:rPr>
              <a:t>1626</a:t>
            </a:r>
            <a:r>
              <a:rPr lang="ru-RU" sz="2000" b="1" dirty="0"/>
              <a:t/>
            </a:r>
            <a:br>
              <a:rPr lang="ru-RU" sz="2000" b="1" dirty="0"/>
            </a:br>
            <a:r>
              <a:rPr lang="ru-RU" sz="2400" b="1" dirty="0"/>
              <a:t>Дан колебательный контур из конденсатора электроемкостью 50 мкФ и катушки индуктивностью 2 Гн. Какова циклическая частота свободных электромагнитных колебаний? </a:t>
            </a: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 smtClean="0"/>
              <a:t>(</a:t>
            </a:r>
            <a:r>
              <a:rPr lang="ru-RU" sz="2400" b="1" dirty="0"/>
              <a:t>Ответ дать в </a:t>
            </a:r>
            <a:r>
              <a:rPr lang="ru-RU" sz="2400" b="1" dirty="0" err="1"/>
              <a:t>c</a:t>
            </a:r>
            <a:r>
              <a:rPr lang="ru-RU" sz="2400" b="1" baseline="30000" dirty="0"/>
              <a:t>–1</a:t>
            </a:r>
            <a:r>
              <a:rPr lang="ru-RU" sz="2400" b="1" dirty="0" smtClean="0"/>
              <a:t>.)</a:t>
            </a: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en-US" sz="2000" dirty="0" smtClean="0"/>
              <a:t/>
            </a:r>
            <a:br>
              <a:rPr lang="en-US" sz="2000" dirty="0" smtClean="0"/>
            </a:br>
            <a:r>
              <a:rPr lang="ru-RU" sz="2000" b="1" dirty="0" smtClean="0"/>
              <a:t> </a:t>
            </a:r>
            <a:r>
              <a:rPr lang="ru-RU" sz="2800" b="1" u="sng" dirty="0" smtClean="0"/>
              <a:t>Задание 15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3"/>
              </a:rPr>
              <a:t>3341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400" dirty="0" smtClean="0"/>
              <a:t>Колебательный контур состоит из катушки индуктивности и конденсатора. В нём наблюдаются гармонические электромагнитные колебания с периодом </a:t>
            </a:r>
            <a:r>
              <a:rPr lang="ru-RU" sz="2400" i="1" dirty="0" smtClean="0"/>
              <a:t>Т</a:t>
            </a:r>
            <a:r>
              <a:rPr lang="ru-RU" sz="2400" dirty="0" smtClean="0"/>
              <a:t> = 5 мс. В начальный момент времени заряд конденсатора максимален и равен 4*10</a:t>
            </a:r>
            <a:r>
              <a:rPr lang="ru-RU" sz="2400" baseline="30000" dirty="0" smtClean="0"/>
              <a:t>-6</a:t>
            </a:r>
            <a:r>
              <a:rPr lang="ru-RU" sz="2400" dirty="0" smtClean="0"/>
              <a:t>Кл</a:t>
            </a:r>
            <a:br>
              <a:rPr lang="ru-RU" sz="2400" dirty="0" smtClean="0"/>
            </a:br>
            <a:r>
              <a:rPr lang="ru-RU" sz="2400" dirty="0" smtClean="0"/>
              <a:t> Каков будет заряд конденсатора через </a:t>
            </a:r>
            <a:r>
              <a:rPr lang="ru-RU" sz="2400" i="1" dirty="0" err="1" smtClean="0"/>
              <a:t>t</a:t>
            </a:r>
            <a:r>
              <a:rPr lang="ru-RU" sz="2400" dirty="0" smtClean="0"/>
              <a:t> = 2,5 мс? (Ответ дать в мкКл.)</a:t>
            </a:r>
            <a:r>
              <a:rPr lang="ru-RU" sz="2000" dirty="0"/>
              <a:t/>
            </a:r>
            <a:br>
              <a:rPr lang="ru-RU" sz="2000" dirty="0"/>
            </a:b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764704"/>
            <a:ext cx="8568952" cy="1143000"/>
          </a:xfrm>
        </p:spPr>
        <p:txBody>
          <a:bodyPr>
            <a:noAutofit/>
          </a:bodyPr>
          <a:lstStyle/>
          <a:p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800" b="1" u="sng" dirty="0" smtClean="0"/>
              <a:t>Задачи для самостоятельного решения</a:t>
            </a: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1600" b="1" dirty="0" smtClean="0"/>
              <a:t/>
            </a:r>
            <a:br>
              <a:rPr lang="ru-RU" sz="1600" b="1" dirty="0" smtClean="0"/>
            </a:br>
            <a:r>
              <a:rPr lang="ru-RU" sz="2800" b="1" u="sng" dirty="0" smtClean="0">
                <a:solidFill>
                  <a:schemeClr val="tx1"/>
                </a:solidFill>
                <a:latin typeface="+mn-lt"/>
              </a:rPr>
              <a:t>Задание </a:t>
            </a:r>
            <a:r>
              <a:rPr lang="ru-RU" sz="2800" b="1" u="sng" dirty="0">
                <a:solidFill>
                  <a:schemeClr val="tx1"/>
                </a:solidFill>
                <a:latin typeface="+mn-lt"/>
              </a:rPr>
              <a:t>15 №</a:t>
            </a:r>
            <a:r>
              <a:rPr lang="ru-RU" sz="2800" b="1" dirty="0">
                <a:solidFill>
                  <a:schemeClr val="tx1"/>
                </a:solidFill>
                <a:latin typeface="+mn-lt"/>
              </a:rPr>
              <a:t> </a:t>
            </a:r>
            <a:r>
              <a:rPr lang="ru-RU" sz="2800" b="1" dirty="0">
                <a:solidFill>
                  <a:schemeClr val="tx1"/>
                </a:solidFill>
                <a:latin typeface="+mn-lt"/>
                <a:hlinkClick r:id="rId2"/>
              </a:rPr>
              <a:t>3350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400" b="1" dirty="0">
                <a:solidFill>
                  <a:schemeClr val="tx1"/>
                </a:solidFill>
              </a:rPr>
              <a:t>На рисунке приведён график зависимости силы тока от времени в колебательном контуре, состоящем из последовательно соединённых конденсатора и катушки, индуктивность которой равна 0,2 Гн. Каково максимальное значение энергии магнитного поля катушки? (Ответ дать в </a:t>
            </a:r>
            <a:r>
              <a:rPr lang="ru-RU" sz="2400" b="1" dirty="0" err="1">
                <a:solidFill>
                  <a:schemeClr val="tx1"/>
                </a:solidFill>
              </a:rPr>
              <a:t>мкДж</a:t>
            </a:r>
            <a:r>
              <a:rPr lang="ru-RU" sz="2400" b="1" dirty="0">
                <a:solidFill>
                  <a:schemeClr val="tx1"/>
                </a:solidFill>
              </a:rPr>
              <a:t>.)</a:t>
            </a:r>
            <a:r>
              <a:rPr lang="ru-RU" sz="2000" b="1" dirty="0"/>
              <a:t/>
            </a:r>
            <a:br>
              <a:rPr lang="ru-RU" sz="2000" b="1" dirty="0"/>
            </a:br>
            <a:endParaRPr lang="ru-RU" sz="2000" b="1" dirty="0"/>
          </a:p>
        </p:txBody>
      </p:sp>
      <p:pic>
        <p:nvPicPr>
          <p:cNvPr id="15362" name="Picture 2" descr="https://phys-ege.sdamgia.ru/get_file?id=1604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3286124"/>
            <a:ext cx="2143108" cy="1159228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42844" y="3143248"/>
            <a:ext cx="8208912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endParaRPr lang="ru-RU" b="1" dirty="0" smtClean="0"/>
          </a:p>
          <a:p>
            <a:r>
              <a:rPr lang="ru-RU" b="1" dirty="0" smtClean="0"/>
              <a:t> </a:t>
            </a:r>
            <a:r>
              <a:rPr lang="ru-RU" sz="2800" b="1" u="sng" dirty="0" smtClean="0"/>
              <a:t>Задание 15 №</a:t>
            </a:r>
            <a:r>
              <a:rPr lang="ru-RU" sz="2800" b="1" dirty="0" smtClean="0"/>
              <a:t> </a:t>
            </a:r>
            <a:r>
              <a:rPr lang="ru-RU" sz="2800" b="1" dirty="0" smtClean="0">
                <a:hlinkClick r:id="rId4"/>
              </a:rPr>
              <a:t>4090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В колебательном контуре, ёмкость конденсатора которого равна 20 мкФ, происходят собственные электромагнитные колебания. Зависимость напряжения на конденсаторе от времени для этого колебательного контура имеет вид </a:t>
            </a:r>
            <a:r>
              <a:rPr lang="en-US" sz="2000" b="1" dirty="0" smtClean="0"/>
              <a:t>U=U</a:t>
            </a:r>
            <a:r>
              <a:rPr lang="en-US" sz="2000" b="1" baseline="-25000" dirty="0" smtClean="0"/>
              <a:t>0</a:t>
            </a:r>
            <a:r>
              <a:rPr lang="en-US" sz="2000" b="1" dirty="0" smtClean="0"/>
              <a:t>cos(500t)</a:t>
            </a:r>
            <a:r>
              <a:rPr lang="ru-RU" sz="2000" b="1" dirty="0" smtClean="0"/>
              <a:t/>
            </a:r>
            <a:br>
              <a:rPr lang="ru-RU" sz="2000" b="1" dirty="0" smtClean="0"/>
            </a:br>
            <a:r>
              <a:rPr lang="ru-RU" sz="2000" b="1" dirty="0" smtClean="0"/>
              <a:t>  где все величины выражены в единицах СИ. Какова индуктивность катушки в этом колебательном контуре? (Ответ дать в Гн.)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249</TotalTime>
  <Words>81</Words>
  <Application>Microsoft Office PowerPoint</Application>
  <PresentationFormat>Экран (4:3)</PresentationFormat>
  <Paragraphs>51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Городская</vt:lpstr>
      <vt:lpstr> </vt:lpstr>
      <vt:lpstr> </vt:lpstr>
      <vt:lpstr>Домашнее задание:  тест № 4682561 (сайт «Решу ЕГЭ»)</vt:lpstr>
      <vt:lpstr>Повторение:  - Какие колебания называются           электромагнитными? - Что называется колебательным контуром?  - Какие колебания называются гармоническими?  - Что такое  циклическая частота колебательной системы?  - Что называется периодом колебаний?  - Что называется амплитудой колебаний?   - Что называют фазой колебаний?    </vt:lpstr>
      <vt:lpstr>Кодификатор</vt:lpstr>
      <vt:lpstr>Слайд 6</vt:lpstr>
      <vt:lpstr>   Задание №15 (базового уровня сложности, часть I )  На рисунке приведен график гармонических колебаний тока в колебательном контуре.          Если катушку в этом контуре заменить на другую катушку, индуктивность которой в 4 раза больше, то каков будет период колебаний?  (Ответ дать в мкс.)    </vt:lpstr>
      <vt:lpstr>      Задание 15 № 1626 Дан колебательный контур из конденсатора электроемкостью 50 мкФ и катушки индуктивностью 2 Гн. Какова циклическая частота свободных электромагнитных колебаний?  (Ответ дать в c–1.)    Задание 15 № 3341 Колебательный контур состоит из катушки индуктивности и конденсатора. В нём наблюдаются гармонические электромагнитные колебания с периодом Т = 5 мс. В начальный момент времени заряд конденсатора максимален и равен 4*10-6Кл  Каков будет заряд конденсатора через t = 2,5 мс? (Ответ дать в мкКл.) </vt:lpstr>
      <vt:lpstr>       Задачи для самостоятельного решения  Задание 15 № 3350 На рисунке приведён график зависимости силы тока от времени в колебательном контуре, состоящем из последовательно соединённых конденсатора и катушки, индуктивность которой равна 0,2 Гн. Каково максимальное значение энергии магнитного поля катушки? (Ответ дать в мкДж.) </vt:lpstr>
      <vt:lpstr>Слайд 10</vt:lpstr>
      <vt:lpstr>    Задание 16 № 8061 (базового и повышенного уровня сложности, часть I ) В идеальном колебательном контуре происходят свободные электромагнитные колебания. В таблице показано, как изменялся заряд конденсатора в колебательном контуре с течением времени.          Выберите два верных утверждения о процессе, происходящем в контуре: 1) Период колебаний равен 4·10−6 c. 2) В момент t = 2·10−6 c энергия катушки максимальна. 3) В момент t = 4·10−6 c энергия конденсатора минимальна. 4) В момент t = 2·10−6 c сила тока в контуре равна 0. 5) Частота колебаний равна 125 кГц. </vt:lpstr>
      <vt:lpstr>        Задание 17 № 5485 (базового и повышенного уровня сложности, часть I )   При настройке колебательного контура радиопередатчика его ёмкость увеличили. Как при этом изменятся следующие три величины:   - период колебаний тока в контуре,  - частота излучаемых волн,  - длина волны излучения?   Для каждой величины определите соответствующий характер изменения: 1) увеличится 2) уменьшится 3) не изменится </vt:lpstr>
      <vt:lpstr>                Задание 17 № 4213  Идеальный колебательный контур состоит из конденсатора ёмкостью 0,2мкФ  заряженного до напряжения 10В  катушки индуктивностью 2мГн  и разомкнутого ключа. После замыкания ключа, которое произошло в момент времени t=0,  в контуре возникли собственные электромагнитные колебания. Установите соответствие между зависимостями, полученными при исследовании этих колебаний, и формулами, выражающими эти зависимости    ЗАВИСИМОСТЬ    А) Зависимость напряжения на конденсаторе от              времени                           Б) Зависимость силы тока, текущего через            катушку, от    времени  ФОРМУЛА    </vt:lpstr>
      <vt:lpstr>   Задание 17 № 8867 Идеальный колебательный контур содержит конденсатор ёмкостью C, две катушки индуктивностями L1 и L2 = 2L1 и два ключа К1 и К2. Когда ключ К1 замкнут, а ключ К2 разомкнут (см. рисунок), в контуре происходят свободные электромагнитные колебания. В момент, когда на конденсаторе сосредоточен максимальный заряд, ключ К1 размыкают и одновременно с этим замыкают ключ К2. Как изменятся после этого период электромагнитных колебаний в контуре и максимальная сила тока в катушке индуктивностью L2 по сравнению с максимальной силой тока, протекавшего ранее в катушке индуктивностью L1?   Для каждой величины определите  соответствующий характер изменения:   1) увеличится; 2) уменьшится; 3) не изменится. </vt:lpstr>
      <vt:lpstr>      Задача для самостоятельного решения  Задание 17 № 8909 В идеальном колебательном контуре происходят свободные электромагнитные колебания. В момент, когда в катушке индуктивности протекает максимальный ток, пластины конденсатора немного раздвигают.  Как изменятся после этого период электромагнитных колебаний в контуре и максимальный заряд конденсатора?   Для каждой величины определите соответствующий характер изменения:    1) увеличится;  2) уменьшится;  3) не изменится. </vt:lpstr>
      <vt:lpstr>        Задание 27 № 1627  (повышенного уровня сложности, часть II)  В колебательном контуре из конденсатора электроемкостью 2 мкФ и катушки происходят свободные электромагнитные колебания с циклической частотой W=1000c-1  При амплитуде колебаний силы тока в контуре 0,01 А. Чему равна амплитуда колебаний напряжения на конденсаторе? Ответ приведите в вольтах.       </vt:lpstr>
      <vt:lpstr>    Задача для самостоятельного решения  Задание 27 № 1902  В двух идеальных колебательных контурах происходят незатухающие электромагнитные колебания. Амплитудное значение силы тока в первом контуре 3 мА.  Каково амплитудное значение силы тока во втором контуре, если период колебаний в нем в 3 раза больше,  максимальное значение заряда конденсатора в 6 раз больше, чем в первом?  Ответ приведите в мА. </vt:lpstr>
      <vt:lpstr> </vt:lpstr>
      <vt:lpstr>Тест  «Физика ЕГЭ» Демидова М.Ю. стр.89, №6-13</vt:lpstr>
      <vt:lpstr>Рефлексия:  Закончи предложение:  - Я сам не смог(не смогла) справиться с заданием… - У меня не было затруднений с заданиями… - Я чаще смотрел (а) готовые решения… - Я на уроке понял (а) как решать задания …. - Материал урока мне был … - За урок я … - Своей работой на уроке я …</vt:lpstr>
      <vt:lpstr>   Задание 28 №4613 (качественная)   К колебательному контуру подсоединили источник тока, на клеммах которого напряжение гармонически меняется с частотой  ᵞ . Индуктивность L катушки колебательного контура можно плавно менять от минимального значения  Lmin   до максимального Lmax , а емкость его конденсатора постоянна. Ученик постепенно увеличивал индуктивность катушки от минимального значения до максимального и обнаружил, что амплитуда силы тока в контуре всё время возрастала. Опираясь на свои знания по электродинамике, объясните наблюдения ученика.  </vt:lpstr>
      <vt:lpstr>Слайд 22</vt:lpstr>
      <vt:lpstr>Задание 32 № 3036 (высокого уровня сложности, часть II)   В идеальном колебательном контуре амплитуда колебаний силы тока в катушке индуктивности  Imax=5мА    амплитуда напряжения на конденсаторе  Umax=2В .  В момент времени t напряжение на конденсаторе равно  1,2В.Найдите силу тока в катушке в этот момент.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Windows 8.1</dc:creator>
  <cp:lastModifiedBy>Windows 8.1</cp:lastModifiedBy>
  <cp:revision>29</cp:revision>
  <dcterms:created xsi:type="dcterms:W3CDTF">2018-04-08T18:08:54Z</dcterms:created>
  <dcterms:modified xsi:type="dcterms:W3CDTF">2019-03-20T17:27:56Z</dcterms:modified>
</cp:coreProperties>
</file>