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2" r:id="rId6"/>
    <p:sldId id="263" r:id="rId7"/>
    <p:sldId id="261" r:id="rId8"/>
    <p:sldId id="260" r:id="rId9"/>
    <p:sldId id="264" r:id="rId10"/>
    <p:sldId id="270" r:id="rId11"/>
    <p:sldId id="271" r:id="rId12"/>
    <p:sldId id="272" r:id="rId13"/>
    <p:sldId id="265" r:id="rId14"/>
    <p:sldId id="267" r:id="rId15"/>
    <p:sldId id="268" r:id="rId16"/>
    <p:sldId id="269" r:id="rId17"/>
    <p:sldId id="273" r:id="rId18"/>
    <p:sldId id="274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59" autoAdjust="0"/>
    <p:restoredTop sz="83986" autoAdjust="0"/>
  </p:normalViewPr>
  <p:slideViewPr>
    <p:cSldViewPr>
      <p:cViewPr varScale="1">
        <p:scale>
          <a:sx n="84" d="100"/>
          <a:sy n="84" d="100"/>
        </p:scale>
        <p:origin x="-978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0C9F1-C24A-4216-8BE1-D2774C4A4B09}" type="datetimeFigureOut">
              <a:rPr lang="ru-RU" smtClean="0"/>
              <a:t>08.01.2020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A867D8-DF7F-4A6C-8927-B17A190DD465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294425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0C9F1-C24A-4216-8BE1-D2774C4A4B09}" type="datetimeFigureOut">
              <a:rPr lang="ru-RU" smtClean="0"/>
              <a:t>08.01.2020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A867D8-DF7F-4A6C-8927-B17A190DD465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319897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0C9F1-C24A-4216-8BE1-D2774C4A4B09}" type="datetimeFigureOut">
              <a:rPr lang="ru-RU" smtClean="0"/>
              <a:t>08.01.2020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A867D8-DF7F-4A6C-8927-B17A190DD465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679252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0C9F1-C24A-4216-8BE1-D2774C4A4B09}" type="datetimeFigureOut">
              <a:rPr lang="ru-RU" smtClean="0"/>
              <a:t>08.01.2020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A867D8-DF7F-4A6C-8927-B17A190DD465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054579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0C9F1-C24A-4216-8BE1-D2774C4A4B09}" type="datetimeFigureOut">
              <a:rPr lang="ru-RU" smtClean="0"/>
              <a:t>08.01.2020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A867D8-DF7F-4A6C-8927-B17A190DD465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892457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0C9F1-C24A-4216-8BE1-D2774C4A4B09}" type="datetimeFigureOut">
              <a:rPr lang="ru-RU" smtClean="0"/>
              <a:t>08.01.2020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A867D8-DF7F-4A6C-8927-B17A190DD465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705297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0C9F1-C24A-4216-8BE1-D2774C4A4B09}" type="datetimeFigureOut">
              <a:rPr lang="ru-RU" smtClean="0"/>
              <a:t>08.01.2020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A867D8-DF7F-4A6C-8927-B17A190DD465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437554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0C9F1-C24A-4216-8BE1-D2774C4A4B09}" type="datetimeFigureOut">
              <a:rPr lang="ru-RU" smtClean="0"/>
              <a:t>08.01.2020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A867D8-DF7F-4A6C-8927-B17A190DD465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175426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0C9F1-C24A-4216-8BE1-D2774C4A4B09}" type="datetimeFigureOut">
              <a:rPr lang="ru-RU" smtClean="0"/>
              <a:t>08.01.2020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A867D8-DF7F-4A6C-8927-B17A190DD465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918836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0C9F1-C24A-4216-8BE1-D2774C4A4B09}" type="datetimeFigureOut">
              <a:rPr lang="ru-RU" smtClean="0"/>
              <a:t>08.01.2020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A867D8-DF7F-4A6C-8927-B17A190DD465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206454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80C9F1-C24A-4216-8BE1-D2774C4A4B09}" type="datetimeFigureOut">
              <a:rPr lang="ru-RU" smtClean="0"/>
              <a:t>08.01.2020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A867D8-DF7F-4A6C-8927-B17A190DD465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750126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80C9F1-C24A-4216-8BE1-D2774C4A4B09}" type="datetimeFigureOut">
              <a:rPr lang="ru-RU" smtClean="0"/>
              <a:t>08.01.2020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A867D8-DF7F-4A6C-8927-B17A190DD465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846176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Елена\Desktop\1791322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</p:pic>
      <p:sp>
        <p:nvSpPr>
          <p:cNvPr id="5" name="Прямоугольник 4"/>
          <p:cNvSpPr/>
          <p:nvPr/>
        </p:nvSpPr>
        <p:spPr>
          <a:xfrm>
            <a:off x="1115616" y="2905011"/>
            <a:ext cx="7272808" cy="30059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Bef>
                <a:spcPts val="750"/>
              </a:spcBef>
              <a:spcAft>
                <a:spcPts val="900"/>
              </a:spcAft>
            </a:pPr>
            <a:endParaRPr lang="ru-RU" sz="2800" b="1" dirty="0" smtClean="0">
              <a:solidFill>
                <a:schemeClr val="accent4">
                  <a:lumMod val="50000"/>
                </a:schemeClr>
              </a:solidFill>
              <a:effectLst/>
              <a:latin typeface="Times New Roman"/>
              <a:ea typeface="Times New Roman"/>
              <a:cs typeface="Mangal"/>
            </a:endParaRPr>
          </a:p>
          <a:p>
            <a:pPr algn="ctr">
              <a:lnSpc>
                <a:spcPct val="115000"/>
              </a:lnSpc>
              <a:spcBef>
                <a:spcPts val="750"/>
              </a:spcBef>
              <a:spcAft>
                <a:spcPts val="900"/>
              </a:spcAft>
            </a:pPr>
            <a:r>
              <a:rPr lang="ru-RU" sz="2800" b="1" dirty="0" smtClean="0">
                <a:solidFill>
                  <a:schemeClr val="accent4">
                    <a:lumMod val="50000"/>
                  </a:schemeClr>
                </a:solidFill>
                <a:effectLst/>
                <a:latin typeface="Times New Roman"/>
                <a:ea typeface="Times New Roman"/>
                <a:cs typeface="Mangal"/>
              </a:rPr>
              <a:t> </a:t>
            </a:r>
            <a:r>
              <a:rPr lang="ru-RU" sz="2800" b="1" dirty="0" smtClean="0">
                <a:solidFill>
                  <a:schemeClr val="accent4">
                    <a:lumMod val="50000"/>
                  </a:schemeClr>
                </a:solidFill>
                <a:latin typeface="Times New Roman"/>
                <a:ea typeface="Times New Roman"/>
                <a:cs typeface="Mangal"/>
              </a:rPr>
              <a:t>П</a:t>
            </a:r>
            <a:r>
              <a:rPr lang="ru-RU" sz="2800" b="1" dirty="0" smtClean="0">
                <a:solidFill>
                  <a:schemeClr val="accent4">
                    <a:lumMod val="50000"/>
                  </a:schemeClr>
                </a:solidFill>
                <a:effectLst/>
                <a:latin typeface="Times New Roman"/>
                <a:ea typeface="Times New Roman"/>
                <a:cs typeface="Mangal"/>
              </a:rPr>
              <a:t>резентация по теме проекта:</a:t>
            </a:r>
          </a:p>
          <a:p>
            <a:pPr algn="ctr">
              <a:lnSpc>
                <a:spcPct val="115000"/>
              </a:lnSpc>
              <a:spcBef>
                <a:spcPts val="750"/>
              </a:spcBef>
              <a:spcAft>
                <a:spcPts val="900"/>
              </a:spcAft>
            </a:pPr>
            <a:r>
              <a:rPr lang="ru-RU" sz="2800" b="1" i="1" dirty="0" smtClean="0">
                <a:solidFill>
                  <a:schemeClr val="accent4">
                    <a:lumMod val="50000"/>
                  </a:schemeClr>
                </a:solidFill>
                <a:effectLst/>
                <a:latin typeface="Times New Roman"/>
                <a:ea typeface="Times New Roman"/>
                <a:cs typeface="Mangal"/>
              </a:rPr>
              <a:t>«Создание единого образовательного пространства через современные формы и методы взаимодействии с семьёй.»</a:t>
            </a:r>
            <a:endParaRPr lang="ru-RU" sz="1200" i="1" dirty="0">
              <a:solidFill>
                <a:schemeClr val="accent4">
                  <a:lumMod val="50000"/>
                </a:schemeClr>
              </a:solidFill>
              <a:ea typeface="Calibri"/>
              <a:cs typeface="Mangal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0620672" y="206084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09653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Елена\Documents\Без названия13\collageprintspah~1558384934838-e512a6bb-ed78-43bd-b7cf-8ebe3cee36ec_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35197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Елена\Documents\Без названия14\collageprintspah~1558384934838-e512a6bb-ed78-43bd-b7cf-8ebe3cee36ec_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09550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 descr="C:\Users\Елена\Documents\Без названия19\collageprintspah~1558387710250-9de9ea66-5c42-4763-ad31-6c35f5936095_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2462"/>
            <a:ext cx="9143999" cy="68255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14590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7" name="Picture 3" descr="C:\Users\Елена\Desktop\фото сад\collageprintspah~1512328190704-e438e156-60bc-474d-a593-18936fadf71b_L (2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459432"/>
            <a:ext cx="9144000" cy="7200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77880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:\Users\Елена\Desktop\фото сад\collageprintspah~1540766757916-0b134c62-37ce-415e-90f1-d9bad24d60c3_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98065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Елена\Documents\Без названия15\collageprintspah~1558385711841-49a134bb-7c0d-4c09-97f6-1173e91398bc_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75396"/>
            <a:ext cx="8964488" cy="6641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61914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Елена\Documents\Без названия16\collageprintspah~1558386567421-44034405-85cb-4538-b383-1815181a4bae_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47078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Елена\Documents\Без названия17\collageprintspah~1558386567421-44034405-85cb-4538-b383-1815181a4bae_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0"/>
            <a:ext cx="9001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80279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Елена\Documents\Без названия18\collageprintspah~1558386567421-44034405-85cb-4538-b383-1815181a4bae_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44621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:\Users\Елена\Desktop\matematika_carica_nauk_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7413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0" y="1700808"/>
            <a:ext cx="828092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i="1" dirty="0"/>
              <a:t>Проект направлен на объединение семьи и детского сада в единое образовательное пространство с помощью современных и нетрадиционных форм работы с родителями.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51520" y="3300308"/>
            <a:ext cx="8144602" cy="2677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i="1" dirty="0" smtClean="0"/>
              <a:t>Проблема взаимосвязи детского сада и семьи всегда была </a:t>
            </a:r>
          </a:p>
          <a:p>
            <a:r>
              <a:rPr lang="ru-RU" sz="2400" i="1" dirty="0" smtClean="0"/>
              <a:t>актуальна. Сейчас в связи с изменениями в обществе эта </a:t>
            </a:r>
          </a:p>
          <a:p>
            <a:r>
              <a:rPr lang="ru-RU" sz="2400" i="1" dirty="0" smtClean="0"/>
              <a:t>проблема приобритает новые черты:  Детский сад </a:t>
            </a:r>
          </a:p>
          <a:p>
            <a:r>
              <a:rPr lang="ru-RU" sz="2400" i="1" dirty="0" smtClean="0"/>
              <a:t>становится открытой образовательной системой и </a:t>
            </a:r>
          </a:p>
          <a:p>
            <a:r>
              <a:rPr lang="ru-RU" sz="2400" i="1" dirty="0" smtClean="0"/>
              <a:t>налаживает сотрудничество с родителями, что и </a:t>
            </a:r>
          </a:p>
          <a:p>
            <a:r>
              <a:rPr lang="ru-RU" sz="2400" i="1" dirty="0" smtClean="0"/>
              <a:t>способствует вовлечению родителей в образовательный </a:t>
            </a:r>
          </a:p>
          <a:p>
            <a:r>
              <a:rPr lang="ru-RU" sz="2400" i="1" dirty="0" smtClean="0"/>
              <a:t>процесс.</a:t>
            </a:r>
            <a:endParaRPr lang="ru-RU" i="1" dirty="0"/>
          </a:p>
        </p:txBody>
      </p:sp>
    </p:spTree>
    <p:extLst>
      <p:ext uri="{BB962C8B-B14F-4D97-AF65-F5344CB8AC3E}">
        <p14:creationId xmlns:p14="http://schemas.microsoft.com/office/powerpoint/2010/main" val="2663357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Елена\Desktop\matematika_carica_nauk_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51520" y="1988840"/>
            <a:ext cx="8520991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i="1" dirty="0"/>
              <a:t>Проблема  в создании с родителями единого пространство детского развития </a:t>
            </a:r>
            <a:r>
              <a:rPr lang="ru-RU" sz="2000" i="1" dirty="0" smtClean="0"/>
              <a:t>в </a:t>
            </a:r>
            <a:r>
              <a:rPr lang="ru-RU" sz="2000" i="1" dirty="0"/>
              <a:t>ДОУ решается в трех направлениях:</a:t>
            </a:r>
          </a:p>
          <a:p>
            <a:r>
              <a:rPr lang="ru-RU" sz="2000" i="1" dirty="0"/>
              <a:t>1.Работа с коллективом детского сада по организации взаимодействия с семьёй, </a:t>
            </a:r>
            <a:endParaRPr lang="ru-RU" sz="2000" i="1" dirty="0" smtClean="0"/>
          </a:p>
          <a:p>
            <a:r>
              <a:rPr lang="ru-RU" sz="2000" i="1" dirty="0" smtClean="0"/>
              <a:t>ознакомление </a:t>
            </a:r>
            <a:r>
              <a:rPr lang="ru-RU" sz="2000" i="1" dirty="0"/>
              <a:t>педагогов с системой новых форм работы с родителями.</a:t>
            </a:r>
          </a:p>
          <a:p>
            <a:r>
              <a:rPr lang="ru-RU" sz="2000" i="1" dirty="0"/>
              <a:t>2.Повышение педагогической культуры родителей.</a:t>
            </a:r>
          </a:p>
          <a:p>
            <a:r>
              <a:rPr lang="ru-RU" sz="2000" i="1" dirty="0"/>
              <a:t>3.Вовлечение родителей в деятельность детского сада, совместная работа по </a:t>
            </a:r>
            <a:endParaRPr lang="ru-RU" sz="2000" i="1" dirty="0" smtClean="0"/>
          </a:p>
          <a:p>
            <a:r>
              <a:rPr lang="ru-RU" sz="2000" i="1" dirty="0" smtClean="0"/>
              <a:t>обмену </a:t>
            </a:r>
            <a:r>
              <a:rPr lang="ru-RU" sz="2000" i="1" dirty="0"/>
              <a:t>опытом</a:t>
            </a:r>
            <a:r>
              <a:rPr lang="ru-RU" sz="2000" i="1" dirty="0" smtClean="0"/>
              <a:t>.</a:t>
            </a:r>
            <a:endParaRPr lang="ru-RU" sz="2000" i="1" dirty="0"/>
          </a:p>
        </p:txBody>
      </p:sp>
    </p:spTree>
    <p:extLst>
      <p:ext uri="{BB962C8B-B14F-4D97-AF65-F5344CB8AC3E}">
        <p14:creationId xmlns:p14="http://schemas.microsoft.com/office/powerpoint/2010/main" val="790918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Елена\Desktop\matematika_carica_nauk_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51520" y="1988840"/>
            <a:ext cx="8064896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/>
              <a:t>Целевое назначение проекта:</a:t>
            </a:r>
            <a:endParaRPr lang="ru-RU" dirty="0"/>
          </a:p>
          <a:p>
            <a:r>
              <a:rPr lang="ru-RU" dirty="0"/>
              <a:t>«</a:t>
            </a:r>
            <a:r>
              <a:rPr lang="ru-RU" i="1" dirty="0"/>
              <a:t>Создание единого образовательного пространства «детский сад-семья» с использованием  современных форм, методов и приемов взаимодействий с родителями воспитанников.»</a:t>
            </a:r>
          </a:p>
          <a:p>
            <a:r>
              <a:rPr lang="ru-RU" b="1" dirty="0"/>
              <a:t>Основные задачи проекта:</a:t>
            </a:r>
            <a:endParaRPr lang="ru-RU" dirty="0"/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i="1" dirty="0"/>
              <a:t>Установить партнерские отношения с семьёй каждого воспитанника создавая атмосферу взаимопонимания, общности интересов, эмоциональной взаимоподдержки. 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i="1" dirty="0"/>
              <a:t>Способствовать активному включению родителей в психолого-педагогическую работу детского сада.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i="1" dirty="0"/>
              <a:t>Поддерживать у родителей  уверенность в собственных педагогических возможностях.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i="1" dirty="0"/>
              <a:t>Активизировать и обогащать воспитательные умения и знания  родителей;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i="1" dirty="0"/>
              <a:t>Разработать и внедрить инновационные формы работы с родителями  объединяя усилия для развития и воспитания детей;</a:t>
            </a:r>
          </a:p>
          <a:p>
            <a:r>
              <a:rPr lang="ru-RU" i="1" dirty="0"/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1758544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Елена\Desktop\matematika_carica_nauk_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0" y="1556792"/>
            <a:ext cx="21260413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/>
              <a:t>Основные формы реализации проекта:</a:t>
            </a:r>
            <a:endParaRPr lang="ru-RU" dirty="0"/>
          </a:p>
          <a:p>
            <a:r>
              <a:rPr lang="ru-RU" b="1" i="1" dirty="0"/>
              <a:t>«</a:t>
            </a:r>
            <a:r>
              <a:rPr lang="ru-RU" i="1" dirty="0"/>
              <a:t>Круглый стол</a:t>
            </a:r>
            <a:r>
              <a:rPr lang="ru-RU" b="1" i="1" dirty="0"/>
              <a:t>»-«</a:t>
            </a:r>
            <a:r>
              <a:rPr lang="ru-RU" i="1" dirty="0"/>
              <a:t>Как играть с ребенком», «Аукцион семейного воспитания»</a:t>
            </a:r>
          </a:p>
          <a:p>
            <a:r>
              <a:rPr lang="ru-RU" i="1" dirty="0"/>
              <a:t>Тематические выставки( по сезонам, по праздникам и т.д.)</a:t>
            </a:r>
          </a:p>
          <a:p>
            <a:r>
              <a:rPr lang="ru-RU" i="1" dirty="0"/>
              <a:t>Анкетирование с целью выявления родительского и воспитательно-образовательного </a:t>
            </a:r>
            <a:endParaRPr lang="ru-RU" i="1" dirty="0" smtClean="0"/>
          </a:p>
          <a:p>
            <a:r>
              <a:rPr lang="ru-RU" i="1" dirty="0" smtClean="0"/>
              <a:t>потенциала</a:t>
            </a:r>
            <a:r>
              <a:rPr lang="ru-RU" i="1" dirty="0"/>
              <a:t>, диагностика, тесты.</a:t>
            </a:r>
          </a:p>
          <a:p>
            <a:r>
              <a:rPr lang="ru-RU" i="1" dirty="0"/>
              <a:t>Консультации специалистов(логопед, психологи, врачи)</a:t>
            </a:r>
          </a:p>
          <a:p>
            <a:r>
              <a:rPr lang="ru-RU" i="1" dirty="0"/>
              <a:t>Устный журнал для родителей («Сто вопросов о физкультуре»,« Труд на радость</a:t>
            </a:r>
            <a:r>
              <a:rPr lang="ru-RU" i="1" dirty="0" smtClean="0"/>
              <a:t>»,</a:t>
            </a:r>
          </a:p>
          <a:p>
            <a:r>
              <a:rPr lang="ru-RU" i="1" dirty="0" smtClean="0"/>
              <a:t> </a:t>
            </a:r>
            <a:r>
              <a:rPr lang="ru-RU" i="1" dirty="0"/>
              <a:t>«У порога школы» и т.д.)</a:t>
            </a:r>
          </a:p>
          <a:p>
            <a:r>
              <a:rPr lang="ru-RU" i="1" dirty="0"/>
              <a:t>Семейные, семейно- спортивные праздники(«Детский сад и семья</a:t>
            </a:r>
            <a:r>
              <a:rPr lang="ru-RU" i="1" dirty="0" smtClean="0"/>
              <a:t>», «</a:t>
            </a:r>
            <a:r>
              <a:rPr lang="ru-RU" i="1" dirty="0"/>
              <a:t>Осенняя ярмарка</a:t>
            </a:r>
            <a:r>
              <a:rPr lang="ru-RU" i="1" dirty="0" smtClean="0"/>
              <a:t>»,</a:t>
            </a:r>
          </a:p>
          <a:p>
            <a:r>
              <a:rPr lang="ru-RU" i="1" dirty="0" smtClean="0"/>
              <a:t>« </a:t>
            </a:r>
            <a:r>
              <a:rPr lang="ru-RU" i="1" dirty="0"/>
              <a:t>Путешествия к школьным островам» )</a:t>
            </a:r>
          </a:p>
          <a:p>
            <a:r>
              <a:rPr lang="ru-RU" i="1" dirty="0"/>
              <a:t>Почта доверия, телефон доверия   (Все вопросы или пожелания рассматриваются на </a:t>
            </a:r>
            <a:endParaRPr lang="ru-RU" i="1" dirty="0" smtClean="0"/>
          </a:p>
          <a:p>
            <a:r>
              <a:rPr lang="ru-RU" i="1" dirty="0" smtClean="0"/>
              <a:t>родительских </a:t>
            </a:r>
            <a:r>
              <a:rPr lang="ru-RU" i="1" dirty="0"/>
              <a:t>собраниях, ответы даются в виде консультаций на стендах, в устной, </a:t>
            </a:r>
            <a:endParaRPr lang="ru-RU" i="1" dirty="0" smtClean="0"/>
          </a:p>
          <a:p>
            <a:r>
              <a:rPr lang="ru-RU" i="1" dirty="0" smtClean="0"/>
              <a:t>личной </a:t>
            </a:r>
            <a:r>
              <a:rPr lang="ru-RU" i="1" dirty="0"/>
              <a:t>беседе воспитателя и родителей!)</a:t>
            </a:r>
          </a:p>
          <a:p>
            <a:r>
              <a:rPr lang="ru-RU" i="1" dirty="0"/>
              <a:t>Семейные проекты «Наша родословная</a:t>
            </a:r>
            <a:r>
              <a:rPr lang="ru-RU" i="1" dirty="0" smtClean="0"/>
              <a:t>», «Герб нашей семьи»</a:t>
            </a:r>
            <a:endParaRPr lang="ru-RU" i="1" dirty="0"/>
          </a:p>
          <a:p>
            <a:r>
              <a:rPr lang="ru-RU" i="1" dirty="0"/>
              <a:t>Открытые занятия для родителей (очень ценный опыт для родителей) так же и </a:t>
            </a:r>
            <a:endParaRPr lang="ru-RU" i="1" dirty="0" smtClean="0"/>
          </a:p>
          <a:p>
            <a:r>
              <a:rPr lang="ru-RU" i="1" dirty="0" smtClean="0"/>
              <a:t>совместные </a:t>
            </a:r>
            <a:r>
              <a:rPr lang="ru-RU" i="1" dirty="0"/>
              <a:t>занятия родителей с детьми.</a:t>
            </a:r>
          </a:p>
          <a:p>
            <a:r>
              <a:rPr lang="ru-RU" i="1" dirty="0"/>
              <a:t>Интервьюирование  родителей и детей.</a:t>
            </a:r>
          </a:p>
          <a:p>
            <a:r>
              <a:rPr lang="ru-RU" i="1" dirty="0"/>
              <a:t>Родительская гостиная</a:t>
            </a:r>
          </a:p>
          <a:p>
            <a:r>
              <a:rPr lang="ru-RU" i="1" dirty="0"/>
              <a:t>Конкурс семейных </a:t>
            </a:r>
            <a:r>
              <a:rPr lang="ru-RU" i="1" dirty="0" smtClean="0"/>
              <a:t>талантов</a:t>
            </a:r>
            <a:endParaRPr lang="ru-RU" i="1" dirty="0"/>
          </a:p>
        </p:txBody>
      </p:sp>
    </p:spTree>
    <p:extLst>
      <p:ext uri="{BB962C8B-B14F-4D97-AF65-F5344CB8AC3E}">
        <p14:creationId xmlns:p14="http://schemas.microsoft.com/office/powerpoint/2010/main" val="4017085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Елена\Desktop\matematika_carica_nauk_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9144000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0" y="1916832"/>
            <a:ext cx="5750549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«</a:t>
            </a:r>
            <a:r>
              <a:rPr lang="ru-RU" i="1" dirty="0" smtClean="0"/>
              <a:t>Портфолио семейного успеха», «Древо  семьи».</a:t>
            </a:r>
          </a:p>
          <a:p>
            <a:r>
              <a:rPr lang="ru-RU" i="1" dirty="0" smtClean="0"/>
              <a:t>Проектная деятельность воспитателей по группам;</a:t>
            </a:r>
          </a:p>
          <a:p>
            <a:r>
              <a:rPr lang="ru-RU" i="1" dirty="0" smtClean="0"/>
              <a:t>День самоуправления</a:t>
            </a:r>
          </a:p>
          <a:p>
            <a:r>
              <a:rPr lang="ru-RU" i="1" dirty="0" smtClean="0"/>
              <a:t>Выставки совместных работ родителей и детей</a:t>
            </a:r>
          </a:p>
          <a:p>
            <a:r>
              <a:rPr lang="ru-RU" i="1" dirty="0" smtClean="0"/>
              <a:t>Дни добрых дел </a:t>
            </a:r>
          </a:p>
          <a:p>
            <a:r>
              <a:rPr lang="ru-RU" i="1" dirty="0" smtClean="0"/>
              <a:t> Совместное создание предметно-развивающей среды</a:t>
            </a:r>
            <a:endParaRPr lang="ru-RU" i="1" dirty="0"/>
          </a:p>
        </p:txBody>
      </p:sp>
      <p:sp>
        <p:nvSpPr>
          <p:cNvPr id="3" name="TextBox 2"/>
          <p:cNvSpPr txBox="1"/>
          <p:nvPr/>
        </p:nvSpPr>
        <p:spPr>
          <a:xfrm>
            <a:off x="0" y="3671158"/>
            <a:ext cx="1950365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/>
              <a:t>Привлечение социальных партнеров:</a:t>
            </a:r>
            <a:endParaRPr lang="ru-RU" dirty="0"/>
          </a:p>
          <a:p>
            <a:r>
              <a:rPr lang="ru-RU" b="1" dirty="0"/>
              <a:t>Социальное партнерство как системный интегратор открытого вариативного </a:t>
            </a:r>
            <a:endParaRPr lang="ru-RU" b="1" dirty="0" smtClean="0"/>
          </a:p>
          <a:p>
            <a:r>
              <a:rPr lang="ru-RU" b="1" dirty="0" smtClean="0"/>
              <a:t>образования</a:t>
            </a:r>
            <a:r>
              <a:rPr lang="ru-RU" b="1" dirty="0"/>
              <a:t>.</a:t>
            </a:r>
            <a:endParaRPr lang="ru-RU" dirty="0"/>
          </a:p>
          <a:p>
            <a:r>
              <a:rPr lang="ru-RU" i="1" dirty="0"/>
              <a:t>Социальное партнерство и совместные проекты с другими учреждениями как </a:t>
            </a:r>
            <a:endParaRPr lang="ru-RU" i="1" dirty="0" smtClean="0"/>
          </a:p>
          <a:p>
            <a:r>
              <a:rPr lang="ru-RU" i="1" dirty="0" smtClean="0"/>
              <a:t>условие </a:t>
            </a:r>
            <a:r>
              <a:rPr lang="ru-RU" i="1" dirty="0"/>
              <a:t>и средство привлечения дополнительных ресурсов и повышения качества </a:t>
            </a:r>
            <a:endParaRPr lang="ru-RU" i="1" dirty="0" smtClean="0"/>
          </a:p>
          <a:p>
            <a:r>
              <a:rPr lang="ru-RU" i="1" dirty="0" smtClean="0"/>
              <a:t>образовательного </a:t>
            </a:r>
            <a:r>
              <a:rPr lang="ru-RU" i="1" dirty="0"/>
              <a:t>процесса, повышения эффективности работы;</a:t>
            </a:r>
          </a:p>
          <a:p>
            <a:r>
              <a:rPr lang="ru-RU" i="1" dirty="0"/>
              <a:t>Ориентиром в таком партнерстве служат конкретные, долгосрочные результаты </a:t>
            </a:r>
            <a:endParaRPr lang="ru-RU" i="1" dirty="0" smtClean="0"/>
          </a:p>
          <a:p>
            <a:r>
              <a:rPr lang="ru-RU" i="1" dirty="0" smtClean="0"/>
              <a:t>деятельности </a:t>
            </a:r>
            <a:r>
              <a:rPr lang="ru-RU" i="1" dirty="0"/>
              <a:t>образовательного учреждения</a:t>
            </a:r>
            <a:r>
              <a:rPr lang="ru-RU" i="1" dirty="0" smtClean="0"/>
              <a:t>.</a:t>
            </a:r>
            <a:endParaRPr lang="ru-RU" i="1" dirty="0"/>
          </a:p>
        </p:txBody>
      </p:sp>
    </p:spTree>
    <p:extLst>
      <p:ext uri="{BB962C8B-B14F-4D97-AF65-F5344CB8AC3E}">
        <p14:creationId xmlns:p14="http://schemas.microsoft.com/office/powerpoint/2010/main" val="818009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Елена\Desktop\matematika_carica_nauk_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07504" y="1700808"/>
            <a:ext cx="9066978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Задачи:</a:t>
            </a:r>
            <a:endParaRPr lang="ru-RU" dirty="0" smtClean="0"/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i="1" dirty="0" smtClean="0"/>
              <a:t>Расширить образовательные пространства.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i="1" dirty="0" smtClean="0"/>
              <a:t>Создать условия для реализации общественных инициатив, проектов, </a:t>
            </a:r>
          </a:p>
          <a:p>
            <a:pPr lvl="0"/>
            <a:r>
              <a:rPr lang="ru-RU" i="1" dirty="0" smtClean="0"/>
              <a:t>поддержки инициатив родителей.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i="1" dirty="0" smtClean="0"/>
              <a:t>Совершенствовать содержания, форм и методов образовательной деятельности.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i="1" dirty="0" smtClean="0"/>
              <a:t>Стимулировать деятельность родителей за счет вовлечение в творческую </a:t>
            </a:r>
          </a:p>
          <a:p>
            <a:pPr lvl="0"/>
            <a:r>
              <a:rPr lang="ru-RU" i="1" dirty="0" smtClean="0"/>
              <a:t>деятельность.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i="1" dirty="0" smtClean="0"/>
              <a:t>Создать модули досуговых и социальных программ, направленных на </a:t>
            </a:r>
          </a:p>
          <a:p>
            <a:pPr lvl="0"/>
            <a:r>
              <a:rPr lang="ru-RU" i="1" dirty="0" smtClean="0"/>
              <a:t>формирование позитивных ценностей, развития гражданских установок</a:t>
            </a:r>
          </a:p>
          <a:p>
            <a:pPr lvl="0"/>
            <a:r>
              <a:rPr lang="ru-RU" i="1" dirty="0" smtClean="0"/>
              <a:t>компетенций (театры, конкурсы, библиотеки).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i="1" dirty="0" smtClean="0"/>
              <a:t>Расширить сферу допуслуг ( кружки, выставки)</a:t>
            </a:r>
          </a:p>
          <a:p>
            <a:r>
              <a:rPr lang="ru-RU" b="1" dirty="0" smtClean="0"/>
              <a:t>Делаем: </a:t>
            </a:r>
          </a:p>
          <a:p>
            <a:r>
              <a:rPr lang="ru-RU" dirty="0" smtClean="0"/>
              <a:t>(</a:t>
            </a:r>
            <a:r>
              <a:rPr lang="ru-RU" i="1" dirty="0" smtClean="0"/>
              <a:t>партнеры ГБОУ ПК № 4, МО Аптекарский остров, СОШ № 47, </a:t>
            </a:r>
          </a:p>
          <a:p>
            <a:r>
              <a:rPr lang="ru-RU" i="1" dirty="0" smtClean="0"/>
              <a:t>библиотеки, ДДТ)</a:t>
            </a:r>
            <a:endParaRPr lang="ru-RU" i="1" dirty="0"/>
          </a:p>
        </p:txBody>
      </p:sp>
    </p:spTree>
    <p:extLst>
      <p:ext uri="{BB962C8B-B14F-4D97-AF65-F5344CB8AC3E}">
        <p14:creationId xmlns:p14="http://schemas.microsoft.com/office/powerpoint/2010/main" val="2472391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Елена\Desktop\matematika_carica_nauk_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23528" y="1988840"/>
            <a:ext cx="8979061" cy="42473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/>
              <a:t>Ожидаемый результат:  </a:t>
            </a:r>
            <a:endParaRPr lang="ru-RU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i="1" dirty="0"/>
              <a:t>Создание единого образовательного пространства между педагогами, </a:t>
            </a:r>
            <a:endParaRPr lang="ru-RU" i="1" dirty="0" smtClean="0"/>
          </a:p>
          <a:p>
            <a:r>
              <a:rPr lang="ru-RU" i="1" dirty="0" smtClean="0"/>
              <a:t>социальными </a:t>
            </a:r>
            <a:r>
              <a:rPr lang="ru-RU" i="1" dirty="0"/>
              <a:t>педагогами, учитель-логопед, педагог-психолог, родителями </a:t>
            </a:r>
            <a:endParaRPr lang="ru-RU" i="1" dirty="0" smtClean="0"/>
          </a:p>
          <a:p>
            <a:r>
              <a:rPr lang="ru-RU" i="1" dirty="0" smtClean="0"/>
              <a:t>(</a:t>
            </a:r>
            <a:r>
              <a:rPr lang="ru-RU" i="1" dirty="0"/>
              <a:t>представители детей )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i="1" dirty="0" smtClean="0"/>
              <a:t>Семья </a:t>
            </a:r>
            <a:r>
              <a:rPr lang="ru-RU" i="1" dirty="0"/>
              <a:t>и ДОУ — два важных института социализации детей, их тесное </a:t>
            </a:r>
            <a:endParaRPr lang="ru-RU" i="1" dirty="0" smtClean="0"/>
          </a:p>
          <a:p>
            <a:pPr lvl="0"/>
            <a:r>
              <a:rPr lang="ru-RU" i="1" dirty="0" smtClean="0"/>
              <a:t>взаимодействие </a:t>
            </a:r>
            <a:r>
              <a:rPr lang="ru-RU" i="1" dirty="0"/>
              <a:t>сыграет положительную роль во всестороннем развитии ребенка;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i="1" dirty="0" smtClean="0"/>
              <a:t>Отражение </a:t>
            </a:r>
            <a:r>
              <a:rPr lang="ru-RU" i="1" dirty="0"/>
              <a:t>результатов проекта на особый эмоциональный микроклимат семьи, </a:t>
            </a:r>
            <a:endParaRPr lang="ru-RU" i="1" dirty="0" smtClean="0"/>
          </a:p>
          <a:p>
            <a:pPr lvl="0"/>
            <a:r>
              <a:rPr lang="ru-RU" i="1" dirty="0" smtClean="0"/>
              <a:t>на </a:t>
            </a:r>
            <a:r>
              <a:rPr lang="ru-RU" i="1" dirty="0"/>
              <a:t>теплоту, нежность и общение родителей и ребенка;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i="1" dirty="0" smtClean="0"/>
              <a:t>Появление </a:t>
            </a:r>
            <a:r>
              <a:rPr lang="ru-RU" i="1" dirty="0"/>
              <a:t>в семье общих интересов, увлечений, как для взрослых, так и для детей;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i="1" dirty="0" smtClean="0"/>
              <a:t>Повышение </a:t>
            </a:r>
            <a:r>
              <a:rPr lang="ru-RU" i="1" dirty="0"/>
              <a:t>достижений ребенка в области творчества, в области знаний и </a:t>
            </a:r>
            <a:endParaRPr lang="ru-RU" i="1" dirty="0" smtClean="0"/>
          </a:p>
          <a:p>
            <a:pPr lvl="0"/>
            <a:r>
              <a:rPr lang="ru-RU" i="1" dirty="0" smtClean="0"/>
              <a:t>бытовых </a:t>
            </a:r>
            <a:r>
              <a:rPr lang="ru-RU" i="1" dirty="0"/>
              <a:t>навыках;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i="1" dirty="0" smtClean="0"/>
              <a:t>Разработка </a:t>
            </a:r>
            <a:r>
              <a:rPr lang="ru-RU" i="1" dirty="0"/>
              <a:t>новых подходов к взаимодействию детского сада и родителей как </a:t>
            </a:r>
            <a:endParaRPr lang="ru-RU" i="1" dirty="0" smtClean="0"/>
          </a:p>
          <a:p>
            <a:pPr lvl="0"/>
            <a:r>
              <a:rPr lang="ru-RU" i="1" dirty="0" smtClean="0"/>
              <a:t>фактора </a:t>
            </a:r>
            <a:r>
              <a:rPr lang="ru-RU" i="1" dirty="0"/>
              <a:t>позитивного, всестороннего развития ребенка;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i="1" dirty="0" smtClean="0"/>
              <a:t>Организация </a:t>
            </a:r>
            <a:r>
              <a:rPr lang="ru-RU" i="1" dirty="0"/>
              <a:t>преемственности в работе ДОУ и семьи по вопросам оздоровления, </a:t>
            </a:r>
            <a:endParaRPr lang="ru-RU" i="1" dirty="0" smtClean="0"/>
          </a:p>
          <a:p>
            <a:r>
              <a:rPr lang="ru-RU" i="1" dirty="0" smtClean="0"/>
              <a:t>досуга</a:t>
            </a:r>
            <a:r>
              <a:rPr lang="ru-RU" i="1" dirty="0"/>
              <a:t>, обучения и воспитания</a:t>
            </a:r>
          </a:p>
        </p:txBody>
      </p:sp>
    </p:spTree>
    <p:extLst>
      <p:ext uri="{BB962C8B-B14F-4D97-AF65-F5344CB8AC3E}">
        <p14:creationId xmlns:p14="http://schemas.microsoft.com/office/powerpoint/2010/main" val="2616400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Елена\Documents\Без названия12\collageprintspah~1558384934838-e512a6bb-ed78-43bd-b7cf-8ebe3cee36ec_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8448"/>
            <a:ext cx="9144000" cy="686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64505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322</TotalTime>
  <Words>699</Words>
  <Application>Microsoft Office PowerPoint</Application>
  <PresentationFormat>Экран (4:3)</PresentationFormat>
  <Paragraphs>88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Елена Прокопчик</dc:creator>
  <cp:lastModifiedBy>Елена Прокопчик</cp:lastModifiedBy>
  <cp:revision>34</cp:revision>
  <dcterms:created xsi:type="dcterms:W3CDTF">2019-05-19T15:37:14Z</dcterms:created>
  <dcterms:modified xsi:type="dcterms:W3CDTF">2020-01-08T16:01:25Z</dcterms:modified>
</cp:coreProperties>
</file>