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12" r:id="rId1"/>
  </p:sldMasterIdLst>
  <p:notesMasterIdLst>
    <p:notesMasterId r:id="rId20"/>
  </p:notesMasterIdLst>
  <p:sldIdLst>
    <p:sldId id="256" r:id="rId2"/>
    <p:sldId id="302" r:id="rId3"/>
    <p:sldId id="300" r:id="rId4"/>
    <p:sldId id="301" r:id="rId5"/>
    <p:sldId id="287" r:id="rId6"/>
    <p:sldId id="313" r:id="rId7"/>
    <p:sldId id="306" r:id="rId8"/>
    <p:sldId id="314" r:id="rId9"/>
    <p:sldId id="293" r:id="rId10"/>
    <p:sldId id="262" r:id="rId11"/>
    <p:sldId id="263" r:id="rId12"/>
    <p:sldId id="265" r:id="rId13"/>
    <p:sldId id="294" r:id="rId14"/>
    <p:sldId id="267" r:id="rId15"/>
    <p:sldId id="309" r:id="rId16"/>
    <p:sldId id="310" r:id="rId17"/>
    <p:sldId id="295" r:id="rId18"/>
    <p:sldId id="308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306799F8-075E-4A3A-A7F6-7FBC6576F1A4}" styleName="Стиль из темы 2 - акцент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E269D01E-BC32-4049-B463-5C60D7B0CCD2}" styleName="Стиль из темы 2 - акцент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284E427A-3D55-4303-BF80-6455036E1DE7}" styleName="Стиль из темы 1 - акцент 2">
    <a:tblBg>
      <a:fillRef idx="2">
        <a:schemeClr val="accent2"/>
      </a:fillRef>
      <a:effectRef idx="1">
        <a:schemeClr val="accent2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Ref idx="1">
              <a:schemeClr val="accent2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  <a:fill>
          <a:solidFill>
            <a:schemeClr val="accent2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2"/>
            </a:lnRef>
          </a:left>
          <a:right>
            <a:lnRef idx="2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Ref idx="1">
              <a:schemeClr val="accent2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2">
              <a:schemeClr val="accent2"/>
            </a:lnRef>
          </a:top>
          <a:bottom>
            <a:lnRef idx="2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11" y="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10917C-35BF-46ED-970B-16D1882B20B5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FCC8E3E-122C-4041-9992-040CC5667B5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45662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67CD9DEF-9C15-45F4-8796-88660E3BE930}" type="slidenum">
              <a:rPr lang="ru-RU" smtClean="0"/>
              <a:pPr/>
              <a:t>3</a:t>
            </a:fld>
            <a:endParaRPr lang="ru-RU" smtClean="0"/>
          </a:p>
        </p:txBody>
      </p:sp>
      <p:sp>
        <p:nvSpPr>
          <p:cNvPr id="18435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8436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B58A2897-F504-4351-BC09-97A9B229C777}" type="slidenum">
              <a:rPr lang="ru-RU" smtClean="0"/>
              <a:pPr/>
              <a:t>4</a:t>
            </a:fld>
            <a:endParaRPr lang="ru-RU" smtClean="0"/>
          </a:p>
        </p:txBody>
      </p:sp>
      <p:sp>
        <p:nvSpPr>
          <p:cNvPr id="19459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9460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8DDEBE8-263F-4954-B19D-C30CCD5AB4DE}" type="datetimeFigureOut">
              <a:rPr lang="ru-RU" smtClean="0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65316001-B838-4C37-9B21-B2900BC4E47B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539137-2FBF-4D21-922A-40D2D7317A98}" type="datetimeFigureOut">
              <a:rPr lang="ru-RU" smtClean="0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1099005-5863-4911-82FC-4ABFA95D961F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E671101-7E7D-44A9-95F5-7CA7BE09F239}" type="datetimeFigureOut">
              <a:rPr lang="ru-RU" smtClean="0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D41D4A30-D247-49C8-A65F-C53D83A10C3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211582D-6364-497F-885C-92004B02D281}" type="datetimeFigureOut">
              <a:rPr lang="ru-RU" smtClean="0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FF64CC3-7821-4CEB-A9D8-58AA93244982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99F7693E-F295-4EC1-85F8-176E26969CCF}" type="datetimeFigureOut">
              <a:rPr lang="ru-RU" smtClean="0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8E110F2-3BC0-4C97-968B-604FAF8BF741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F4EED0F-7F6A-402E-B3D5-1924A3768218}" type="datetimeFigureOut">
              <a:rPr lang="ru-RU" smtClean="0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4F3ACC1-2351-4044-979E-21B9C454E760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4DB0781-24F0-4789-A4EB-6C2E1E841181}" type="datetimeFigureOut">
              <a:rPr lang="ru-RU" smtClean="0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588469F9-5AA8-42DE-8F7B-983C1C34949A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4C974310-FE86-4763-9C7E-AF7A4444BB6E}" type="datetimeFigureOut">
              <a:rPr lang="ru-RU" smtClean="0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0CF9DAB-D048-418C-9E3F-199AE07955E9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03D0270-E2FB-48D4-BCF5-68332BA447B5}" type="datetimeFigureOut">
              <a:rPr lang="ru-RU" smtClean="0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FD092EAA-0493-4D74-9437-4271172C8D3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B26918B2-7044-4628-9CBF-619147B0CE2A}" type="datetimeFigureOut">
              <a:rPr lang="ru-RU" smtClean="0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B1AD6C92-7094-4153-ACCF-5E0A8E35FDD8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8D403D20-D985-4850-A2F0-DC7C4E4B4A68}" type="datetimeFigureOut">
              <a:rPr lang="ru-RU" smtClean="0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D3A48C5-5BB8-4E35-BABB-FB06FC8FE446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57F14E7C-23A5-43FD-99A6-7EE54A957A63}" type="datetimeFigureOut">
              <a:rPr lang="ru-RU" smtClean="0"/>
              <a:pPr>
                <a:defRPr/>
              </a:pPr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66384A5C-E476-437E-9DD9-01F672F7EA93}" type="slidenum">
              <a:rPr lang="ru-RU" smtClean="0"/>
              <a:pPr>
                <a:defRPr/>
              </a:pPr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3" r:id="rId1"/>
    <p:sldLayoutId id="2147483814" r:id="rId2"/>
    <p:sldLayoutId id="2147483815" r:id="rId3"/>
    <p:sldLayoutId id="2147483816" r:id="rId4"/>
    <p:sldLayoutId id="2147483817" r:id="rId5"/>
    <p:sldLayoutId id="2147483818" r:id="rId6"/>
    <p:sldLayoutId id="2147483819" r:id="rId7"/>
    <p:sldLayoutId id="2147483820" r:id="rId8"/>
    <p:sldLayoutId id="2147483821" r:id="rId9"/>
    <p:sldLayoutId id="2147483822" r:id="rId10"/>
    <p:sldLayoutId id="214748382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3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18.png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21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71600" y="1268760"/>
            <a:ext cx="7143800" cy="1470025"/>
          </a:xfrm>
          <a:ln>
            <a:miter lim="800000"/>
            <a:headEnd/>
            <a:tailEnd/>
          </a:ln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6000" dirty="0" smtClean="0">
                <a:solidFill>
                  <a:schemeClr val="tx2"/>
                </a:solidFill>
              </a:rPr>
              <a:t>АРИФМЕТИЧЕСКАЯ ПРОГРЕССИЯ</a:t>
            </a:r>
            <a:endParaRPr lang="ru-RU" sz="6000" dirty="0">
              <a:solidFill>
                <a:schemeClr val="tx2"/>
              </a:solidFill>
            </a:endParaRPr>
          </a:p>
        </p:txBody>
      </p:sp>
      <p:sp>
        <p:nvSpPr>
          <p:cNvPr id="3075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55576" y="3501008"/>
            <a:ext cx="7854950" cy="2160240"/>
          </a:xfrm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</a:effectLst>
        </p:spPr>
        <p:txBody>
          <a:bodyPr>
            <a:normAutofit lnSpcReduction="10000"/>
          </a:bodyPr>
          <a:lstStyle/>
          <a:p>
            <a:pPr marR="0" algn="l"/>
            <a:r>
              <a:rPr lang="ru-RU" sz="3200" b="1" dirty="0">
                <a:solidFill>
                  <a:schemeClr val="tx2"/>
                </a:solidFill>
                <a:latin typeface="+mj-lt"/>
              </a:rPr>
              <a:t>Цагаева Фатима Мухарбековна, </a:t>
            </a:r>
          </a:p>
          <a:p>
            <a:pPr marR="0" algn="l"/>
            <a:r>
              <a:rPr lang="ru-RU" sz="3200" b="1" dirty="0">
                <a:solidFill>
                  <a:schemeClr val="tx2"/>
                </a:solidFill>
                <a:latin typeface="+mj-lt"/>
              </a:rPr>
              <a:t>учитель математики </a:t>
            </a:r>
          </a:p>
          <a:p>
            <a:pPr marR="0" algn="l"/>
            <a:r>
              <a:rPr lang="ru-RU" sz="3200" b="1" dirty="0">
                <a:solidFill>
                  <a:schemeClr val="tx2"/>
                </a:solidFill>
                <a:latin typeface="+mj-lt"/>
              </a:rPr>
              <a:t>МКОУ СОШ №2 им. А.Н. Кесаева </a:t>
            </a:r>
          </a:p>
          <a:p>
            <a:pPr marR="0" algn="l"/>
            <a:r>
              <a:rPr lang="ru-RU" sz="3200" b="1" dirty="0">
                <a:solidFill>
                  <a:schemeClr val="tx2"/>
                </a:solidFill>
                <a:latin typeface="+mj-lt"/>
              </a:rPr>
              <a:t>г. Дигоры Дигорского района РСО-Алания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3" name="Содержимое 2"/>
          <p:cNvSpPr>
            <a:spLocks noGrp="1"/>
          </p:cNvSpPr>
          <p:nvPr>
            <p:ph idx="1"/>
          </p:nvPr>
        </p:nvSpPr>
        <p:spPr>
          <a:xfrm>
            <a:off x="467544" y="1988840"/>
            <a:ext cx="8136904" cy="1851025"/>
          </a:xfrm>
        </p:spPr>
        <p:txBody>
          <a:bodyPr/>
          <a:lstStyle/>
          <a:p>
            <a:pPr marL="0" indent="0" algn="just" eaLnBrk="1" hangingPunct="1">
              <a:buNone/>
            </a:pPr>
            <a:r>
              <a:rPr lang="ru-RU" b="1" dirty="0" smtClean="0"/>
              <a:t>Арифметической прогрессией называется последовательность, каждый член которой, начиная со второго, равен предыдущему, сложенному с одним и тем же числом.</a:t>
            </a:r>
          </a:p>
          <a:p>
            <a:pPr eaLnBrk="1" hangingPunct="1"/>
            <a:endParaRPr lang="ru-RU" dirty="0" smtClean="0"/>
          </a:p>
        </p:txBody>
      </p:sp>
      <p:sp>
        <p:nvSpPr>
          <p:cNvPr id="1024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hangingPunct="1"/>
            <a:r>
              <a:rPr lang="en-US" dirty="0" smtClean="0"/>
              <a:t> </a:t>
            </a:r>
            <a:r>
              <a:rPr lang="ru-RU" b="1" dirty="0" smtClean="0"/>
              <a:t>Арифметическая прогрессия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03648" y="4214818"/>
            <a:ext cx="5976664" cy="1200329"/>
          </a:xfrm>
          <a:prstGeom prst="rect">
            <a:avLst/>
          </a:prstGeom>
          <a:ln w="28575"/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 </a:t>
            </a:r>
            <a:r>
              <a:rPr lang="ru-RU" sz="2400" b="1" dirty="0"/>
              <a:t>(</a:t>
            </a:r>
            <a:r>
              <a:rPr lang="en-US" sz="2400" b="1" i="1" dirty="0"/>
              <a:t>a</a:t>
            </a:r>
            <a:r>
              <a:rPr lang="en-US" sz="2400" b="1" i="1" baseline="-25000" dirty="0"/>
              <a:t>n</a:t>
            </a:r>
            <a:r>
              <a:rPr lang="ru-RU" sz="2400" b="1" dirty="0"/>
              <a:t>) - арифметическая прогрессия, </a:t>
            </a:r>
            <a:r>
              <a:rPr lang="en-US" sz="2400" b="1" dirty="0"/>
              <a:t>                              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/>
              <a:t>         </a:t>
            </a:r>
            <a:r>
              <a:rPr lang="ru-RU" sz="2400" b="1" dirty="0" smtClean="0"/>
              <a:t>если </a:t>
            </a:r>
            <a:r>
              <a:rPr lang="en-US" sz="2400" b="1" i="1" dirty="0" smtClean="0"/>
              <a:t>a</a:t>
            </a:r>
            <a:r>
              <a:rPr lang="en-US" sz="2400" b="1" i="1" baseline="-25000" dirty="0" smtClean="0"/>
              <a:t>n+1 </a:t>
            </a:r>
            <a:r>
              <a:rPr lang="en-US" sz="2400" b="1" dirty="0" smtClean="0"/>
              <a:t>=</a:t>
            </a:r>
            <a:r>
              <a:rPr lang="en-US" sz="2400" b="1" i="1" dirty="0" smtClean="0"/>
              <a:t> a</a:t>
            </a:r>
            <a:r>
              <a:rPr lang="en-US" sz="2400" b="1" i="1" baseline="-25000" dirty="0" smtClean="0"/>
              <a:t>n</a:t>
            </a:r>
            <a:r>
              <a:rPr lang="en-US" sz="2400" b="1" i="1" dirty="0" smtClean="0"/>
              <a:t>+d</a:t>
            </a:r>
            <a:r>
              <a:rPr lang="ru-RU" sz="2400" b="1" dirty="0" smtClean="0"/>
              <a:t> , </a:t>
            </a:r>
            <a:r>
              <a:rPr lang="en-US" sz="2400" b="1" dirty="0" smtClean="0"/>
              <a:t>                                          </a:t>
            </a:r>
            <a:endParaRPr lang="en-US" sz="2400" b="1" dirty="0"/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/>
              <a:t>       </a:t>
            </a:r>
            <a:r>
              <a:rPr lang="ru-RU" sz="2400" b="1" dirty="0" smtClean="0"/>
              <a:t>где </a:t>
            </a:r>
            <a:r>
              <a:rPr lang="en-US" sz="2400" b="1" i="1" dirty="0"/>
              <a:t>d</a:t>
            </a:r>
            <a:r>
              <a:rPr lang="ru-RU" sz="2400" b="1" dirty="0"/>
              <a:t>-некоторое число.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02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3" grpId="0" build="p"/>
      <p:bldP spid="5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11267" name="Содержимое 2"/>
              <p:cNvSpPr>
                <a:spLocks noGrp="1"/>
              </p:cNvSpPr>
              <p:nvPr>
                <p:ph idx="1"/>
              </p:nvPr>
            </p:nvSpPr>
            <p:spPr>
              <a:xfrm>
                <a:off x="611560" y="943480"/>
                <a:ext cx="8136904" cy="5365839"/>
              </a:xfrm>
            </p:spPr>
            <p:txBody>
              <a:bodyPr>
                <a:normAutofit/>
              </a:bodyPr>
              <a:lstStyle/>
              <a:p>
                <a:pPr eaLnBrk="1" hangingPunct="1">
                  <a:buNone/>
                </a:pPr>
                <a:r>
                  <a:rPr lang="ru-RU" sz="2800" b="1" dirty="0" smtClean="0"/>
                  <a:t>Разность </a:t>
                </a:r>
                <a:r>
                  <a:rPr lang="ru-RU" sz="2800" b="1" dirty="0"/>
                  <a:t>между любым </a:t>
                </a:r>
                <a:r>
                  <a:rPr lang="ru-RU" sz="2800" b="1" dirty="0" smtClean="0"/>
                  <a:t> членом арифметической </a:t>
                </a:r>
              </a:p>
              <a:p>
                <a:pPr eaLnBrk="1" hangingPunct="1">
                  <a:buNone/>
                </a:pPr>
                <a:r>
                  <a:rPr lang="ru-RU" sz="2800" b="1" dirty="0" smtClean="0"/>
                  <a:t>прогрессии, </a:t>
                </a:r>
                <a:r>
                  <a:rPr lang="ru-RU" sz="2800" b="1" dirty="0"/>
                  <a:t>начиная со второго, и предыдущим </a:t>
                </a:r>
                <a:endParaRPr lang="ru-RU" sz="2800" b="1" dirty="0" smtClean="0"/>
              </a:p>
              <a:p>
                <a:pPr eaLnBrk="1" hangingPunct="1">
                  <a:buNone/>
                </a:pPr>
                <a:r>
                  <a:rPr lang="ru-RU" sz="2800" b="1" dirty="0" smtClean="0"/>
                  <a:t>членом </a:t>
                </a:r>
                <a:r>
                  <a:rPr lang="ru-RU" sz="2800" b="1" dirty="0"/>
                  <a:t>равна </a:t>
                </a:r>
                <a14:m>
                  <m:oMath xmlns:m="http://schemas.openxmlformats.org/officeDocument/2006/math">
                    <m:r>
                      <a:rPr lang="en-US" sz="2800" b="1" i="1">
                        <a:latin typeface="Cambria Math"/>
                      </a:rPr>
                      <m:t>𝒅</m:t>
                    </m:r>
                  </m:oMath>
                </a14:m>
                <a:r>
                  <a:rPr lang="ru-RU" sz="2800" b="1" i="1" dirty="0" smtClean="0"/>
                  <a:t>.</a:t>
                </a:r>
              </a:p>
              <a:p>
                <a:pPr algn="ctr" eaLnBrk="1" hangingPunct="1">
                  <a:buFont typeface="Wingdings 2" pitchFamily="18" charset="2"/>
                  <a:buNone/>
                </a:pPr>
                <a:endParaRPr lang="ru-RU" sz="4000" b="1" i="1" dirty="0"/>
              </a:p>
              <a:p>
                <a:pPr marL="0" indent="0" eaLnBrk="1" hangingPunct="1">
                  <a:buNone/>
                </a:pPr>
                <a:endParaRPr lang="ru-RU" dirty="0" smtClean="0"/>
              </a:p>
              <a:p>
                <a:pPr marL="0" indent="0" eaLnBrk="1" hangingPunct="1">
                  <a:buNone/>
                </a:pPr>
                <a:endParaRPr lang="ru-RU" dirty="0" smtClean="0"/>
              </a:p>
              <a:p>
                <a:pPr marL="0" indent="0" eaLnBrk="1" hangingPunct="1">
                  <a:buNone/>
                </a:pPr>
                <a:endParaRPr lang="ru-RU" sz="2400" dirty="0" smtClean="0"/>
              </a:p>
              <a:p>
                <a:pPr marL="0" indent="0" eaLnBrk="1" hangingPunct="1">
                  <a:buNone/>
                </a:pPr>
                <a:endParaRPr lang="ru-RU" sz="2400" dirty="0" smtClean="0"/>
              </a:p>
              <a:p>
                <a:pPr marL="0" indent="0" eaLnBrk="1" hangingPunct="1">
                  <a:buNone/>
                </a:pPr>
                <a:endParaRPr lang="ru-RU" sz="2200" b="1" dirty="0" smtClean="0"/>
              </a:p>
              <a:p>
                <a:pPr marL="0" indent="0" algn="ctr" eaLnBrk="1" hangingPunct="1">
                  <a:buNone/>
                </a:pPr>
                <a:r>
                  <a:rPr lang="ru-RU" sz="2000" b="1" dirty="0" smtClean="0"/>
                  <a:t>Число </a:t>
                </a:r>
                <a14:m>
                  <m:oMath xmlns:m="http://schemas.openxmlformats.org/officeDocument/2006/math">
                    <m:r>
                      <a:rPr lang="en-US" sz="2000" b="1" i="1" smtClean="0">
                        <a:latin typeface="Cambria Math"/>
                      </a:rPr>
                      <m:t>𝒅</m:t>
                    </m:r>
                  </m:oMath>
                </a14:m>
                <a:r>
                  <a:rPr lang="ru-RU" sz="2000" b="1" dirty="0" smtClean="0"/>
                  <a:t> называют разностью арифметической прогрессии.</a:t>
                </a:r>
                <a:endParaRPr lang="ru-RU" sz="2000" b="1" dirty="0"/>
              </a:p>
            </p:txBody>
          </p:sp>
        </mc:Choice>
        <mc:Fallback xmlns="">
          <p:sp>
            <p:nvSpPr>
              <p:cNvPr id="11267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611560" y="943480"/>
                <a:ext cx="8136904" cy="5365839"/>
              </a:xfrm>
              <a:blipFill rotWithShape="1">
                <a:blip r:embed="rId2"/>
                <a:stretch>
                  <a:fillRect l="-1498" t="-1023" r="-52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268" name="Группа 32"/>
          <p:cNvGrpSpPr>
            <a:grpSpLocks/>
          </p:cNvGrpSpPr>
          <p:nvPr/>
        </p:nvGrpSpPr>
        <p:grpSpPr bwMode="auto">
          <a:xfrm>
            <a:off x="1517650" y="3974346"/>
            <a:ext cx="5822950" cy="1001986"/>
            <a:chOff x="785786" y="4714884"/>
            <a:chExt cx="5822197" cy="940836"/>
          </a:xfrm>
        </p:grpSpPr>
        <p:sp>
          <p:nvSpPr>
            <p:cNvPr id="11269" name="TextBox 20"/>
            <p:cNvSpPr txBox="1">
              <a:spLocks noChangeArrowheads="1"/>
            </p:cNvSpPr>
            <p:nvPr/>
          </p:nvSpPr>
          <p:spPr bwMode="auto">
            <a:xfrm>
              <a:off x="1571604" y="5286388"/>
              <a:ext cx="500066" cy="36933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>
                  <a:latin typeface="Constantia" pitchFamily="18" charset="0"/>
                </a:rPr>
                <a:t>+</a:t>
              </a:r>
              <a:r>
                <a:rPr lang="en-US" i="1">
                  <a:latin typeface="Constantia" pitchFamily="18" charset="0"/>
                </a:rPr>
                <a:t>d</a:t>
              </a:r>
              <a:endParaRPr lang="ru-RU" i="1">
                <a:latin typeface="Constantia" pitchFamily="18" charset="0"/>
              </a:endParaRPr>
            </a:p>
          </p:txBody>
        </p:sp>
        <p:sp>
          <p:nvSpPr>
            <p:cNvPr id="11270" name="TextBox 21"/>
            <p:cNvSpPr txBox="1">
              <a:spLocks noChangeArrowheads="1"/>
            </p:cNvSpPr>
            <p:nvPr/>
          </p:nvSpPr>
          <p:spPr bwMode="auto">
            <a:xfrm>
              <a:off x="2285984" y="5286388"/>
              <a:ext cx="500066" cy="36933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>
                  <a:latin typeface="Constantia" pitchFamily="18" charset="0"/>
                </a:rPr>
                <a:t>+</a:t>
              </a:r>
              <a:r>
                <a:rPr lang="en-US" i="1">
                  <a:latin typeface="Constantia" pitchFamily="18" charset="0"/>
                </a:rPr>
                <a:t>d</a:t>
              </a:r>
              <a:endParaRPr lang="ru-RU" i="1">
                <a:latin typeface="Constantia" pitchFamily="18" charset="0"/>
              </a:endParaRPr>
            </a:p>
          </p:txBody>
        </p:sp>
        <p:sp>
          <p:nvSpPr>
            <p:cNvPr id="11271" name="TextBox 22"/>
            <p:cNvSpPr txBox="1">
              <a:spLocks noChangeArrowheads="1"/>
            </p:cNvSpPr>
            <p:nvPr/>
          </p:nvSpPr>
          <p:spPr bwMode="auto">
            <a:xfrm>
              <a:off x="3857620" y="5286388"/>
              <a:ext cx="500066" cy="36933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>
                  <a:latin typeface="Constantia" pitchFamily="18" charset="0"/>
                </a:rPr>
                <a:t>+</a:t>
              </a:r>
              <a:r>
                <a:rPr lang="en-US" i="1">
                  <a:latin typeface="Constantia" pitchFamily="18" charset="0"/>
                </a:rPr>
                <a:t>d</a:t>
              </a:r>
              <a:endParaRPr lang="ru-RU" i="1">
                <a:latin typeface="Constantia" pitchFamily="18" charset="0"/>
              </a:endParaRPr>
            </a:p>
          </p:txBody>
        </p:sp>
        <p:sp>
          <p:nvSpPr>
            <p:cNvPr id="11272" name="TextBox 23"/>
            <p:cNvSpPr txBox="1">
              <a:spLocks noChangeArrowheads="1"/>
            </p:cNvSpPr>
            <p:nvPr/>
          </p:nvSpPr>
          <p:spPr bwMode="auto">
            <a:xfrm>
              <a:off x="4429124" y="5286388"/>
              <a:ext cx="500066" cy="36933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dirty="0">
                  <a:latin typeface="Constantia" pitchFamily="18" charset="0"/>
                </a:rPr>
                <a:t>+</a:t>
              </a:r>
              <a:r>
                <a:rPr lang="en-US" i="1" dirty="0">
                  <a:latin typeface="Constantia" pitchFamily="18" charset="0"/>
                </a:rPr>
                <a:t>d</a:t>
              </a:r>
              <a:endParaRPr lang="ru-RU" i="1" dirty="0">
                <a:latin typeface="Constantia" pitchFamily="18" charset="0"/>
              </a:endParaRPr>
            </a:p>
          </p:txBody>
        </p:sp>
        <p:sp>
          <p:nvSpPr>
            <p:cNvPr id="11273" name="TextBox 24"/>
            <p:cNvSpPr txBox="1">
              <a:spLocks noChangeArrowheads="1"/>
            </p:cNvSpPr>
            <p:nvPr/>
          </p:nvSpPr>
          <p:spPr bwMode="auto">
            <a:xfrm>
              <a:off x="5214942" y="5286388"/>
              <a:ext cx="500066" cy="36933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>
                  <a:latin typeface="Constantia" pitchFamily="18" charset="0"/>
                </a:rPr>
                <a:t>+</a:t>
              </a:r>
              <a:r>
                <a:rPr lang="en-US" i="1">
                  <a:latin typeface="Constantia" pitchFamily="18" charset="0"/>
                </a:rPr>
                <a:t>d</a:t>
              </a:r>
              <a:endParaRPr lang="ru-RU" i="1">
                <a:latin typeface="Constantia" pitchFamily="18" charset="0"/>
              </a:endParaRPr>
            </a:p>
          </p:txBody>
        </p:sp>
        <p:sp>
          <p:nvSpPr>
            <p:cNvPr id="11274" name="TextBox 25"/>
            <p:cNvSpPr txBox="1">
              <a:spLocks noChangeArrowheads="1"/>
            </p:cNvSpPr>
            <p:nvPr/>
          </p:nvSpPr>
          <p:spPr bwMode="auto">
            <a:xfrm>
              <a:off x="6072198" y="5286388"/>
              <a:ext cx="500066" cy="36933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>
                  <a:latin typeface="Constantia" pitchFamily="18" charset="0"/>
                </a:rPr>
                <a:t>+</a:t>
              </a:r>
              <a:r>
                <a:rPr lang="en-US" i="1">
                  <a:latin typeface="Constantia" pitchFamily="18" charset="0"/>
                </a:rPr>
                <a:t>d</a:t>
              </a:r>
              <a:endParaRPr lang="ru-RU" i="1">
                <a:latin typeface="Constantia" pitchFamily="18" charset="0"/>
              </a:endParaRPr>
            </a:p>
          </p:txBody>
        </p:sp>
        <p:sp>
          <p:nvSpPr>
            <p:cNvPr id="11275" name="TextBox 19"/>
            <p:cNvSpPr txBox="1">
              <a:spLocks noChangeArrowheads="1"/>
            </p:cNvSpPr>
            <p:nvPr/>
          </p:nvSpPr>
          <p:spPr bwMode="auto">
            <a:xfrm>
              <a:off x="928662" y="5286388"/>
              <a:ext cx="500066" cy="369332"/>
            </a:xfrm>
            <a:prstGeom prst="rect">
              <a:avLst/>
            </a:prstGeom>
            <a:noFill/>
            <a:ln w="9525">
              <a:solidFill>
                <a:schemeClr val="bg1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>
                  <a:latin typeface="Constantia" pitchFamily="18" charset="0"/>
                </a:rPr>
                <a:t>+</a:t>
              </a:r>
              <a:r>
                <a:rPr lang="en-US" i="1">
                  <a:latin typeface="Constantia" pitchFamily="18" charset="0"/>
                </a:rPr>
                <a:t>d</a:t>
              </a:r>
              <a:endParaRPr lang="ru-RU" i="1">
                <a:latin typeface="Constantia" pitchFamily="18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1357290" y="4714884"/>
              <a:ext cx="428628" cy="369332"/>
            </a:xfrm>
            <a:prstGeom prst="rect">
              <a:avLst/>
            </a:prstGeom>
            <a:noFill/>
            <a:ln w="19050"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i="1" dirty="0">
                  <a:latin typeface="+mn-lt"/>
                  <a:cs typeface="+mn-cs"/>
                </a:rPr>
                <a:t>a</a:t>
              </a:r>
              <a:r>
                <a:rPr lang="en-US" i="1" baseline="-25000" dirty="0">
                  <a:latin typeface="+mn-lt"/>
                  <a:cs typeface="+mn-cs"/>
                </a:rPr>
                <a:t>2</a:t>
              </a:r>
              <a:endParaRPr lang="ru-RU" i="1" baseline="-25000" dirty="0">
                <a:latin typeface="+mn-lt"/>
                <a:cs typeface="+mn-cs"/>
              </a:endParaRPr>
            </a:p>
          </p:txBody>
        </p:sp>
        <p:sp>
          <p:nvSpPr>
            <p:cNvPr id="6" name="TextBox 5"/>
            <p:cNvSpPr txBox="1"/>
            <p:nvPr/>
          </p:nvSpPr>
          <p:spPr>
            <a:xfrm>
              <a:off x="785786" y="4714884"/>
              <a:ext cx="428628" cy="369332"/>
            </a:xfrm>
            <a:prstGeom prst="rect">
              <a:avLst/>
            </a:prstGeom>
            <a:noFill/>
            <a:ln w="19050"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i="1" dirty="0">
                  <a:latin typeface="+mn-lt"/>
                  <a:cs typeface="+mn-cs"/>
                </a:rPr>
                <a:t>a</a:t>
              </a:r>
              <a:r>
                <a:rPr lang="en-US" i="1" baseline="-25000" dirty="0">
                  <a:latin typeface="+mn-lt"/>
                  <a:cs typeface="+mn-cs"/>
                </a:rPr>
                <a:t>1</a:t>
              </a:r>
              <a:endParaRPr lang="ru-RU" i="1" baseline="-25000" dirty="0">
                <a:latin typeface="+mn-lt"/>
                <a:cs typeface="+mn-cs"/>
              </a:endParaRPr>
            </a:p>
          </p:txBody>
        </p:sp>
        <p:sp>
          <p:nvSpPr>
            <p:cNvPr id="7" name="TextBox 6"/>
            <p:cNvSpPr txBox="1"/>
            <p:nvPr/>
          </p:nvSpPr>
          <p:spPr>
            <a:xfrm>
              <a:off x="1928794" y="4714884"/>
              <a:ext cx="428628" cy="369332"/>
            </a:xfrm>
            <a:prstGeom prst="rect">
              <a:avLst/>
            </a:prstGeom>
            <a:noFill/>
            <a:ln w="19050"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i="1" dirty="0">
                  <a:latin typeface="+mn-lt"/>
                  <a:cs typeface="+mn-cs"/>
                </a:rPr>
                <a:t>a</a:t>
              </a:r>
              <a:r>
                <a:rPr lang="en-US" i="1" baseline="-25000" dirty="0">
                  <a:latin typeface="+mn-lt"/>
                  <a:cs typeface="+mn-cs"/>
                </a:rPr>
                <a:t>3</a:t>
              </a:r>
              <a:endParaRPr lang="ru-RU" i="1" baseline="-25000" dirty="0">
                <a:latin typeface="+mn-lt"/>
                <a:cs typeface="+mn-cs"/>
              </a:endParaRPr>
            </a:p>
          </p:txBody>
        </p:sp>
        <p:cxnSp>
          <p:nvCxnSpPr>
            <p:cNvPr id="9" name="Shape 8"/>
            <p:cNvCxnSpPr/>
            <p:nvPr/>
          </p:nvCxnSpPr>
          <p:spPr>
            <a:xfrm rot="16200000" flipH="1">
              <a:off x="1231817" y="4768688"/>
              <a:ext cx="1586" cy="607934"/>
            </a:xfrm>
            <a:prstGeom prst="curvedConnector3">
              <a:avLst>
                <a:gd name="adj1" fmla="val 14395466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hape 8"/>
            <p:cNvCxnSpPr/>
            <p:nvPr/>
          </p:nvCxnSpPr>
          <p:spPr>
            <a:xfrm rot="16200000" flipH="1">
              <a:off x="1874671" y="4768689"/>
              <a:ext cx="1586" cy="607933"/>
            </a:xfrm>
            <a:prstGeom prst="curvedConnector3">
              <a:avLst>
                <a:gd name="adj1" fmla="val 14395466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TextBox 11"/>
            <p:cNvSpPr txBox="1"/>
            <p:nvPr/>
          </p:nvSpPr>
          <p:spPr>
            <a:xfrm>
              <a:off x="5000628" y="4714884"/>
              <a:ext cx="428628" cy="369332"/>
            </a:xfrm>
            <a:prstGeom prst="rect">
              <a:avLst/>
            </a:prstGeom>
            <a:noFill/>
            <a:ln w="19050"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i="1" dirty="0">
                  <a:latin typeface="+mn-lt"/>
                  <a:cs typeface="+mn-cs"/>
                </a:rPr>
                <a:t>a</a:t>
              </a:r>
              <a:r>
                <a:rPr lang="en-US" i="1" baseline="-25000" dirty="0">
                  <a:latin typeface="+mn-lt"/>
                  <a:cs typeface="+mn-cs"/>
                </a:rPr>
                <a:t>n</a:t>
              </a:r>
              <a:endParaRPr lang="ru-RU" i="1" baseline="-25000" dirty="0">
                <a:latin typeface="+mn-lt"/>
                <a:cs typeface="+mn-cs"/>
              </a:endParaRPr>
            </a:p>
          </p:txBody>
        </p:sp>
        <p:sp>
          <p:nvSpPr>
            <p:cNvPr id="13" name="TextBox 12"/>
            <p:cNvSpPr txBox="1"/>
            <p:nvPr/>
          </p:nvSpPr>
          <p:spPr>
            <a:xfrm>
              <a:off x="4286248" y="4714884"/>
              <a:ext cx="500066" cy="369332"/>
            </a:xfrm>
            <a:prstGeom prst="rect">
              <a:avLst/>
            </a:prstGeom>
            <a:noFill/>
            <a:ln w="19050"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i="1" dirty="0">
                  <a:latin typeface="+mn-lt"/>
                  <a:cs typeface="+mn-cs"/>
                </a:rPr>
                <a:t>a</a:t>
              </a:r>
              <a:r>
                <a:rPr lang="en-US" i="1" baseline="-25000" dirty="0">
                  <a:latin typeface="+mn-lt"/>
                  <a:cs typeface="+mn-cs"/>
                </a:rPr>
                <a:t>n-1</a:t>
              </a:r>
              <a:endParaRPr lang="ru-RU" i="1" baseline="-25000" dirty="0">
                <a:latin typeface="+mn-lt"/>
                <a:cs typeface="+mn-cs"/>
              </a:endParaRPr>
            </a:p>
          </p:txBody>
        </p:sp>
        <p:sp>
          <p:nvSpPr>
            <p:cNvPr id="14" name="TextBox 13"/>
            <p:cNvSpPr txBox="1"/>
            <p:nvPr/>
          </p:nvSpPr>
          <p:spPr>
            <a:xfrm>
              <a:off x="5715008" y="4714884"/>
              <a:ext cx="571504" cy="369332"/>
            </a:xfrm>
            <a:prstGeom prst="rect">
              <a:avLst/>
            </a:prstGeom>
            <a:noFill/>
            <a:ln w="19050">
              <a:solidFill>
                <a:schemeClr val="accent1">
                  <a:lumMod val="75000"/>
                </a:schemeClr>
              </a:solidFill>
            </a:ln>
            <a:scene3d>
              <a:camera prst="orthographicFront"/>
              <a:lightRig rig="threePt" dir="t"/>
            </a:scene3d>
            <a:sp3d>
              <a:bevelT prst="angle"/>
            </a:sp3d>
          </p:spPr>
          <p:txBody>
            <a:bodyPr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i="1" dirty="0">
                  <a:latin typeface="+mn-lt"/>
                  <a:cs typeface="+mn-cs"/>
                </a:rPr>
                <a:t>a</a:t>
              </a:r>
              <a:r>
                <a:rPr lang="en-US" i="1" baseline="-25000" dirty="0">
                  <a:latin typeface="+mn-lt"/>
                  <a:cs typeface="+mn-cs"/>
                </a:rPr>
                <a:t>n+1</a:t>
              </a:r>
              <a:endParaRPr lang="ru-RU" i="1" baseline="-25000" dirty="0">
                <a:latin typeface="+mn-lt"/>
                <a:cs typeface="+mn-cs"/>
              </a:endParaRPr>
            </a:p>
          </p:txBody>
        </p:sp>
        <p:cxnSp>
          <p:nvCxnSpPr>
            <p:cNvPr id="15" name="Shape 8"/>
            <p:cNvCxnSpPr/>
            <p:nvPr/>
          </p:nvCxnSpPr>
          <p:spPr>
            <a:xfrm rot="16200000" flipH="1">
              <a:off x="2517525" y="4768688"/>
              <a:ext cx="1586" cy="607934"/>
            </a:xfrm>
            <a:prstGeom prst="curvedConnector3">
              <a:avLst>
                <a:gd name="adj1" fmla="val 14395466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hape 8"/>
            <p:cNvCxnSpPr/>
            <p:nvPr/>
          </p:nvCxnSpPr>
          <p:spPr>
            <a:xfrm rot="16200000" flipH="1">
              <a:off x="4731801" y="4768689"/>
              <a:ext cx="1586" cy="607933"/>
            </a:xfrm>
            <a:prstGeom prst="curvedConnector3">
              <a:avLst>
                <a:gd name="adj1" fmla="val 14395466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hape 8"/>
            <p:cNvCxnSpPr/>
            <p:nvPr/>
          </p:nvCxnSpPr>
          <p:spPr>
            <a:xfrm rot="16200000" flipH="1">
              <a:off x="5517512" y="4768688"/>
              <a:ext cx="1586" cy="607934"/>
            </a:xfrm>
            <a:prstGeom prst="curvedConnector3">
              <a:avLst>
                <a:gd name="adj1" fmla="val 14395466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hape 8"/>
            <p:cNvCxnSpPr/>
            <p:nvPr/>
          </p:nvCxnSpPr>
          <p:spPr>
            <a:xfrm rot="16200000" flipH="1">
              <a:off x="6303223" y="4768689"/>
              <a:ext cx="1586" cy="607933"/>
            </a:xfrm>
            <a:prstGeom prst="curvedConnector3">
              <a:avLst>
                <a:gd name="adj1" fmla="val 14395466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hape 8"/>
            <p:cNvCxnSpPr/>
            <p:nvPr/>
          </p:nvCxnSpPr>
          <p:spPr>
            <a:xfrm rot="16200000" flipH="1">
              <a:off x="4088947" y="4768688"/>
              <a:ext cx="1586" cy="607934"/>
            </a:xfrm>
            <a:prstGeom prst="curvedConnector3">
              <a:avLst>
                <a:gd name="adj1" fmla="val 14395466"/>
              </a:avLst>
            </a:prstGeom>
            <a:ln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7" name="Овал 26"/>
            <p:cNvSpPr/>
            <p:nvPr/>
          </p:nvSpPr>
          <p:spPr>
            <a:xfrm>
              <a:off x="2928634" y="5071863"/>
              <a:ext cx="46032" cy="4601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28" name="Овал 27"/>
            <p:cNvSpPr/>
            <p:nvPr/>
          </p:nvSpPr>
          <p:spPr>
            <a:xfrm>
              <a:off x="3142919" y="5071863"/>
              <a:ext cx="46031" cy="4601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1" name="Овал 30"/>
            <p:cNvSpPr/>
            <p:nvPr/>
          </p:nvSpPr>
          <p:spPr>
            <a:xfrm>
              <a:off x="3357203" y="5071863"/>
              <a:ext cx="46032" cy="4601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  <p:sp>
          <p:nvSpPr>
            <p:cNvPr id="32" name="Овал 31"/>
            <p:cNvSpPr/>
            <p:nvPr/>
          </p:nvSpPr>
          <p:spPr>
            <a:xfrm>
              <a:off x="3571489" y="5071863"/>
              <a:ext cx="46031" cy="46010"/>
            </a:xfrm>
            <a:prstGeom prst="ellipse">
              <a:avLst/>
            </a:prstGeom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ru-RU"/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2973377" y="2780928"/>
            <a:ext cx="2706708" cy="707886"/>
          </a:xfrm>
          <a:prstGeom prst="rect">
            <a:avLst/>
          </a:prstGeom>
          <a:ln w="28575"/>
          <a:effectLst>
            <a:glow rad="101600">
              <a:schemeClr val="accent3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400" dirty="0"/>
              <a:t> </a:t>
            </a:r>
            <a:r>
              <a:rPr lang="en-US" sz="4000" b="1" i="1" dirty="0" smtClean="0"/>
              <a:t>d=a</a:t>
            </a:r>
            <a:r>
              <a:rPr lang="en-US" sz="4000" b="1" i="1" baseline="-25000" dirty="0" smtClean="0"/>
              <a:t>n+1</a:t>
            </a:r>
            <a:r>
              <a:rPr lang="en-US" sz="4000" b="1" i="1" dirty="0" smtClean="0"/>
              <a:t>-a</a:t>
            </a:r>
            <a:r>
              <a:rPr lang="en-US" sz="4000" b="1" i="1" baseline="-25000" dirty="0" smtClean="0"/>
              <a:t>n</a:t>
            </a:r>
            <a:endParaRPr lang="ru-RU" sz="4000" b="1" i="1" baseline="-25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251520" y="980728"/>
            <a:ext cx="8640960" cy="792088"/>
          </a:xfrm>
        </p:spPr>
        <p:txBody>
          <a:bodyPr>
            <a:noAutofit/>
          </a:bodyPr>
          <a:lstStyle/>
          <a:p>
            <a:pPr algn="ctr" eaLnBrk="1" hangingPunct="1"/>
            <a:r>
              <a:rPr lang="ru-RU" sz="2400" b="1" dirty="0" smtClean="0"/>
              <a:t>Последовательности заданы несколькими первыми членами? Есть ли среди них арифметические прогрессии? 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1187624" y="2194049"/>
            <a:ext cx="3888432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/>
              <a:t>1)</a:t>
            </a:r>
            <a:r>
              <a:rPr lang="ru-RU" sz="3600" dirty="0" smtClean="0"/>
              <a:t>  </a:t>
            </a:r>
            <a:r>
              <a:rPr lang="ru-RU" sz="3600" b="1" dirty="0" smtClean="0"/>
              <a:t>1; 4; 7; 10;...</a:t>
            </a:r>
          </a:p>
          <a:p>
            <a:pPr marL="342900" indent="-342900">
              <a:buFont typeface="+mj-lt"/>
              <a:buAutoNum type="arabicParenR"/>
            </a:pPr>
            <a:endParaRPr lang="ru-RU" sz="3600" b="1" dirty="0" smtClean="0"/>
          </a:p>
          <a:p>
            <a:r>
              <a:rPr lang="ru-RU" sz="3600" b="1" dirty="0" smtClean="0"/>
              <a:t>2)  1; 4; 15; 18;...</a:t>
            </a:r>
          </a:p>
          <a:p>
            <a:pPr marL="342900" indent="-342900">
              <a:buFont typeface="+mj-lt"/>
              <a:buAutoNum type="arabicParenR"/>
            </a:pPr>
            <a:endParaRPr lang="ru-RU" sz="3600" b="1" dirty="0" smtClean="0"/>
          </a:p>
          <a:p>
            <a:r>
              <a:rPr lang="ru-RU" sz="3600" b="1" dirty="0" smtClean="0"/>
              <a:t>3)  1; -1; -3; -5;…</a:t>
            </a:r>
          </a:p>
          <a:p>
            <a:pPr marL="342900" indent="-342900">
              <a:buFont typeface="+mj-lt"/>
              <a:buAutoNum type="arabicParenR"/>
            </a:pPr>
            <a:endParaRPr lang="ru-RU" sz="3600" b="1" dirty="0" smtClean="0"/>
          </a:p>
          <a:p>
            <a:r>
              <a:rPr lang="ru-RU" sz="3600" b="1" dirty="0" smtClean="0"/>
              <a:t>4)  4; 4; 4; 4;…</a:t>
            </a:r>
            <a:endParaRPr lang="ru-RU" sz="3600" b="1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0" name="TextBox 9"/>
              <p:cNvSpPr txBox="1"/>
              <p:nvPr/>
            </p:nvSpPr>
            <p:spPr>
              <a:xfrm>
                <a:off x="5234489" y="2204864"/>
                <a:ext cx="1486304" cy="646331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 dirty="0" smtClean="0">
                          <a:latin typeface="Cambria Math"/>
                        </a:rPr>
                        <m:t>𝒅</m:t>
                      </m:r>
                      <m:r>
                        <a:rPr lang="en-US" sz="3600" b="1" i="1" dirty="0" smtClean="0">
                          <a:latin typeface="Cambria Math"/>
                        </a:rPr>
                        <m:t>=</m:t>
                      </m:r>
                      <m:r>
                        <a:rPr lang="en-US" sz="3600" b="1" i="1" dirty="0" smtClean="0">
                          <a:latin typeface="Cambria Math"/>
                        </a:rPr>
                        <m:t>𝟑</m:t>
                      </m:r>
                    </m:oMath>
                  </m:oMathPara>
                </a14:m>
                <a:endParaRPr lang="ru-RU" sz="3600" b="1" dirty="0"/>
              </a:p>
            </p:txBody>
          </p:sp>
        </mc:Choice>
        <mc:Fallback xmlns="">
          <p:sp>
            <p:nvSpPr>
              <p:cNvPr id="10" name="TextBox 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4489" y="2204864"/>
                <a:ext cx="1486304" cy="646331"/>
              </a:xfrm>
              <a:prstGeom prst="rect">
                <a:avLst/>
              </a:prstGeom>
              <a:blipFill rotWithShape="1">
                <a:blip r:embed="rId2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2" name="Прямоугольник 11"/>
              <p:cNvSpPr/>
              <p:nvPr/>
            </p:nvSpPr>
            <p:spPr>
              <a:xfrm>
                <a:off x="5308479" y="5518036"/>
                <a:ext cx="1486304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 dirty="0" smtClean="0">
                          <a:latin typeface="Cambria Math"/>
                        </a:rPr>
                        <m:t>𝒅</m:t>
                      </m:r>
                      <m:r>
                        <a:rPr lang="en-US" sz="3600" b="1" i="1" dirty="0" smtClean="0">
                          <a:latin typeface="Cambria Math"/>
                        </a:rPr>
                        <m:t>=</m:t>
                      </m:r>
                      <m:r>
                        <a:rPr lang="en-US" sz="3600" b="1" i="1" dirty="0" smtClean="0">
                          <a:latin typeface="Cambria Math"/>
                        </a:rPr>
                        <m:t>𝟎</m:t>
                      </m:r>
                    </m:oMath>
                  </m:oMathPara>
                </a14:m>
                <a:endParaRPr lang="ru-RU" sz="3600" b="1" dirty="0"/>
              </a:p>
            </p:txBody>
          </p:sp>
        </mc:Choice>
        <mc:Fallback xmlns="">
          <p:sp>
            <p:nvSpPr>
              <p:cNvPr id="12" name="Прямоугольник 11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308479" y="5518036"/>
                <a:ext cx="1486304" cy="646331"/>
              </a:xfrm>
              <a:prstGeom prst="rect">
                <a:avLst/>
              </a:prstGeom>
              <a:blipFill rotWithShape="1">
                <a:blip r:embed="rId3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3" name="Прямоугольник 12"/>
              <p:cNvSpPr/>
              <p:nvPr/>
            </p:nvSpPr>
            <p:spPr>
              <a:xfrm>
                <a:off x="5231535" y="4365104"/>
                <a:ext cx="1830950" cy="646331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3600" b="1" i="1" dirty="0" smtClean="0">
                          <a:latin typeface="Cambria Math"/>
                        </a:rPr>
                        <m:t>𝒅</m:t>
                      </m:r>
                      <m:r>
                        <a:rPr lang="en-US" sz="3600" b="1" i="1" dirty="0" smtClean="0">
                          <a:latin typeface="Cambria Math"/>
                        </a:rPr>
                        <m:t>=−</m:t>
                      </m:r>
                      <m:r>
                        <a:rPr lang="en-US" sz="3600" b="1" i="1" dirty="0" smtClean="0">
                          <a:latin typeface="Cambria Math"/>
                        </a:rPr>
                        <m:t>𝟐</m:t>
                      </m:r>
                    </m:oMath>
                  </m:oMathPara>
                </a14:m>
                <a:endParaRPr lang="ru-RU" sz="3600" b="1" dirty="0"/>
              </a:p>
            </p:txBody>
          </p:sp>
        </mc:Choice>
        <mc:Fallback xmlns="">
          <p:sp>
            <p:nvSpPr>
              <p:cNvPr id="13" name="Прямоугольник 12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231535" y="4365104"/>
                <a:ext cx="1830950" cy="646331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635918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en-US" sz="2000" dirty="0" smtClean="0"/>
              <a:t>      </a:t>
            </a:r>
            <a:r>
              <a:rPr lang="ru-RU" sz="2800" b="1" dirty="0" smtClean="0"/>
              <a:t>Какой вывод из этих прогрессий можно сделать?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Содержимое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467544" y="1663938"/>
                <a:ext cx="8186738" cy="1861940"/>
              </a:xfrm>
            </p:spPr>
            <p:txBody>
              <a:bodyPr>
                <a:normAutofit/>
              </a:bodyPr>
              <a:lstStyle/>
              <a:p>
                <a:pPr marL="0" indent="0" eaLnBrk="1" fontAlgn="auto" hangingPunct="1">
                  <a:spcAft>
                    <a:spcPts val="0"/>
                  </a:spcAft>
                  <a:buClr>
                    <a:schemeClr val="accent3"/>
                  </a:buClr>
                  <a:buNone/>
                  <a:defRPr/>
                </a:pPr>
                <a:r>
                  <a:rPr lang="en-US" sz="3300" dirty="0" smtClean="0"/>
                  <a:t> </a:t>
                </a:r>
                <a14:m>
                  <m:oMath xmlns:m="http://schemas.openxmlformats.org/officeDocument/2006/math">
                    <m:r>
                      <a:rPr lang="ru-RU" sz="2800" b="1" i="1" dirty="0">
                        <a:latin typeface="Cambria Math"/>
                      </a:rPr>
                      <m:t>𝟏</m:t>
                    </m:r>
                    <m:r>
                      <a:rPr lang="ru-RU" sz="2800" b="1" i="1" dirty="0" smtClean="0">
                        <a:latin typeface="Cambria Math"/>
                      </a:rPr>
                      <m:t>;</m:t>
                    </m:r>
                    <m:r>
                      <a:rPr lang="ru-RU" sz="2800" b="1" i="0" dirty="0" smtClean="0">
                        <a:latin typeface="Cambria Math"/>
                      </a:rPr>
                      <m:t>𝟒</m:t>
                    </m:r>
                    <m:r>
                      <a:rPr lang="ru-RU" sz="2800" b="1" i="1" dirty="0" smtClean="0">
                        <a:latin typeface="Cambria Math"/>
                      </a:rPr>
                      <m:t>;</m:t>
                    </m:r>
                    <m:r>
                      <a:rPr lang="ru-RU" sz="2800" b="1" i="1" dirty="0" smtClean="0">
                        <a:latin typeface="Cambria Math"/>
                      </a:rPr>
                      <m:t>𝟕</m:t>
                    </m:r>
                    <m:r>
                      <a:rPr lang="ru-RU" sz="2800" b="1" i="1" dirty="0" smtClean="0">
                        <a:latin typeface="Cambria Math"/>
                      </a:rPr>
                      <m:t>;</m:t>
                    </m:r>
                    <m:r>
                      <a:rPr lang="ru-RU" sz="2800" b="1" i="1" dirty="0" smtClean="0">
                        <a:latin typeface="Cambria Math"/>
                      </a:rPr>
                      <m:t>𝟏𝟎</m:t>
                    </m:r>
                    <m:r>
                      <a:rPr lang="ru-RU" sz="2800" b="1" i="1" dirty="0" smtClean="0">
                        <a:latin typeface="Cambria Math" pitchFamily="18" charset="0"/>
                        <a:ea typeface="Cambria Math" pitchFamily="18" charset="0"/>
                      </a:rPr>
                      <m:t>;</m:t>
                    </m:r>
                  </m:oMath>
                </a14:m>
                <a:r>
                  <a:rPr lang="ru-RU" sz="2800" b="1" dirty="0" smtClean="0">
                    <a:latin typeface="Cambria Math" pitchFamily="18" charset="0"/>
                    <a:ea typeface="Cambria Math" pitchFamily="18" charset="0"/>
                    <a:cs typeface="Times New Roman" pitchFamily="18" charset="0"/>
                  </a:rPr>
                  <a:t>…</a:t>
                </a:r>
                <a:endParaRPr lang="en-US" sz="2800" b="1" dirty="0" smtClean="0">
                  <a:latin typeface="Cambria Math" pitchFamily="18" charset="0"/>
                  <a:ea typeface="Cambria Math" pitchFamily="18" charset="0"/>
                  <a:cs typeface="Times New Roman" pitchFamily="18" charset="0"/>
                </a:endParaRPr>
              </a:p>
              <a:p>
                <a:pPr marL="0" indent="0" eaLnBrk="1" fontAlgn="auto" hangingPunct="1">
                  <a:spcAft>
                    <a:spcPts val="0"/>
                  </a:spcAft>
                  <a:buClr>
                    <a:schemeClr val="accent3"/>
                  </a:buClr>
                  <a:buNone/>
                  <a:defRPr/>
                </a:pPr>
                <a:r>
                  <a:rPr lang="en-US" sz="2800" dirty="0" smtClean="0">
                    <a:latin typeface="Times New Roman" pitchFamily="18" charset="0"/>
                    <a:cs typeface="Times New Roman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ru-RU" sz="2800" b="1" i="0" dirty="0" smtClean="0">
                        <a:latin typeface="Cambria Math"/>
                      </a:rPr>
                      <m:t>𝟏</m:t>
                    </m:r>
                    <m:r>
                      <a:rPr lang="ru-RU" sz="2800" b="1" i="1" dirty="0" smtClean="0">
                        <a:latin typeface="Cambria Math"/>
                      </a:rPr>
                      <m:t>;−</m:t>
                    </m:r>
                    <m:r>
                      <a:rPr lang="ru-RU" sz="2800" b="1" i="1" dirty="0" smtClean="0">
                        <a:latin typeface="Cambria Math"/>
                      </a:rPr>
                      <m:t>𝟏</m:t>
                    </m:r>
                    <m:r>
                      <a:rPr lang="ru-RU" sz="2800" b="1" i="1" dirty="0" smtClean="0">
                        <a:latin typeface="Cambria Math"/>
                      </a:rPr>
                      <m:t>;−</m:t>
                    </m:r>
                    <m:r>
                      <a:rPr lang="ru-RU" sz="2800" b="1" i="1" dirty="0" smtClean="0">
                        <a:latin typeface="Cambria Math"/>
                      </a:rPr>
                      <m:t>𝟑</m:t>
                    </m:r>
                    <m:r>
                      <a:rPr lang="ru-RU" sz="2800" b="1" i="1" dirty="0" smtClean="0">
                        <a:latin typeface="Cambria Math"/>
                      </a:rPr>
                      <m:t>;−</m:t>
                    </m:r>
                    <m:r>
                      <a:rPr lang="ru-RU" sz="2800" b="1" i="1" dirty="0" smtClean="0">
                        <a:latin typeface="Cambria Math"/>
                      </a:rPr>
                      <m:t>𝟓</m:t>
                    </m:r>
                    <m:r>
                      <a:rPr lang="ru-RU" sz="2800" b="0" i="1" dirty="0" smtClean="0">
                        <a:latin typeface="Cambria Math"/>
                      </a:rPr>
                      <m:t>;</m:t>
                    </m:r>
                    <m:r>
                      <a:rPr lang="ru-RU" sz="2800" b="1" i="0" dirty="0" smtClean="0">
                        <a:latin typeface="Cambria Math"/>
                      </a:rPr>
                      <m:t>…</m:t>
                    </m:r>
                    <m:r>
                      <a:rPr lang="en-US" sz="2800" b="1" i="0" dirty="0" smtClean="0">
                        <a:latin typeface="Cambria Math"/>
                      </a:rPr>
                      <m:t> </m:t>
                    </m:r>
                    <m:r>
                      <a:rPr lang="en-US" sz="2800" i="1" dirty="0" smtClean="0">
                        <a:latin typeface="Cambria Math"/>
                      </a:rPr>
                      <m:t>                            </m:t>
                    </m:r>
                  </m:oMath>
                </a14:m>
                <a:endParaRPr lang="ru-RU" sz="2800" dirty="0"/>
              </a:p>
              <a:p>
                <a:pPr marL="0" indent="0" eaLnBrk="1" fontAlgn="auto" hangingPunct="1">
                  <a:spcAft>
                    <a:spcPts val="0"/>
                  </a:spcAft>
                  <a:buClr>
                    <a:schemeClr val="accent3"/>
                  </a:buClr>
                  <a:buNone/>
                  <a:defRPr/>
                </a:pPr>
                <a:r>
                  <a:rPr lang="ru-RU" sz="2800" b="1" dirty="0" smtClean="0">
                    <a:latin typeface="Cambria Math" pitchFamily="18" charset="0"/>
                    <a:ea typeface="Cambria Math" pitchFamily="18" charset="0"/>
                    <a:cs typeface="Times New Roman" pitchFamily="18" charset="0"/>
                  </a:rPr>
                  <a:t> </a:t>
                </a:r>
                <a:r>
                  <a:rPr lang="en-US" sz="2800" b="1" dirty="0" smtClean="0">
                    <a:latin typeface="Cambria Math" pitchFamily="18" charset="0"/>
                    <a:ea typeface="Cambria Math" pitchFamily="18" charset="0"/>
                    <a:cs typeface="Times New Roman" pitchFamily="18" charset="0"/>
                  </a:rPr>
                  <a:t>4</a:t>
                </a:r>
                <a:r>
                  <a:rPr lang="ru-RU" sz="2800" b="1" dirty="0" smtClean="0">
                    <a:latin typeface="Cambria Math" pitchFamily="18" charset="0"/>
                    <a:ea typeface="Cambria Math" pitchFamily="18" charset="0"/>
                    <a:cs typeface="Times New Roman" pitchFamily="18" charset="0"/>
                  </a:rPr>
                  <a:t>; 4; 4; 4;…</a:t>
                </a:r>
                <a:endParaRPr lang="ru-RU" sz="2800" dirty="0"/>
              </a:p>
            </p:txBody>
          </p:sp>
        </mc:Choice>
        <mc:Fallback xmlns=""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67544" y="1663938"/>
                <a:ext cx="8186738" cy="1861940"/>
              </a:xfrm>
              <a:blipFill rotWithShape="1">
                <a:blip r:embed="rId2"/>
                <a:stretch>
                  <a:fillRect l="-670" t="-984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4" name="Содержимое 3"/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251521" y="3501008"/>
                <a:ext cx="8712968" cy="3139505"/>
              </a:xfrm>
            </p:spPr>
            <p:txBody>
              <a:bodyPr>
                <a:noAutofit/>
              </a:bodyPr>
              <a:lstStyle/>
              <a:p>
                <a:pPr marL="274320" indent="-274320" eaLnBrk="1" fontAlgn="auto" hangingPunct="1">
                  <a:spcAft>
                    <a:spcPts val="0"/>
                  </a:spcAft>
                  <a:buClr>
                    <a:schemeClr val="accent3"/>
                  </a:buClr>
                  <a:buFont typeface="Wingdings 2"/>
                  <a:buChar char=""/>
                  <a:defRPr/>
                </a:pPr>
                <a:r>
                  <a:rPr lang="ru-RU" sz="2000" b="1" dirty="0" smtClean="0"/>
                  <a:t>Если в арифметической прогрессии разность положительна</a:t>
                </a:r>
                <a:r>
                  <a:rPr lang="en-US" sz="2000" b="1" dirty="0" smtClean="0"/>
                  <a:t> </a:t>
                </a:r>
                <a14:m>
                  <m:oMath xmlns:m="http://schemas.openxmlformats.org/officeDocument/2006/math">
                    <m:r>
                      <a:rPr lang="en-US" sz="2000" b="1" i="1" dirty="0" smtClean="0">
                        <a:latin typeface="Cambria Math"/>
                      </a:rPr>
                      <m:t>(</m:t>
                    </m:r>
                    <m:r>
                      <a:rPr lang="en-US" sz="2000" b="1" i="1" dirty="0" smtClean="0">
                        <a:latin typeface="Cambria Math"/>
                      </a:rPr>
                      <m:t>𝒅</m:t>
                    </m:r>
                    <m:r>
                      <a:rPr lang="en-US" sz="2000" b="1" i="1" dirty="0" smtClean="0">
                        <a:latin typeface="Cambria Math"/>
                      </a:rPr>
                      <m:t>&gt;</m:t>
                    </m:r>
                    <m:r>
                      <a:rPr lang="en-US" sz="2000" b="1" i="1" dirty="0" smtClean="0">
                        <a:latin typeface="Cambria Math"/>
                      </a:rPr>
                      <m:t>𝟎</m:t>
                    </m:r>
                    <m:r>
                      <a:rPr lang="en-US" sz="2000" b="1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ru-RU" sz="2000" b="1" dirty="0" smtClean="0"/>
                  <a:t>, то прогрессия является возрастающей</a:t>
                </a:r>
                <a:r>
                  <a:rPr lang="en-US" sz="2000" b="1" dirty="0" smtClean="0"/>
                  <a:t>.</a:t>
                </a:r>
                <a:endParaRPr lang="ru-RU" sz="2000" b="1" dirty="0" smtClean="0"/>
              </a:p>
              <a:p>
                <a:pPr marL="0" indent="0" eaLnBrk="1" fontAlgn="auto" hangingPunct="1">
                  <a:spcAft>
                    <a:spcPts val="0"/>
                  </a:spcAft>
                  <a:buClr>
                    <a:schemeClr val="accent3"/>
                  </a:buClr>
                  <a:buNone/>
                  <a:defRPr/>
                </a:pPr>
                <a:endParaRPr lang="ru-RU" sz="2000" b="1" dirty="0" smtClean="0"/>
              </a:p>
              <a:p>
                <a:pPr marL="274320" indent="-274320" eaLnBrk="1" fontAlgn="auto" hangingPunct="1">
                  <a:spcAft>
                    <a:spcPts val="0"/>
                  </a:spcAft>
                  <a:buClr>
                    <a:schemeClr val="accent3"/>
                  </a:buClr>
                  <a:buFont typeface="Wingdings 2"/>
                  <a:buChar char=""/>
                  <a:defRPr/>
                </a:pPr>
                <a:r>
                  <a:rPr lang="ru-RU" sz="2000" b="1" dirty="0" smtClean="0"/>
                  <a:t>Если в арифметической прогрессии разность отрицательна </a:t>
                </a:r>
                <a14:m>
                  <m:oMath xmlns:m="http://schemas.openxmlformats.org/officeDocument/2006/math">
                    <m:r>
                      <a:rPr lang="ru-RU" sz="2000" b="1" i="1" dirty="0" smtClean="0">
                        <a:latin typeface="Cambria Math"/>
                      </a:rPr>
                      <m:t>(</m:t>
                    </m:r>
                    <m:r>
                      <a:rPr lang="en-US" sz="2000" b="1" i="1" dirty="0" smtClean="0">
                        <a:latin typeface="Cambria Math"/>
                      </a:rPr>
                      <m:t>𝒅</m:t>
                    </m:r>
                    <m:r>
                      <a:rPr lang="en-US" sz="2000" b="1" i="1" dirty="0" smtClean="0">
                        <a:latin typeface="Cambria Math"/>
                      </a:rPr>
                      <m:t>&lt;</m:t>
                    </m:r>
                    <m:r>
                      <a:rPr lang="en-US" sz="2000" b="1" i="1" dirty="0" smtClean="0">
                        <a:latin typeface="Cambria Math"/>
                      </a:rPr>
                      <m:t>𝟎</m:t>
                    </m:r>
                    <m:r>
                      <a:rPr lang="en-US" sz="2000" b="1" i="1" dirty="0" smtClean="0">
                        <a:latin typeface="Cambria Math"/>
                      </a:rPr>
                      <m:t>)</m:t>
                    </m:r>
                  </m:oMath>
                </a14:m>
                <a:r>
                  <a:rPr lang="ru-RU" sz="2000" b="1" dirty="0" smtClean="0"/>
                  <a:t>, то прогрессия является убывающей</a:t>
                </a:r>
                <a:r>
                  <a:rPr lang="en-US" sz="2000" b="1" dirty="0" smtClean="0"/>
                  <a:t>.</a:t>
                </a:r>
                <a:endParaRPr lang="ru-RU" sz="2000" b="1" dirty="0" smtClean="0"/>
              </a:p>
              <a:p>
                <a:pPr marL="0" indent="0" eaLnBrk="1" fontAlgn="auto" hangingPunct="1">
                  <a:spcAft>
                    <a:spcPts val="0"/>
                  </a:spcAft>
                  <a:buClr>
                    <a:schemeClr val="accent3"/>
                  </a:buClr>
                  <a:buNone/>
                  <a:defRPr/>
                </a:pPr>
                <a:endParaRPr lang="ru-RU" sz="2000" b="1" dirty="0" smtClean="0"/>
              </a:p>
              <a:p>
                <a:pPr marL="274320" indent="-274320" eaLnBrk="1" fontAlgn="auto" hangingPunct="1">
                  <a:spcAft>
                    <a:spcPts val="0"/>
                  </a:spcAft>
                  <a:buClr>
                    <a:schemeClr val="accent3"/>
                  </a:buClr>
                  <a:buFont typeface="Wingdings 2"/>
                  <a:buChar char=""/>
                  <a:defRPr/>
                </a:pPr>
                <a:r>
                  <a:rPr lang="ru-RU" sz="2000" b="1" dirty="0" smtClean="0"/>
                  <a:t> </a:t>
                </a:r>
                <a:r>
                  <a:rPr lang="ru-RU" sz="2000" b="1" dirty="0"/>
                  <a:t>Е</a:t>
                </a:r>
                <a:r>
                  <a:rPr lang="ru-RU" sz="2000" b="1" dirty="0" smtClean="0"/>
                  <a:t>сли разность равна нулю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2000" b="1" i="1" dirty="0" smtClean="0">
                            <a:latin typeface="Cambria Math"/>
                          </a:rPr>
                        </m:ctrlPr>
                      </m:dPr>
                      <m:e>
                        <m:r>
                          <a:rPr lang="en-US" sz="2000" b="1" i="1" dirty="0" smtClean="0">
                            <a:latin typeface="Cambria Math"/>
                          </a:rPr>
                          <m:t>𝒅</m:t>
                        </m:r>
                        <m:r>
                          <a:rPr lang="en-US" sz="2000" b="1" i="1" dirty="0" smtClean="0">
                            <a:latin typeface="Cambria Math"/>
                          </a:rPr>
                          <m:t>=</m:t>
                        </m:r>
                        <m:r>
                          <a:rPr lang="en-US" sz="2000" b="1" i="1" dirty="0" smtClean="0">
                            <a:latin typeface="Cambria Math"/>
                          </a:rPr>
                          <m:t>𝟎</m:t>
                        </m:r>
                      </m:e>
                    </m:d>
                  </m:oMath>
                </a14:m>
                <a:r>
                  <a:rPr lang="ru-RU" sz="2000" b="1" dirty="0" smtClean="0"/>
                  <a:t> , то все члены прогрессии   равны одному и тому же числу,  и последовательность называется стационарной</a:t>
                </a:r>
                <a:r>
                  <a:rPr lang="en-US" sz="2000" b="1" dirty="0" smtClean="0"/>
                  <a:t>.</a:t>
                </a:r>
                <a:endParaRPr lang="ru-RU" sz="2000" b="1" dirty="0" smtClean="0"/>
              </a:p>
              <a:p>
                <a:pPr marL="274320" indent="-274320" eaLnBrk="1" fontAlgn="auto" hangingPunct="1">
                  <a:spcAft>
                    <a:spcPts val="0"/>
                  </a:spcAft>
                  <a:buClr>
                    <a:schemeClr val="accent3"/>
                  </a:buClr>
                  <a:buFont typeface="Wingdings 2"/>
                  <a:buChar char=""/>
                  <a:defRPr/>
                </a:pPr>
                <a:endParaRPr lang="ru-RU" sz="2000" dirty="0"/>
              </a:p>
            </p:txBody>
          </p:sp>
        </mc:Choice>
        <mc:Fallback xmlns="">
          <p:sp>
            <p:nvSpPr>
              <p:cNvPr id="4" name="Содержимое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251521" y="3501008"/>
                <a:ext cx="8712968" cy="3139505"/>
              </a:xfrm>
              <a:blipFill rotWithShape="1">
                <a:blip r:embed="rId3"/>
                <a:stretch>
                  <a:fillRect l="-420" t="-971" r="-1049" b="-155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5" name="Прямоугольник 4"/>
              <p:cNvSpPr>
                <a:spLocks noChangeArrowheads="1"/>
              </p:cNvSpPr>
              <p:nvPr/>
            </p:nvSpPr>
            <p:spPr bwMode="auto">
              <a:xfrm>
                <a:off x="3893248" y="1628800"/>
                <a:ext cx="3750194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r>
                  <a:rPr lang="ru-RU" sz="2800" b="1" i="1" dirty="0" smtClean="0">
                    <a:latin typeface="Constantia" pitchFamily="18" charset="0"/>
                  </a:rPr>
                  <a:t> </a:t>
                </a:r>
                <a14:m>
                  <m:oMath xmlns:m="http://schemas.openxmlformats.org/officeDocument/2006/math">
                    <m:r>
                      <a:rPr lang="en-US" sz="2800" b="1" i="1" dirty="0" smtClean="0">
                        <a:latin typeface="Cambria Math"/>
                      </a:rPr>
                      <m:t>𝒅</m:t>
                    </m:r>
                    <m:r>
                      <a:rPr lang="en-US" sz="2800" b="1" i="1" dirty="0" smtClean="0">
                        <a:latin typeface="Cambria Math"/>
                      </a:rPr>
                      <m:t>=</m:t>
                    </m:r>
                    <m:r>
                      <a:rPr lang="en-US" sz="2800" b="1" i="1" dirty="0" smtClean="0">
                        <a:latin typeface="Cambria Math"/>
                      </a:rPr>
                      <m:t>𝟑</m:t>
                    </m:r>
                    <m:r>
                      <a:rPr lang="en-US" sz="2800" b="1" i="1" dirty="0" smtClean="0">
                        <a:latin typeface="Cambria Math"/>
                      </a:rPr>
                      <m:t>,   </m:t>
                    </m:r>
                    <m:sSub>
                      <m:sSubPr>
                        <m:ctrlPr>
                          <a:rPr lang="en-US" sz="2800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dirty="0" smtClean="0">
                            <a:latin typeface="Cambria Math"/>
                          </a:rPr>
                          <m:t>         </m:t>
                        </m:r>
                        <m:r>
                          <a:rPr lang="en-US" sz="2800" b="1" i="1" dirty="0" smtClean="0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sz="2800" b="1" i="1" dirty="0" smtClean="0">
                            <a:latin typeface="Cambria Math"/>
                          </a:rPr>
                          <m:t>𝒏</m:t>
                        </m:r>
                        <m:r>
                          <a:rPr lang="en-US" sz="2800" b="1" i="1" dirty="0" smtClean="0">
                            <a:latin typeface="Cambria Math"/>
                          </a:rPr>
                          <m:t>+</m:t>
                        </m:r>
                        <m:r>
                          <a:rPr lang="en-US" sz="2800" b="1" i="1" dirty="0" smtClean="0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sz="2800" b="1" i="1" dirty="0">
                        <a:latin typeface="Cambria Math"/>
                      </a:rPr>
                      <m:t>&gt;</m:t>
                    </m:r>
                    <m:sSub>
                      <m:sSubPr>
                        <m:ctrlPr>
                          <a:rPr lang="en-US" sz="2800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dirty="0" smtClean="0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sz="2800" b="1" i="1" dirty="0" smtClean="0">
                            <a:latin typeface="Cambria Math"/>
                          </a:rPr>
                          <m:t>𝒏</m:t>
                        </m:r>
                      </m:sub>
                    </m:sSub>
                  </m:oMath>
                </a14:m>
                <a:endParaRPr lang="ru-RU" sz="2800" b="1" dirty="0">
                  <a:latin typeface="+mj-lt"/>
                </a:endParaRPr>
              </a:p>
            </p:txBody>
          </p:sp>
        </mc:Choice>
        <mc:Fallback xmlns="">
          <p:sp>
            <p:nvSpPr>
              <p:cNvPr id="5" name="Прямоугольник 4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893248" y="1628800"/>
                <a:ext cx="3750194" cy="523220"/>
              </a:xfrm>
              <a:prstGeom prst="rect">
                <a:avLst/>
              </a:prstGeom>
              <a:blipFill rotWithShape="1">
                <a:blip r:embed="rId4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6" name="Прямоугольник 5"/>
              <p:cNvSpPr>
                <a:spLocks noChangeArrowheads="1"/>
              </p:cNvSpPr>
              <p:nvPr/>
            </p:nvSpPr>
            <p:spPr bwMode="auto">
              <a:xfrm>
                <a:off x="3921856" y="2241380"/>
                <a:ext cx="3741089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latin typeface="Cambria Math"/>
                        </a:rPr>
                        <m:t>𝒅</m:t>
                      </m:r>
                      <m:r>
                        <a:rPr lang="en-US" sz="2800" b="1" i="1" dirty="0" smtClean="0">
                          <a:latin typeface="Cambria Math"/>
                        </a:rPr>
                        <m:t>=−</m:t>
                      </m:r>
                      <m:r>
                        <a:rPr lang="en-US" sz="2800" b="1" i="1" dirty="0" smtClean="0">
                          <a:latin typeface="Cambria Math"/>
                        </a:rPr>
                        <m:t>𝟐</m:t>
                      </m:r>
                      <m:r>
                        <a:rPr lang="en-US" sz="2800" b="1" i="1" dirty="0" smtClean="0">
                          <a:latin typeface="Cambria Math"/>
                        </a:rPr>
                        <m:t>, </m:t>
                      </m:r>
                      <m:sSub>
                        <m:sSubPr>
                          <m:ctrlPr>
                            <a:rPr lang="ru-RU" sz="2800" b="1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1" i="1" dirty="0" smtClean="0">
                              <a:latin typeface="Cambria Math"/>
                            </a:rPr>
                            <m:t>        </m:t>
                          </m:r>
                          <m:r>
                            <a:rPr lang="en-US" sz="2800" b="1" i="1" dirty="0" smtClean="0">
                              <a:latin typeface="Cambria Math"/>
                            </a:rPr>
                            <m:t>𝒂</m:t>
                          </m:r>
                        </m:e>
                        <m:sub>
                          <m:r>
                            <a:rPr lang="en-US" sz="2800" b="1" i="1" dirty="0" smtClean="0">
                              <a:latin typeface="Cambria Math"/>
                            </a:rPr>
                            <m:t>𝒏</m:t>
                          </m:r>
                          <m:r>
                            <a:rPr lang="en-US" sz="2800" b="1" i="1" dirty="0" smtClean="0">
                              <a:latin typeface="Cambria Math"/>
                            </a:rPr>
                            <m:t>+</m:t>
                          </m:r>
                          <m:r>
                            <a:rPr lang="en-US" sz="2800" b="1" i="1" dirty="0" smtClean="0"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en-US" sz="2800" b="1" i="1" dirty="0" smtClean="0">
                          <a:latin typeface="Cambria Math"/>
                        </a:rPr>
                        <m:t>&lt;</m:t>
                      </m:r>
                      <m:sSub>
                        <m:sSubPr>
                          <m:ctrlPr>
                            <a:rPr lang="en-US" sz="2800" b="1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1" i="1" dirty="0" smtClean="0">
                              <a:latin typeface="Cambria Math"/>
                            </a:rPr>
                            <m:t>𝒂</m:t>
                          </m:r>
                        </m:e>
                        <m:sub>
                          <m:r>
                            <a:rPr lang="en-US" sz="2800" b="1" i="1" dirty="0" smtClean="0">
                              <a:latin typeface="Cambria Math"/>
                            </a:rPr>
                            <m:t>𝒏</m:t>
                          </m:r>
                        </m:sub>
                      </m:sSub>
                    </m:oMath>
                  </m:oMathPara>
                </a14:m>
                <a:endParaRPr lang="ru-RU" sz="2800" b="1" dirty="0">
                  <a:latin typeface="+mj-lt"/>
                </a:endParaRPr>
              </a:p>
            </p:txBody>
          </p:sp>
        </mc:Choice>
        <mc:Fallback xmlns="">
          <p:sp>
            <p:nvSpPr>
              <p:cNvPr id="6" name="Прямоугольник 5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21856" y="2241380"/>
                <a:ext cx="3741089" cy="523220"/>
              </a:xfrm>
              <a:prstGeom prst="rect">
                <a:avLst/>
              </a:prstGeom>
              <a:blipFill rotWithShape="1">
                <a:blip r:embed="rId5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Прямоугольник 6"/>
              <p:cNvSpPr>
                <a:spLocks noChangeArrowheads="1"/>
              </p:cNvSpPr>
              <p:nvPr/>
            </p:nvSpPr>
            <p:spPr bwMode="auto">
              <a:xfrm>
                <a:off x="3938686" y="2852936"/>
                <a:ext cx="3707425" cy="523220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wrap="none">
                <a:spAutoFit/>
              </a:bodyPr>
              <a:lstStyle/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2800" b="1" i="1" dirty="0" smtClean="0">
                          <a:latin typeface="Cambria Math"/>
                        </a:rPr>
                        <m:t>𝒅</m:t>
                      </m:r>
                      <m:r>
                        <a:rPr lang="en-US" sz="2800" b="1" i="1" dirty="0" smtClean="0">
                          <a:latin typeface="Cambria Math"/>
                        </a:rPr>
                        <m:t>=</m:t>
                      </m:r>
                      <m:r>
                        <a:rPr lang="en-US" sz="2800" b="1" i="1" dirty="0" smtClean="0">
                          <a:latin typeface="Cambria Math"/>
                        </a:rPr>
                        <m:t>𝟎</m:t>
                      </m:r>
                      <m:r>
                        <a:rPr lang="en-US" sz="2800" b="1" i="1" dirty="0" smtClean="0">
                          <a:latin typeface="Cambria Math"/>
                        </a:rPr>
                        <m:t>, </m:t>
                      </m:r>
                      <m:sSub>
                        <m:sSubPr>
                          <m:ctrlPr>
                            <a:rPr lang="ru-RU" sz="2800" b="1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1" i="1" dirty="0" smtClean="0">
                              <a:latin typeface="Cambria Math"/>
                            </a:rPr>
                            <m:t>        </m:t>
                          </m:r>
                          <m:r>
                            <a:rPr lang="ru-RU" sz="2800" b="1" i="1" dirty="0" smtClean="0">
                              <a:latin typeface="Cambria Math"/>
                            </a:rPr>
                            <m:t>   </m:t>
                          </m:r>
                          <m:r>
                            <a:rPr lang="en-US" sz="2800" b="1" i="1" dirty="0" smtClean="0">
                              <a:latin typeface="Cambria Math"/>
                            </a:rPr>
                            <m:t>𝒂</m:t>
                          </m:r>
                        </m:e>
                        <m:sub>
                          <m:r>
                            <a:rPr lang="en-US" sz="2800" b="1" i="1" dirty="0" smtClean="0">
                              <a:latin typeface="Cambria Math"/>
                            </a:rPr>
                            <m:t>𝒏</m:t>
                          </m:r>
                          <m:r>
                            <a:rPr lang="en-US" sz="2800" b="1" i="1" dirty="0" smtClean="0">
                              <a:latin typeface="Cambria Math"/>
                            </a:rPr>
                            <m:t>+</m:t>
                          </m:r>
                          <m:r>
                            <a:rPr lang="en-US" sz="2800" b="1" i="1" dirty="0" smtClean="0"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ru-RU" sz="2800" b="1" i="1" dirty="0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b="1" i="1" dirty="0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1" i="1" dirty="0" smtClean="0">
                              <a:latin typeface="Cambria Math"/>
                            </a:rPr>
                            <m:t>𝒂</m:t>
                          </m:r>
                        </m:e>
                        <m:sub>
                          <m:r>
                            <a:rPr lang="en-US" sz="2800" b="1" i="1" dirty="0" smtClean="0">
                              <a:latin typeface="Cambria Math"/>
                            </a:rPr>
                            <m:t>𝒏</m:t>
                          </m:r>
                        </m:sub>
                      </m:sSub>
                    </m:oMath>
                  </m:oMathPara>
                </a14:m>
                <a:endParaRPr lang="ru-RU" sz="2800" b="1" dirty="0">
                  <a:latin typeface="+mj-lt"/>
                </a:endParaRPr>
              </a:p>
            </p:txBody>
          </p:sp>
        </mc:Choice>
        <mc:Fallback xmlns="">
          <p:sp>
            <p:nvSpPr>
              <p:cNvPr id="7" name="Прямоугольник 6"/>
              <p:cNvSpPr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3938686" y="2852936"/>
                <a:ext cx="3707425" cy="523220"/>
              </a:xfrm>
              <a:prstGeom prst="rect">
                <a:avLst/>
              </a:prstGeom>
              <a:blipFill rotWithShape="1">
                <a:blip r:embed="rId6"/>
                <a:stretch>
                  <a:fillRect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40798657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 </a:t>
            </a:r>
            <a:r>
              <a:rPr lang="ru-RU" b="1" dirty="0" smtClean="0"/>
              <a:t>Задача</a:t>
            </a:r>
            <a:r>
              <a:rPr lang="ru-RU" b="1" dirty="0"/>
              <a:t>.</a:t>
            </a:r>
            <a:endParaRPr lang="ru-RU" b="1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Содержимое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457200" y="1920875"/>
                <a:ext cx="8219256" cy="1436117"/>
              </a:xfrm>
            </p:spPr>
            <p:txBody>
              <a:bodyPr>
                <a:noAutofit/>
              </a:bodyPr>
              <a:lstStyle/>
              <a:p>
                <a:pPr marL="0" indent="0" eaLnBrk="1" fontAlgn="auto" hangingPunct="1">
                  <a:spcAft>
                    <a:spcPts val="0"/>
                  </a:spcAft>
                  <a:buClr>
                    <a:schemeClr val="accent3"/>
                  </a:buClr>
                  <a:buNone/>
                  <a:defRPr/>
                </a:pPr>
                <a:r>
                  <a:rPr lang="ru-RU" sz="2800" b="1" dirty="0" smtClean="0"/>
                  <a:t>Выпишите первые три члена арифметической прогрессии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2800" b="1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sz="28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b="1" i="1" smtClean="0"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sz="2800" b="1" i="1" smtClean="0">
                                <a:latin typeface="Cambria Math"/>
                              </a:rPr>
                              <m:t>𝒏</m:t>
                            </m:r>
                          </m:sub>
                        </m:sSub>
                      </m:e>
                    </m:d>
                    <m:r>
                      <a:rPr lang="ru-RU" sz="2800" b="1" i="1" smtClean="0">
                        <a:latin typeface="Cambria Math"/>
                      </a:rPr>
                      <m:t>, </m:t>
                    </m:r>
                  </m:oMath>
                </a14:m>
                <a:r>
                  <a:rPr lang="ru-RU" sz="2800" b="1" dirty="0" smtClean="0"/>
                  <a:t> если известно, что </a:t>
                </a:r>
                <a:r>
                  <a:rPr lang="en-US" sz="2800" b="1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8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sz="2800" b="1" i="1" smtClean="0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ru-RU" sz="2800" b="1" i="1" smtClean="0">
                        <a:latin typeface="Cambria Math"/>
                      </a:rPr>
                      <m:t>=</m:t>
                    </m:r>
                    <m:r>
                      <a:rPr lang="ru-RU" sz="2800" b="1" i="1" smtClean="0">
                        <a:latin typeface="Cambria Math"/>
                      </a:rPr>
                      <m:t>𝟐</m:t>
                    </m:r>
                    <m:r>
                      <a:rPr lang="ru-RU" sz="2800" b="1" i="1" smtClean="0">
                        <a:latin typeface="Cambria Math"/>
                      </a:rPr>
                      <m:t>,  </m:t>
                    </m:r>
                    <m:r>
                      <a:rPr lang="en-US" sz="2800" b="1" i="1" smtClean="0">
                        <a:latin typeface="Cambria Math"/>
                      </a:rPr>
                      <m:t>𝒅</m:t>
                    </m:r>
                    <m:r>
                      <a:rPr lang="en-US" sz="2800" b="1" i="1" smtClean="0">
                        <a:latin typeface="Cambria Math"/>
                      </a:rPr>
                      <m:t>=</m:t>
                    </m:r>
                    <m:r>
                      <a:rPr lang="en-US" sz="2800" b="1" i="1" smtClean="0">
                        <a:latin typeface="Cambria Math"/>
                      </a:rPr>
                      <m:t>𝟎</m:t>
                    </m:r>
                    <m:r>
                      <a:rPr lang="en-US" sz="2800" b="1" i="1" smtClean="0">
                        <a:latin typeface="Cambria Math"/>
                      </a:rPr>
                      <m:t>,</m:t>
                    </m:r>
                    <m:r>
                      <a:rPr lang="en-US" sz="2800" b="1" i="1" smtClean="0">
                        <a:latin typeface="Cambria Math"/>
                      </a:rPr>
                      <m:t>𝟒</m:t>
                    </m:r>
                    <m:r>
                      <a:rPr lang="en-US" sz="2800" b="1" i="1" smtClean="0">
                        <a:latin typeface="Cambria Math"/>
                      </a:rPr>
                      <m:t>.</m:t>
                    </m:r>
                  </m:oMath>
                </a14:m>
                <a:endParaRPr lang="ru-RU" sz="2800" b="1" dirty="0" smtClean="0"/>
              </a:p>
              <a:p>
                <a:pPr marL="0" indent="0" eaLnBrk="1" fontAlgn="auto" hangingPunct="1">
                  <a:spcAft>
                    <a:spcPts val="0"/>
                  </a:spcAft>
                  <a:buClr>
                    <a:schemeClr val="accent3"/>
                  </a:buClr>
                  <a:buNone/>
                  <a:defRPr/>
                </a:pPr>
                <a:endParaRPr lang="ru-RU" sz="2800" dirty="0"/>
              </a:p>
            </p:txBody>
          </p:sp>
        </mc:Choice>
        <mc:Fallback xmlns=""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200" y="1920875"/>
                <a:ext cx="8219256" cy="1436117"/>
              </a:xfrm>
              <a:blipFill rotWithShape="1">
                <a:blip r:embed="rId2"/>
                <a:stretch>
                  <a:fillRect l="-1484" t="-3814" b="-762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Заголовок 1"/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55576" y="3861048"/>
                <a:ext cx="4500563" cy="503808"/>
              </a:xfrm>
            </p:spPr>
            <p:txBody>
              <a:bodyPr>
                <a:normAutofit fontScale="32500" lnSpcReduction="20000"/>
              </a:bodyPr>
              <a:lstStyle/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8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latin typeface="Cambria Math"/>
                            </a:rPr>
                            <m:t>𝒂</m:t>
                          </m:r>
                        </m:e>
                        <m:sub>
                          <m:r>
                            <a:rPr lang="en-US" sz="2800" b="1" i="1" smtClean="0">
                              <a:latin typeface="Cambria Math"/>
                            </a:rPr>
                            <m:t>𝟐</m:t>
                          </m:r>
                        </m:sub>
                      </m:sSub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latin typeface="Cambria Math"/>
                            </a:rPr>
                            <m:t>𝒂</m:t>
                          </m:r>
                        </m:e>
                        <m:sub>
                          <m:r>
                            <a:rPr lang="en-US" sz="2800" b="1" i="1" smtClean="0"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en-US" sz="2800" b="1" i="1" smtClean="0">
                          <a:latin typeface="Cambria Math"/>
                        </a:rPr>
                        <m:t>+</m:t>
                      </m:r>
                      <m:r>
                        <a:rPr lang="en-US" sz="2800" b="1" i="1" smtClean="0">
                          <a:latin typeface="Cambria Math"/>
                        </a:rPr>
                        <m:t>𝟎</m:t>
                      </m:r>
                      <m:r>
                        <a:rPr lang="en-US" sz="2800" b="1" i="1" smtClean="0">
                          <a:latin typeface="Cambria Math"/>
                        </a:rPr>
                        <m:t>,</m:t>
                      </m:r>
                      <m:r>
                        <a:rPr lang="en-US" sz="2800" b="1" i="1" smtClean="0">
                          <a:latin typeface="Cambria Math"/>
                        </a:rPr>
                        <m:t>𝟒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r>
                        <a:rPr lang="en-US" sz="2800" b="1" i="1" smtClean="0">
                          <a:latin typeface="Cambria Math"/>
                        </a:rPr>
                        <m:t>𝟐</m:t>
                      </m:r>
                      <m:r>
                        <a:rPr lang="en-US" sz="2800" b="1" i="1" smtClean="0">
                          <a:latin typeface="Cambria Math"/>
                        </a:rPr>
                        <m:t>,</m:t>
                      </m:r>
                      <m:r>
                        <a:rPr lang="en-US" sz="2800" b="1" i="1" smtClean="0">
                          <a:latin typeface="Cambria Math"/>
                        </a:rPr>
                        <m:t>𝟒</m:t>
                      </m:r>
                      <m:r>
                        <a:rPr lang="en-US" sz="2800" b="1" i="1" smtClean="0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en-US" sz="2800" b="1" dirty="0" smtClean="0"/>
              </a:p>
              <a:p>
                <a:pPr marL="0" indent="0" eaLnBrk="1" hangingPunct="1">
                  <a:buNone/>
                </a:pPr>
                <a:endParaRPr lang="en-US" sz="2800" b="1" dirty="0" smtClean="0"/>
              </a:p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latin typeface="Cambria Math"/>
                            </a:rPr>
                            <m:t>𝒂</m:t>
                          </m:r>
                        </m:e>
                        <m:sub>
                          <m:r>
                            <a:rPr lang="en-US" sz="2800" b="1" i="1" smtClean="0">
                              <a:latin typeface="Cambria Math"/>
                            </a:rPr>
                            <m:t>𝟑</m:t>
                          </m:r>
                        </m:sub>
                      </m:sSub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latin typeface="Cambria Math"/>
                            </a:rPr>
                            <m:t>𝒂</m:t>
                          </m:r>
                        </m:e>
                        <m:sub>
                          <m:r>
                            <a:rPr lang="en-US" sz="2800" b="1" i="1" smtClean="0">
                              <a:latin typeface="Cambria Math"/>
                            </a:rPr>
                            <m:t>𝟐</m:t>
                          </m:r>
                        </m:sub>
                      </m:sSub>
                      <m:r>
                        <a:rPr lang="en-US" sz="2800" b="1" i="1" smtClean="0">
                          <a:latin typeface="Cambria Math"/>
                        </a:rPr>
                        <m:t>+</m:t>
                      </m:r>
                      <m:r>
                        <a:rPr lang="en-US" sz="2800" b="1" i="1" smtClean="0">
                          <a:latin typeface="Cambria Math"/>
                        </a:rPr>
                        <m:t>𝟎</m:t>
                      </m:r>
                      <m:r>
                        <a:rPr lang="en-US" sz="2800" b="1" i="1" smtClean="0">
                          <a:latin typeface="Cambria Math"/>
                        </a:rPr>
                        <m:t>,</m:t>
                      </m:r>
                      <m:r>
                        <a:rPr lang="en-US" sz="2800" b="1" i="1" smtClean="0">
                          <a:latin typeface="Cambria Math"/>
                        </a:rPr>
                        <m:t>𝟒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r>
                        <a:rPr lang="en-US" sz="2800" b="1" i="1" smtClean="0">
                          <a:latin typeface="Cambria Math"/>
                        </a:rPr>
                        <m:t>𝟐</m:t>
                      </m:r>
                      <m:r>
                        <a:rPr lang="en-US" sz="2800" b="1" i="1" smtClean="0">
                          <a:latin typeface="Cambria Math"/>
                        </a:rPr>
                        <m:t>,</m:t>
                      </m:r>
                      <m:r>
                        <a:rPr lang="en-US" sz="2800" b="1" i="1" smtClean="0">
                          <a:latin typeface="Cambria Math"/>
                        </a:rPr>
                        <m:t>𝟖</m:t>
                      </m:r>
                      <m:r>
                        <a:rPr lang="en-US" sz="2800" b="1" i="1" smtClean="0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en-US" sz="2800" b="1" dirty="0" smtClean="0"/>
              </a:p>
              <a:p>
                <a:pPr marL="0" indent="0" eaLnBrk="1" hangingPunct="1">
                  <a:buNone/>
                </a:pPr>
                <a:endParaRPr lang="en-US" b="0" dirty="0" smtClean="0"/>
              </a:p>
              <a:p>
                <a:pPr marL="0" indent="0" eaLnBrk="1" hangingPunct="1">
                  <a:buNone/>
                </a:pPr>
                <a:endParaRPr lang="ru-RU" dirty="0" smtClean="0"/>
              </a:p>
            </p:txBody>
          </p:sp>
        </mc:Choice>
        <mc:Fallback xmlns="">
          <p:sp>
            <p:nvSpPr>
              <p:cNvPr id="7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755576" y="3861048"/>
                <a:ext cx="4500563" cy="503808"/>
              </a:xfrm>
              <a:blipFill rotWithShape="1">
                <a:blip r:embed="rId3"/>
                <a:stretch>
                  <a:fillRect b="-1771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Заголовок 1"/>
              <p:cNvSpPr txBox="1">
                <a:spLocks/>
              </p:cNvSpPr>
              <p:nvPr/>
            </p:nvSpPr>
            <p:spPr bwMode="auto">
              <a:xfrm>
                <a:off x="755576" y="5733256"/>
                <a:ext cx="4500563" cy="5038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273050" indent="-2730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BD0D9"/>
                  </a:buClr>
                  <a:buSzPct val="95000"/>
                  <a:buFont typeface="Wingdings 2" pitchFamily="18" charset="2"/>
                  <a:buChar char=""/>
                  <a:defRPr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39763" indent="-24606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85000"/>
                  <a:buFont typeface="Wingdings 2" pitchFamily="18" charset="2"/>
                  <a:buChar char="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4606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 2" pitchFamily="18" charset="2"/>
                  <a:buChar char="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7450" indent="-2095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BD0D9"/>
                  </a:buClr>
                  <a:buSzPct val="65000"/>
                  <a:buFont typeface="Wingdings 2" pitchFamily="18" charset="2"/>
                  <a:buChar char="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2088" indent="-2095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210312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SzPct val="80000"/>
                  <a:buFont typeface="Wingdings 2"/>
                  <a:buChar char="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80000"/>
                  <a:buFont typeface="Wingdings 2"/>
                  <a:buChar char=""/>
                  <a:defRPr kumimoji="0"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9456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46888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Tx/>
                  <a:buChar char="•"/>
                  <a:defRPr kumimoji="0"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eaLnBrk="1" hangingPunct="1">
                  <a:buFont typeface="Wingdings 2" pitchFamily="18" charset="2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28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800" b="1" i="1" smtClean="0">
                            <a:latin typeface="Cambria Math"/>
                          </a:rPr>
                          <m:t>      </m:t>
                        </m:r>
                        <m:r>
                          <a:rPr lang="en-US" sz="2800" b="1" i="1" smtClean="0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sz="2800" b="1" i="1" smtClean="0">
                            <a:latin typeface="Cambria Math"/>
                          </a:rPr>
                          <m:t>𝟑𝟏</m:t>
                        </m:r>
                      </m:sub>
                    </m:sSub>
                    <m:r>
                      <a:rPr lang="en-US" sz="2800" b="1" i="1" smtClean="0">
                        <a:latin typeface="Cambria Math"/>
                      </a:rPr>
                      <m:t>−</m:t>
                    </m:r>
                    <m:r>
                      <a:rPr lang="ru-RU" sz="2800" b="1" i="1" smtClean="0">
                        <a:latin typeface="Cambria Math"/>
                      </a:rPr>
                      <m:t>?     </m:t>
                    </m:r>
                    <m:sSub>
                      <m:sSubPr>
                        <m:ctrlPr>
                          <a:rPr lang="en-US" sz="28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sz="2800" b="1" i="1" smtClean="0">
                            <a:latin typeface="Cambria Math"/>
                          </a:rPr>
                          <m:t>𝟏𝟎𝟎</m:t>
                        </m:r>
                      </m:sub>
                    </m:sSub>
                    <m:r>
                      <a:rPr lang="ru-RU" sz="2800" b="0" i="0" smtClean="0">
                        <a:latin typeface="Cambria Math"/>
                      </a:rPr>
                      <m:t>−</m:t>
                    </m:r>
                  </m:oMath>
                </a14:m>
                <a:r>
                  <a:rPr lang="ru-RU" dirty="0" smtClean="0"/>
                  <a:t>?</a:t>
                </a:r>
                <a:endParaRPr lang="en-US" dirty="0" smtClean="0"/>
              </a:p>
              <a:p>
                <a:pPr marL="0" indent="0" eaLnBrk="1" hangingPunct="1">
                  <a:buFont typeface="Wingdings 2" pitchFamily="18" charset="2"/>
                  <a:buNone/>
                </a:pPr>
                <a:endParaRPr lang="ru-RU" dirty="0" smtClean="0"/>
              </a:p>
            </p:txBody>
          </p:sp>
        </mc:Choice>
        <mc:Fallback xmlns="">
          <p:sp>
            <p:nvSpPr>
              <p:cNvPr id="9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5576" y="5733256"/>
                <a:ext cx="4500563" cy="503808"/>
              </a:xfrm>
              <a:prstGeom prst="rect">
                <a:avLst/>
              </a:prstGeom>
              <a:blipFill rotWithShape="1">
                <a:blip r:embed="rId4"/>
                <a:stretch>
                  <a:fillRect t="-6024" b="-3132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hangingPunct="1"/>
            <a:r>
              <a:rPr lang="ru-RU" b="1" dirty="0" smtClean="0"/>
              <a:t>Формула </a:t>
            </a:r>
            <a:r>
              <a:rPr lang="en-US" b="1" dirty="0" smtClean="0"/>
              <a:t>n</a:t>
            </a:r>
            <a:r>
              <a:rPr lang="ru-RU" b="1" dirty="0" smtClean="0"/>
              <a:t>-го члена</a:t>
            </a:r>
          </a:p>
        </p:txBody>
      </p:sp>
      <p:sp>
        <p:nvSpPr>
          <p:cNvPr id="14339" name="Содержимое 2"/>
          <p:cNvSpPr>
            <a:spLocks noGrp="1"/>
          </p:cNvSpPr>
          <p:nvPr>
            <p:ph sz="quarter" idx="13"/>
          </p:nvPr>
        </p:nvSpPr>
        <p:spPr>
          <a:xfrm>
            <a:off x="251520" y="1920875"/>
            <a:ext cx="5400600" cy="4433888"/>
          </a:xfrm>
        </p:spPr>
        <p:txBody>
          <a:bodyPr>
            <a:normAutofit/>
          </a:bodyPr>
          <a:lstStyle/>
          <a:p>
            <a:pPr eaLnBrk="1" hangingPunct="1"/>
            <a:r>
              <a:rPr lang="en-US" sz="3200" b="1" i="1" dirty="0" smtClean="0"/>
              <a:t>a</a:t>
            </a:r>
            <a:r>
              <a:rPr lang="en-US" sz="3200" b="1" i="1" baseline="-25000" dirty="0" smtClean="0"/>
              <a:t>1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3200" b="1" i="1" dirty="0" smtClean="0"/>
              <a:t>   a</a:t>
            </a:r>
            <a:r>
              <a:rPr lang="en-US" sz="3200" b="1" i="1" baseline="-25000" dirty="0" smtClean="0"/>
              <a:t>2</a:t>
            </a:r>
            <a:r>
              <a:rPr lang="en-US" sz="3200" b="1" i="1" dirty="0" smtClean="0"/>
              <a:t>=a</a:t>
            </a:r>
            <a:r>
              <a:rPr lang="en-US" sz="3200" b="1" i="1" baseline="-25000" dirty="0" smtClean="0"/>
              <a:t>1</a:t>
            </a:r>
            <a:r>
              <a:rPr lang="en-US" sz="3200" b="1" i="1" dirty="0" smtClean="0"/>
              <a:t>+d</a:t>
            </a:r>
          </a:p>
          <a:p>
            <a:pPr eaLnBrk="1" hangingPunct="1">
              <a:buNone/>
            </a:pPr>
            <a:r>
              <a:rPr lang="en-US" sz="3200" b="1" i="1" dirty="0" smtClean="0"/>
              <a:t>   a</a:t>
            </a:r>
            <a:r>
              <a:rPr lang="en-US" sz="3200" b="1" i="1" baseline="-25000" dirty="0" smtClean="0"/>
              <a:t>3</a:t>
            </a:r>
            <a:r>
              <a:rPr lang="en-US" sz="3200" b="1" i="1" dirty="0" smtClean="0"/>
              <a:t>=a</a:t>
            </a:r>
            <a:r>
              <a:rPr lang="en-US" sz="3200" b="1" i="1" baseline="-25000" dirty="0" smtClean="0"/>
              <a:t>2</a:t>
            </a:r>
            <a:r>
              <a:rPr lang="en-US" sz="3200" b="1" i="1" dirty="0" smtClean="0"/>
              <a:t>+d=(a</a:t>
            </a:r>
            <a:r>
              <a:rPr lang="ru-RU" sz="3200" b="1" i="1" baseline="-25000" dirty="0" smtClean="0"/>
              <a:t>1</a:t>
            </a:r>
            <a:r>
              <a:rPr lang="en-US" sz="3200" b="1" i="1" dirty="0" smtClean="0"/>
              <a:t>+d)+</a:t>
            </a:r>
            <a:r>
              <a:rPr lang="en-US" sz="3200" b="1" i="1" dirty="0"/>
              <a:t>d =</a:t>
            </a:r>
            <a:r>
              <a:rPr lang="en-US" sz="3200" b="1" i="1" dirty="0" smtClean="0"/>
              <a:t>a</a:t>
            </a:r>
            <a:r>
              <a:rPr lang="en-US" sz="3200" b="1" i="1" baseline="-25000" dirty="0" smtClean="0"/>
              <a:t>1</a:t>
            </a:r>
            <a:r>
              <a:rPr lang="en-US" sz="3200" b="1" i="1" dirty="0" smtClean="0"/>
              <a:t>+2d</a:t>
            </a:r>
          </a:p>
          <a:p>
            <a:pPr eaLnBrk="1" hangingPunct="1">
              <a:buNone/>
            </a:pPr>
            <a:r>
              <a:rPr lang="en-US" sz="3200" b="1" i="1" dirty="0"/>
              <a:t> </a:t>
            </a:r>
            <a:r>
              <a:rPr lang="en-US" sz="3200" b="1" i="1" dirty="0" smtClean="0"/>
              <a:t>  a</a:t>
            </a:r>
            <a:r>
              <a:rPr lang="en-US" sz="3200" b="1" i="1" baseline="-25000" dirty="0" smtClean="0"/>
              <a:t>4</a:t>
            </a:r>
            <a:r>
              <a:rPr lang="en-US" sz="3200" b="1" i="1" dirty="0" smtClean="0"/>
              <a:t>=a</a:t>
            </a:r>
            <a:r>
              <a:rPr lang="en-US" sz="3200" b="1" i="1" baseline="-25000" dirty="0" smtClean="0"/>
              <a:t>3</a:t>
            </a:r>
            <a:r>
              <a:rPr lang="en-US" sz="3200" b="1" i="1" dirty="0" smtClean="0"/>
              <a:t>+d=(a</a:t>
            </a:r>
            <a:r>
              <a:rPr lang="en-US" sz="3200" b="1" i="1" baseline="-25000" dirty="0" smtClean="0"/>
              <a:t>1</a:t>
            </a:r>
            <a:r>
              <a:rPr lang="en-US" sz="3200" b="1" i="1" dirty="0" smtClean="0"/>
              <a:t>+2d)+d=a</a:t>
            </a:r>
            <a:r>
              <a:rPr lang="en-US" sz="3200" b="1" i="1" baseline="-25000" dirty="0" smtClean="0"/>
              <a:t>1</a:t>
            </a:r>
            <a:r>
              <a:rPr lang="en-US" sz="3200" b="1" i="1" dirty="0" smtClean="0"/>
              <a:t>+3d</a:t>
            </a:r>
          </a:p>
          <a:p>
            <a:pPr eaLnBrk="1" hangingPunct="1">
              <a:buNone/>
            </a:pPr>
            <a:r>
              <a:rPr lang="en-US" sz="3200" b="1" i="1" dirty="0" smtClean="0"/>
              <a:t>   a</a:t>
            </a:r>
            <a:r>
              <a:rPr lang="en-US" sz="3200" b="1" i="1" baseline="-25000" dirty="0" smtClean="0"/>
              <a:t>5</a:t>
            </a:r>
            <a:r>
              <a:rPr lang="en-US" sz="3200" b="1" i="1" dirty="0" smtClean="0"/>
              <a:t>=a</a:t>
            </a:r>
            <a:r>
              <a:rPr lang="en-US" sz="3200" b="1" i="1" baseline="-25000" dirty="0"/>
              <a:t>4</a:t>
            </a:r>
            <a:r>
              <a:rPr lang="en-US" sz="3200" b="1" i="1" dirty="0" smtClean="0"/>
              <a:t>+d</a:t>
            </a:r>
            <a:r>
              <a:rPr lang="en-US" sz="3200" b="1" i="1" dirty="0"/>
              <a:t>=(</a:t>
            </a:r>
            <a:r>
              <a:rPr lang="en-US" sz="3200" b="1" i="1" dirty="0" smtClean="0"/>
              <a:t>a</a:t>
            </a:r>
            <a:r>
              <a:rPr lang="en-US" sz="3200" b="1" i="1" baseline="-25000" dirty="0" smtClean="0"/>
              <a:t>1</a:t>
            </a:r>
            <a:r>
              <a:rPr lang="en-US" sz="3200" b="1" i="1" dirty="0" smtClean="0"/>
              <a:t>+3d</a:t>
            </a:r>
            <a:r>
              <a:rPr lang="en-US" sz="3200" b="1" i="1" dirty="0"/>
              <a:t>)+</a:t>
            </a:r>
            <a:r>
              <a:rPr lang="en-US" sz="3200" b="1" i="1" dirty="0" smtClean="0"/>
              <a:t>d=a</a:t>
            </a:r>
            <a:r>
              <a:rPr lang="en-US" sz="3200" b="1" i="1" baseline="-25000" dirty="0" smtClean="0"/>
              <a:t>1</a:t>
            </a:r>
            <a:r>
              <a:rPr lang="en-US" sz="3200" b="1" i="1" dirty="0" smtClean="0"/>
              <a:t>+4d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3200" b="1" i="1" dirty="0" smtClean="0"/>
              <a:t>   ……………………..</a:t>
            </a:r>
          </a:p>
          <a:p>
            <a:pPr eaLnBrk="1" hangingPunct="1">
              <a:buFont typeface="Wingdings 2" pitchFamily="18" charset="2"/>
              <a:buNone/>
            </a:pPr>
            <a:r>
              <a:rPr lang="en-US" sz="3200" b="1" i="1" dirty="0" smtClean="0"/>
              <a:t>   a</a:t>
            </a:r>
            <a:r>
              <a:rPr lang="en-US" sz="3200" b="1" i="1" baseline="-25000" dirty="0" smtClean="0"/>
              <a:t>n</a:t>
            </a:r>
            <a:r>
              <a:rPr lang="en-US" sz="3200" b="1" i="1" dirty="0" smtClean="0"/>
              <a:t>=a</a:t>
            </a:r>
            <a:r>
              <a:rPr lang="en-US" sz="3200" b="1" i="1" baseline="-25000" dirty="0" smtClean="0"/>
              <a:t>1</a:t>
            </a:r>
            <a:r>
              <a:rPr lang="en-US" sz="3200" b="1" i="1" dirty="0" smtClean="0"/>
              <a:t>+(n-1)d</a:t>
            </a:r>
          </a:p>
          <a:p>
            <a:pPr eaLnBrk="1" hangingPunct="1"/>
            <a:endParaRPr lang="ru-RU" dirty="0" smtClean="0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14"/>
          </p:nvPr>
        </p:nvSpPr>
        <p:spPr>
          <a:xfrm>
            <a:off x="5796136" y="3212977"/>
            <a:ext cx="2880320" cy="576064"/>
          </a:xfrm>
          <a:ln>
            <a:miter lim="800000"/>
            <a:headEnd/>
            <a:tailEnd/>
          </a:ln>
          <a:effectLst>
            <a:glow rad="1397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r>
              <a:rPr lang="ru-RU" sz="3600" b="1" i="1" dirty="0" smtClean="0"/>
              <a:t> </a:t>
            </a:r>
            <a:r>
              <a:rPr lang="en-US" sz="3600" b="1" i="1" dirty="0" smtClean="0"/>
              <a:t>a</a:t>
            </a:r>
            <a:r>
              <a:rPr lang="en-US" sz="3600" b="1" i="1" baseline="-25000" dirty="0" smtClean="0"/>
              <a:t>n</a:t>
            </a:r>
            <a:r>
              <a:rPr lang="en-US" sz="3600" b="1" i="1" dirty="0" smtClean="0"/>
              <a:t>=a</a:t>
            </a:r>
            <a:r>
              <a:rPr lang="en-US" sz="3600" b="1" i="1" baseline="-25000" dirty="0" smtClean="0"/>
              <a:t>1</a:t>
            </a:r>
            <a:r>
              <a:rPr lang="en-US" sz="3600" b="1" i="1" dirty="0" smtClean="0"/>
              <a:t>+d (n-1)</a:t>
            </a:r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Char char=""/>
              <a:defRPr/>
            </a:pPr>
            <a:endParaRPr lang="ru-RU" dirty="0" smtClean="0"/>
          </a:p>
          <a:p>
            <a:pPr marL="274320" indent="-274320" eaLnBrk="1" fontAlgn="auto" hangingPunct="1">
              <a:spcAft>
                <a:spcPts val="0"/>
              </a:spcAft>
              <a:buClr>
                <a:schemeClr val="accent3"/>
              </a:buClr>
              <a:buFont typeface="Wingdings 2"/>
              <a:buNone/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132784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ru-RU" dirty="0" smtClean="0"/>
              <a:t> </a:t>
            </a:r>
            <a:r>
              <a:rPr lang="ru-RU" b="1" dirty="0" smtClean="0"/>
              <a:t>Задача</a:t>
            </a:r>
            <a:r>
              <a:rPr lang="ru-RU" b="1" dirty="0"/>
              <a:t>.</a:t>
            </a:r>
            <a:endParaRPr lang="ru-RU" b="1" dirty="0" smtClean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Содержимое 2"/>
              <p:cNvSpPr>
                <a:spLocks noGrp="1"/>
              </p:cNvSpPr>
              <p:nvPr>
                <p:ph sz="quarter" idx="13"/>
              </p:nvPr>
            </p:nvSpPr>
            <p:spPr>
              <a:xfrm>
                <a:off x="457200" y="1920875"/>
                <a:ext cx="8219256" cy="1436117"/>
              </a:xfrm>
            </p:spPr>
            <p:txBody>
              <a:bodyPr>
                <a:noAutofit/>
              </a:bodyPr>
              <a:lstStyle/>
              <a:p>
                <a:pPr marL="0" indent="0" eaLnBrk="1" fontAlgn="auto" hangingPunct="1">
                  <a:spcAft>
                    <a:spcPts val="0"/>
                  </a:spcAft>
                  <a:buClr>
                    <a:schemeClr val="accent3"/>
                  </a:buClr>
                  <a:buNone/>
                  <a:defRPr/>
                </a:pPr>
                <a:r>
                  <a:rPr lang="ru-RU" sz="2800" b="1" dirty="0" smtClean="0"/>
                  <a:t>Выпишите первые три члена арифметической прогрессии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2800" b="1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sz="28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800" b="1" i="1" smtClean="0"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sz="2800" b="1" i="1" smtClean="0">
                                <a:latin typeface="Cambria Math"/>
                              </a:rPr>
                              <m:t>𝒏</m:t>
                            </m:r>
                          </m:sub>
                        </m:sSub>
                      </m:e>
                    </m:d>
                    <m:r>
                      <a:rPr lang="ru-RU" sz="2800" b="1" i="1" smtClean="0">
                        <a:latin typeface="Cambria Math"/>
                      </a:rPr>
                      <m:t>, </m:t>
                    </m:r>
                  </m:oMath>
                </a14:m>
                <a:r>
                  <a:rPr lang="ru-RU" sz="2800" b="1" dirty="0" smtClean="0"/>
                  <a:t> если известно, что </a:t>
                </a:r>
                <a:r>
                  <a:rPr lang="en-US" sz="2800" b="1" dirty="0" smtClean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8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sz="2800" b="1" i="1" smtClean="0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ru-RU" sz="2800" b="1" i="1" smtClean="0">
                        <a:latin typeface="Cambria Math"/>
                      </a:rPr>
                      <m:t>=</m:t>
                    </m:r>
                    <m:r>
                      <a:rPr lang="ru-RU" sz="2800" b="1" i="1" smtClean="0">
                        <a:latin typeface="Cambria Math"/>
                      </a:rPr>
                      <m:t>𝟐</m:t>
                    </m:r>
                    <m:r>
                      <a:rPr lang="ru-RU" sz="2800" b="1" i="1" smtClean="0">
                        <a:latin typeface="Cambria Math"/>
                      </a:rPr>
                      <m:t>,  </m:t>
                    </m:r>
                    <m:r>
                      <a:rPr lang="en-US" sz="2800" b="1" i="1" smtClean="0">
                        <a:latin typeface="Cambria Math"/>
                      </a:rPr>
                      <m:t>𝒅</m:t>
                    </m:r>
                    <m:r>
                      <a:rPr lang="en-US" sz="2800" b="1" i="1" smtClean="0">
                        <a:latin typeface="Cambria Math"/>
                      </a:rPr>
                      <m:t>=</m:t>
                    </m:r>
                    <m:r>
                      <a:rPr lang="en-US" sz="2800" b="1" i="1" smtClean="0">
                        <a:latin typeface="Cambria Math"/>
                      </a:rPr>
                      <m:t>𝟎</m:t>
                    </m:r>
                    <m:r>
                      <a:rPr lang="en-US" sz="2800" b="1" i="1" smtClean="0">
                        <a:latin typeface="Cambria Math"/>
                      </a:rPr>
                      <m:t>,</m:t>
                    </m:r>
                    <m:r>
                      <a:rPr lang="en-US" sz="2800" b="1" i="1" smtClean="0">
                        <a:latin typeface="Cambria Math"/>
                      </a:rPr>
                      <m:t>𝟒</m:t>
                    </m:r>
                    <m:r>
                      <a:rPr lang="en-US" sz="2800" b="1" i="1" smtClean="0">
                        <a:latin typeface="Cambria Math"/>
                      </a:rPr>
                      <m:t>.</m:t>
                    </m:r>
                  </m:oMath>
                </a14:m>
                <a:endParaRPr lang="ru-RU" sz="2800" b="1" dirty="0" smtClean="0"/>
              </a:p>
              <a:p>
                <a:pPr marL="0" indent="0" eaLnBrk="1" fontAlgn="auto" hangingPunct="1">
                  <a:spcAft>
                    <a:spcPts val="0"/>
                  </a:spcAft>
                  <a:buClr>
                    <a:schemeClr val="accent3"/>
                  </a:buClr>
                  <a:buNone/>
                  <a:defRPr/>
                </a:pPr>
                <a:endParaRPr lang="ru-RU" sz="2800" dirty="0"/>
              </a:p>
            </p:txBody>
          </p:sp>
        </mc:Choice>
        <mc:Fallback xmlns=""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1"/>
              </p:nvPr>
            </p:nvSpPr>
            <p:spPr>
              <a:xfrm>
                <a:off x="457200" y="1920875"/>
                <a:ext cx="8219256" cy="1436117"/>
              </a:xfrm>
              <a:blipFill rotWithShape="1">
                <a:blip r:embed="rId2"/>
                <a:stretch>
                  <a:fillRect l="-1484" t="-3814" b="-762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7" name="Заголовок 1"/>
              <p:cNvSpPr>
                <a:spLocks noGrp="1"/>
              </p:cNvSpPr>
              <p:nvPr>
                <p:ph sz="quarter" idx="14"/>
              </p:nvPr>
            </p:nvSpPr>
            <p:spPr>
              <a:xfrm>
                <a:off x="755576" y="3861048"/>
                <a:ext cx="4500563" cy="503808"/>
              </a:xfrm>
            </p:spPr>
            <p:txBody>
              <a:bodyPr>
                <a:normAutofit fontScale="32500" lnSpcReduction="20000"/>
              </a:bodyPr>
              <a:lstStyle/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8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latin typeface="Cambria Math"/>
                            </a:rPr>
                            <m:t>𝒂</m:t>
                          </m:r>
                        </m:e>
                        <m:sub>
                          <m:r>
                            <a:rPr lang="en-US" sz="2800" b="1" i="1" smtClean="0">
                              <a:latin typeface="Cambria Math"/>
                            </a:rPr>
                            <m:t>𝟐</m:t>
                          </m:r>
                        </m:sub>
                      </m:sSub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latin typeface="Cambria Math"/>
                            </a:rPr>
                            <m:t>𝒂</m:t>
                          </m:r>
                        </m:e>
                        <m:sub>
                          <m:r>
                            <a:rPr lang="en-US" sz="2800" b="1" i="1" smtClean="0"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en-US" sz="2800" b="1" i="1" smtClean="0">
                          <a:latin typeface="Cambria Math"/>
                        </a:rPr>
                        <m:t>+</m:t>
                      </m:r>
                      <m:r>
                        <a:rPr lang="en-US" sz="2800" b="1" i="1" smtClean="0">
                          <a:latin typeface="Cambria Math"/>
                        </a:rPr>
                        <m:t>𝟎</m:t>
                      </m:r>
                      <m:r>
                        <a:rPr lang="en-US" sz="2800" b="1" i="1" smtClean="0">
                          <a:latin typeface="Cambria Math"/>
                        </a:rPr>
                        <m:t>,</m:t>
                      </m:r>
                      <m:r>
                        <a:rPr lang="en-US" sz="2800" b="1" i="1" smtClean="0">
                          <a:latin typeface="Cambria Math"/>
                        </a:rPr>
                        <m:t>𝟒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r>
                        <a:rPr lang="en-US" sz="2800" b="1" i="1" smtClean="0">
                          <a:latin typeface="Cambria Math"/>
                        </a:rPr>
                        <m:t>𝟐</m:t>
                      </m:r>
                      <m:r>
                        <a:rPr lang="en-US" sz="2800" b="1" i="1" smtClean="0">
                          <a:latin typeface="Cambria Math"/>
                        </a:rPr>
                        <m:t>,</m:t>
                      </m:r>
                      <m:r>
                        <a:rPr lang="en-US" sz="2800" b="1" i="1" smtClean="0">
                          <a:latin typeface="Cambria Math"/>
                        </a:rPr>
                        <m:t>𝟒</m:t>
                      </m:r>
                      <m:r>
                        <a:rPr lang="en-US" sz="2800" b="1" i="1" smtClean="0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en-US" sz="2800" b="1" dirty="0" smtClean="0"/>
              </a:p>
              <a:p>
                <a:pPr marL="0" indent="0" eaLnBrk="1" hangingPunct="1">
                  <a:buNone/>
                </a:pPr>
                <a:endParaRPr lang="en-US" sz="2800" b="1" dirty="0" smtClean="0"/>
              </a:p>
              <a:p>
                <a:pPr marL="0" indent="0" eaLnBrk="1" hangingPunct="1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latin typeface="Cambria Math"/>
                            </a:rPr>
                            <m:t>𝒂</m:t>
                          </m:r>
                        </m:e>
                        <m:sub>
                          <m:r>
                            <a:rPr lang="en-US" sz="2800" b="1" i="1" smtClean="0">
                              <a:latin typeface="Cambria Math"/>
                            </a:rPr>
                            <m:t>𝟑</m:t>
                          </m:r>
                        </m:sub>
                      </m:sSub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en-US" sz="28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800" b="1" i="1" smtClean="0">
                              <a:latin typeface="Cambria Math"/>
                            </a:rPr>
                            <m:t>𝒂</m:t>
                          </m:r>
                        </m:e>
                        <m:sub>
                          <m:r>
                            <a:rPr lang="en-US" sz="2800" b="1" i="1" smtClean="0">
                              <a:latin typeface="Cambria Math"/>
                            </a:rPr>
                            <m:t>𝟐</m:t>
                          </m:r>
                        </m:sub>
                      </m:sSub>
                      <m:r>
                        <a:rPr lang="en-US" sz="2800" b="1" i="1" smtClean="0">
                          <a:latin typeface="Cambria Math"/>
                        </a:rPr>
                        <m:t>+</m:t>
                      </m:r>
                      <m:r>
                        <a:rPr lang="en-US" sz="2800" b="1" i="1" smtClean="0">
                          <a:latin typeface="Cambria Math"/>
                        </a:rPr>
                        <m:t>𝟎</m:t>
                      </m:r>
                      <m:r>
                        <a:rPr lang="en-US" sz="2800" b="1" i="1" smtClean="0">
                          <a:latin typeface="Cambria Math"/>
                        </a:rPr>
                        <m:t>,</m:t>
                      </m:r>
                      <m:r>
                        <a:rPr lang="en-US" sz="2800" b="1" i="1" smtClean="0">
                          <a:latin typeface="Cambria Math"/>
                        </a:rPr>
                        <m:t>𝟒</m:t>
                      </m:r>
                      <m:r>
                        <a:rPr lang="en-US" sz="2800" b="1" i="1" smtClean="0">
                          <a:latin typeface="Cambria Math"/>
                        </a:rPr>
                        <m:t>=</m:t>
                      </m:r>
                      <m:r>
                        <a:rPr lang="en-US" sz="2800" b="1" i="1" smtClean="0">
                          <a:latin typeface="Cambria Math"/>
                        </a:rPr>
                        <m:t>𝟐</m:t>
                      </m:r>
                      <m:r>
                        <a:rPr lang="en-US" sz="2800" b="1" i="1" smtClean="0">
                          <a:latin typeface="Cambria Math"/>
                        </a:rPr>
                        <m:t>,</m:t>
                      </m:r>
                      <m:r>
                        <a:rPr lang="en-US" sz="2800" b="1" i="1" smtClean="0">
                          <a:latin typeface="Cambria Math"/>
                        </a:rPr>
                        <m:t>𝟖</m:t>
                      </m:r>
                      <m:r>
                        <a:rPr lang="en-US" sz="2800" b="1" i="1" smtClean="0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en-US" sz="2800" b="1" dirty="0" smtClean="0"/>
              </a:p>
              <a:p>
                <a:pPr marL="0" indent="0" eaLnBrk="1" hangingPunct="1">
                  <a:buNone/>
                </a:pPr>
                <a:endParaRPr lang="en-US" b="0" dirty="0" smtClean="0"/>
              </a:p>
              <a:p>
                <a:pPr marL="0" indent="0" eaLnBrk="1" hangingPunct="1">
                  <a:buNone/>
                </a:pPr>
                <a:endParaRPr lang="ru-RU" dirty="0" smtClean="0"/>
              </a:p>
            </p:txBody>
          </p:sp>
        </mc:Choice>
        <mc:Fallback xmlns="">
          <p:sp>
            <p:nvSpPr>
              <p:cNvPr id="7" name="Заголовок 1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half" idx="2"/>
              </p:nvPr>
            </p:nvSpPr>
            <p:spPr>
              <a:xfrm>
                <a:off x="755576" y="3861048"/>
                <a:ext cx="4500563" cy="503808"/>
              </a:xfrm>
              <a:blipFill rotWithShape="1">
                <a:blip r:embed="rId3"/>
                <a:stretch>
                  <a:fillRect b="-17710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9" name="Заголовок 1"/>
              <p:cNvSpPr txBox="1">
                <a:spLocks/>
              </p:cNvSpPr>
              <p:nvPr/>
            </p:nvSpPr>
            <p:spPr bwMode="auto">
              <a:xfrm>
                <a:off x="755576" y="5733256"/>
                <a:ext cx="4500563" cy="50380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>
                <a:lvl1pPr marL="273050" indent="-2730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BD0D9"/>
                  </a:buClr>
                  <a:buSzPct val="95000"/>
                  <a:buFont typeface="Wingdings 2" pitchFamily="18" charset="2"/>
                  <a:buChar char=""/>
                  <a:defRPr sz="2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1pPr>
                <a:lvl2pPr marL="639763" indent="-24606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1"/>
                  </a:buClr>
                  <a:buSzPct val="85000"/>
                  <a:buFont typeface="Wingdings 2" pitchFamily="18" charset="2"/>
                  <a:buChar char=""/>
                  <a:defRPr sz="24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2pPr>
                <a:lvl3pPr marL="914400" indent="-246063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chemeClr val="accent2"/>
                  </a:buClr>
                  <a:buSzPct val="70000"/>
                  <a:buFont typeface="Wingdings 2" pitchFamily="18" charset="2"/>
                  <a:buChar char=""/>
                  <a:defRPr sz="20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3pPr>
                <a:lvl4pPr marL="1187450" indent="-2095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0BD0D9"/>
                  </a:buClr>
                  <a:buSzPct val="65000"/>
                  <a:buFont typeface="Wingdings 2" pitchFamily="18" charset="2"/>
                  <a:buChar char="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4pPr>
                <a:lvl5pPr marL="1462088" indent="-209550" algn="l" rtl="0" eaLnBrk="0" fontAlgn="base" hangingPunct="0">
                  <a:spcBef>
                    <a:spcPct val="20000"/>
                  </a:spcBef>
                  <a:spcAft>
                    <a:spcPct val="0"/>
                  </a:spcAft>
                  <a:buClr>
                    <a:srgbClr val="10CF9B"/>
                  </a:buClr>
                  <a:buSzPct val="65000"/>
                  <a:buFont typeface="Wingdings 2" pitchFamily="18" charset="2"/>
                  <a:buChar char=""/>
                  <a:defRPr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5pPr>
                <a:lvl6pPr marL="1737360" indent="-210312" algn="l" rtl="0" eaLnBrk="1" latinLnBrk="0" hangingPunct="1">
                  <a:spcBef>
                    <a:spcPct val="20000"/>
                  </a:spcBef>
                  <a:buClr>
                    <a:schemeClr val="accent5"/>
                  </a:buClr>
                  <a:buSzPct val="80000"/>
                  <a:buFont typeface="Wingdings 2"/>
                  <a:buChar char=""/>
                  <a:defRPr kumimoji="0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6pPr>
                <a:lvl7pPr marL="1920240" indent="-182880" algn="l" rtl="0" eaLnBrk="1" latinLnBrk="0" hangingPunct="1">
                  <a:spcBef>
                    <a:spcPct val="20000"/>
                  </a:spcBef>
                  <a:buClr>
                    <a:schemeClr val="accent6"/>
                  </a:buClr>
                  <a:buSzPct val="80000"/>
                  <a:buFont typeface="Wingdings 2"/>
                  <a:buChar char=""/>
                  <a:defRPr kumimoji="0" sz="16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7pPr>
                <a:lvl8pPr marL="219456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Char char="•"/>
                  <a:defRPr kumimoji="0" sz="16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8pPr>
                <a:lvl9pPr marL="2468880" indent="-182880" algn="l" rtl="0" eaLnBrk="1" latinLnBrk="0" hangingPunct="1">
                  <a:spcBef>
                    <a:spcPct val="20000"/>
                  </a:spcBef>
                  <a:buClr>
                    <a:schemeClr val="tx2"/>
                  </a:buClr>
                  <a:buFontTx/>
                  <a:buChar char="•"/>
                  <a:defRPr kumimoji="0" sz="1400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lvl9pPr>
              </a:lstStyle>
              <a:p>
                <a:pPr marL="0" indent="0" eaLnBrk="1" hangingPunct="1">
                  <a:buFont typeface="Wingdings 2" pitchFamily="18" charset="2"/>
                  <a:buNone/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ru-RU" sz="28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ru-RU" sz="2800" b="1" i="1" smtClean="0">
                            <a:latin typeface="Cambria Math"/>
                          </a:rPr>
                          <m:t>      </m:t>
                        </m:r>
                        <m:r>
                          <a:rPr lang="en-US" sz="2800" b="1" i="1" smtClean="0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sz="2800" b="1" i="1" smtClean="0">
                            <a:latin typeface="Cambria Math"/>
                          </a:rPr>
                          <m:t>𝟑𝟏</m:t>
                        </m:r>
                      </m:sub>
                    </m:sSub>
                    <m:r>
                      <a:rPr lang="en-US" sz="2800" b="1" i="1" smtClean="0">
                        <a:latin typeface="Cambria Math"/>
                      </a:rPr>
                      <m:t>−</m:t>
                    </m:r>
                    <m:r>
                      <a:rPr lang="ru-RU" sz="2800" b="1" i="1" smtClean="0">
                        <a:latin typeface="Cambria Math"/>
                      </a:rPr>
                      <m:t>?     </m:t>
                    </m:r>
                    <m:sSub>
                      <m:sSubPr>
                        <m:ctrlPr>
                          <a:rPr lang="en-US" sz="28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800" b="1" i="1" smtClean="0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sz="2800" b="1" i="1" smtClean="0">
                            <a:latin typeface="Cambria Math"/>
                          </a:rPr>
                          <m:t>𝟏𝟎𝟎</m:t>
                        </m:r>
                      </m:sub>
                    </m:sSub>
                    <m:r>
                      <a:rPr lang="ru-RU" sz="2800" b="0" i="0" smtClean="0">
                        <a:latin typeface="Cambria Math"/>
                      </a:rPr>
                      <m:t>−</m:t>
                    </m:r>
                  </m:oMath>
                </a14:m>
                <a:r>
                  <a:rPr lang="ru-RU" dirty="0" smtClean="0"/>
                  <a:t>?</a:t>
                </a:r>
                <a:endParaRPr lang="en-US" dirty="0" smtClean="0"/>
              </a:p>
              <a:p>
                <a:pPr marL="0" indent="0" eaLnBrk="1" hangingPunct="1">
                  <a:buFont typeface="Wingdings 2" pitchFamily="18" charset="2"/>
                  <a:buNone/>
                </a:pPr>
                <a:endParaRPr lang="ru-RU" dirty="0" smtClean="0"/>
              </a:p>
            </p:txBody>
          </p:sp>
        </mc:Choice>
        <mc:Fallback xmlns="">
          <p:sp>
            <p:nvSpPr>
              <p:cNvPr id="9" name="Заголовок 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 bwMode="auto">
              <a:xfrm>
                <a:off x="755576" y="5733256"/>
                <a:ext cx="4500563" cy="503808"/>
              </a:xfrm>
              <a:prstGeom prst="rect">
                <a:avLst/>
              </a:prstGeom>
              <a:blipFill rotWithShape="1">
                <a:blip r:embed="rId4"/>
                <a:stretch>
                  <a:fillRect t="-6024" b="-31325"/>
                </a:stretch>
              </a:blipFill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6283087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b="1" dirty="0" smtClean="0"/>
              <a:t>Ответы к тесту:</a:t>
            </a:r>
            <a:endParaRPr lang="ru-RU" b="1" dirty="0"/>
          </a:p>
        </p:txBody>
      </p:sp>
      <p:sp>
        <p:nvSpPr>
          <p:cNvPr id="5" name="Объект 4"/>
          <p:cNvSpPr>
            <a:spLocks noGrp="1"/>
          </p:cNvSpPr>
          <p:nvPr>
            <p:ph sz="quarter" idx="13"/>
          </p:nvPr>
        </p:nvSpPr>
        <p:spPr>
          <a:xfrm>
            <a:off x="467544" y="1916832"/>
            <a:ext cx="4038600" cy="4434840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  </a:t>
            </a:r>
            <a:r>
              <a:rPr lang="ru-RU" b="1" dirty="0" smtClean="0"/>
              <a:t>Вариант 1</a:t>
            </a:r>
          </a:p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sz="quarter" idx="14"/>
          </p:nvPr>
        </p:nvSpPr>
        <p:spPr>
          <a:xfrm>
            <a:off x="4648200" y="1988839"/>
            <a:ext cx="4038600" cy="4366085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/>
              <a:t>            </a:t>
            </a:r>
            <a:r>
              <a:rPr lang="ru-RU" b="1" dirty="0" smtClean="0"/>
              <a:t>Вариант 2</a:t>
            </a:r>
          </a:p>
          <a:p>
            <a:pPr marL="0" indent="0" algn="ctr">
              <a:buNone/>
            </a:pPr>
            <a:endParaRPr lang="ru-RU" dirty="0"/>
          </a:p>
        </p:txBody>
      </p:sp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4960455"/>
              </p:ext>
            </p:extLst>
          </p:nvPr>
        </p:nvGraphicFramePr>
        <p:xfrm>
          <a:off x="755576" y="2780928"/>
          <a:ext cx="3528392" cy="144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882098"/>
                <a:gridCol w="882098"/>
                <a:gridCol w="882098"/>
                <a:gridCol w="882098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1</a:t>
                      </a:r>
                      <a:endParaRPr lang="ru-RU" sz="4000" b="1" dirty="0">
                        <a:latin typeface="+mj-lt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2</a:t>
                      </a:r>
                      <a:endParaRPr lang="ru-RU" sz="4000" b="1" dirty="0">
                        <a:latin typeface="+mj-lt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3</a:t>
                      </a:r>
                      <a:endParaRPr lang="ru-RU" sz="4000" b="1" dirty="0">
                        <a:latin typeface="+mj-lt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4</a:t>
                      </a:r>
                      <a:endParaRPr lang="ru-RU" sz="4000" b="1" dirty="0">
                        <a:latin typeface="+mj-lt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+mn-lt"/>
                        </a:rPr>
                        <a:t>П</a:t>
                      </a:r>
                      <a:endParaRPr lang="ru-RU" sz="4000" b="1" dirty="0">
                        <a:latin typeface="+mj-lt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+mn-lt"/>
                        </a:rPr>
                        <a:t>Р</a:t>
                      </a:r>
                      <a:endParaRPr lang="ru-RU" sz="4000" b="1" dirty="0">
                        <a:latin typeface="+mj-lt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+mn-lt"/>
                        </a:rPr>
                        <a:t>О</a:t>
                      </a:r>
                      <a:endParaRPr lang="ru-RU" sz="4000" b="1" dirty="0">
                        <a:latin typeface="+mj-lt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+mn-lt"/>
                        </a:rPr>
                        <a:t>Г</a:t>
                      </a:r>
                      <a:endParaRPr lang="ru-RU" sz="4000" b="1" dirty="0">
                        <a:latin typeface="+mj-lt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39515166"/>
              </p:ext>
            </p:extLst>
          </p:nvPr>
        </p:nvGraphicFramePr>
        <p:xfrm>
          <a:off x="4644008" y="2780928"/>
          <a:ext cx="3600400" cy="14401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00100"/>
                <a:gridCol w="900100"/>
                <a:gridCol w="900100"/>
                <a:gridCol w="900100"/>
              </a:tblGrid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1</a:t>
                      </a:r>
                      <a:endParaRPr lang="ru-RU" sz="4000" b="1" dirty="0">
                        <a:latin typeface="+mj-lt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2</a:t>
                      </a:r>
                      <a:endParaRPr lang="ru-RU" sz="4000" b="1" dirty="0">
                        <a:latin typeface="+mj-lt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3</a:t>
                      </a:r>
                      <a:endParaRPr lang="ru-RU" sz="4000" b="1" dirty="0">
                        <a:latin typeface="+mj-lt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/>
                        <a:t>4</a:t>
                      </a:r>
                      <a:endParaRPr lang="ru-RU" sz="4000" b="1" dirty="0">
                        <a:latin typeface="+mj-lt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  <a:tr h="720080"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+mn-lt"/>
                        </a:rPr>
                        <a:t>Р</a:t>
                      </a:r>
                      <a:endParaRPr lang="ru-RU" sz="4000" b="1" dirty="0">
                        <a:latin typeface="+mj-lt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+mn-lt"/>
                        </a:rPr>
                        <a:t>Е</a:t>
                      </a:r>
                      <a:endParaRPr lang="ru-RU" sz="4000" b="1" dirty="0">
                        <a:latin typeface="+mj-lt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+mn-lt"/>
                        </a:rPr>
                        <a:t>С</a:t>
                      </a:r>
                      <a:endParaRPr lang="ru-RU" sz="4000" b="1" dirty="0">
                        <a:latin typeface="+mj-lt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4000" b="1" dirty="0" smtClean="0">
                          <a:latin typeface="+mn-lt"/>
                        </a:rPr>
                        <a:t>С</a:t>
                      </a:r>
                      <a:endParaRPr lang="ru-RU" sz="4000" b="1" dirty="0">
                        <a:latin typeface="+mj-lt"/>
                      </a:endParaRPr>
                    </a:p>
                  </a:txBody>
                  <a:tcPr>
                    <a:solidFill>
                      <a:srgbClr val="FFFF00"/>
                    </a:solidFill>
                  </a:tcPr>
                </a:tc>
              </a:tr>
            </a:tbl>
          </a:graphicData>
        </a:graphic>
      </p:graphicFrame>
      <p:sp>
        <p:nvSpPr>
          <p:cNvPr id="2" name="TextBox 1"/>
          <p:cNvSpPr txBox="1"/>
          <p:nvPr/>
        </p:nvSpPr>
        <p:spPr>
          <a:xfrm>
            <a:off x="251520" y="5229200"/>
            <a:ext cx="864096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  <a:latin typeface="+mj-lt"/>
              </a:rPr>
              <a:t>Прогресс (лат. </a:t>
            </a:r>
            <a:r>
              <a:rPr lang="en-US" sz="2400" b="1" dirty="0" smtClean="0">
                <a:solidFill>
                  <a:schemeClr val="tx2"/>
                </a:solidFill>
                <a:latin typeface="+mj-lt"/>
              </a:rPr>
              <a:t>progressus</a:t>
            </a:r>
            <a:r>
              <a:rPr lang="ru-RU" sz="2400" b="1" dirty="0" smtClean="0">
                <a:solidFill>
                  <a:schemeClr val="tx2"/>
                </a:solidFill>
                <a:latin typeface="+mj-lt"/>
              </a:rPr>
              <a:t>) – направление развития от низшего</a:t>
            </a:r>
          </a:p>
          <a:p>
            <a:r>
              <a:rPr lang="ru-RU" sz="2400" b="1" dirty="0" smtClean="0">
                <a:solidFill>
                  <a:schemeClr val="tx2"/>
                </a:solidFill>
                <a:latin typeface="+mj-lt"/>
              </a:rPr>
              <a:t> к высшему, поступательное движение вперед, к лучшему.</a:t>
            </a:r>
            <a:endParaRPr lang="ru-RU" sz="2400" b="1" dirty="0">
              <a:solidFill>
                <a:schemeClr val="tx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8393730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11560" y="3677444"/>
            <a:ext cx="3614734" cy="1564958"/>
          </a:xfrm>
          <a:ln>
            <a:miter lim="800000"/>
            <a:headEnd/>
            <a:tailEnd/>
          </a:ln>
        </p:spPr>
        <p:txBody>
          <a:bodyPr>
            <a:noAutofit/>
            <a:scene3d>
              <a:camera prst="isometricOffAxis1Right"/>
              <a:lightRig rig="threePt" dir="t"/>
            </a:scene3d>
            <a:sp3d/>
          </a:bodyPr>
          <a:lstStyle/>
          <a:p>
            <a:pPr marL="0" indent="0" eaLnBrk="1" fontAlgn="auto" hangingPunct="1">
              <a:spcAft>
                <a:spcPts val="0"/>
              </a:spcAft>
              <a:buClr>
                <a:schemeClr val="accent3"/>
              </a:buClr>
              <a:buNone/>
              <a:defRPr/>
            </a:pPr>
            <a:r>
              <a:rPr lang="ru-RU" sz="4000" b="1" dirty="0" smtClean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</a:rPr>
              <a:t>Успехов в выполнении домашнего задания!</a:t>
            </a:r>
            <a:endParaRPr lang="ru-RU" sz="4000" b="1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355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8344" y="1628800"/>
            <a:ext cx="4346144" cy="4641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451754" y="1428750"/>
            <a:ext cx="416659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solidFill>
                  <a:schemeClr val="tx2"/>
                </a:solidFill>
              </a:rPr>
              <a:t>Домашнее </a:t>
            </a:r>
            <a:r>
              <a:rPr lang="ru-RU" sz="3200" b="1" dirty="0">
                <a:solidFill>
                  <a:schemeClr val="tx2"/>
                </a:solidFill>
              </a:rPr>
              <a:t>задание</a:t>
            </a:r>
            <a:r>
              <a:rPr lang="ru-RU" sz="3200" dirty="0" smtClean="0">
                <a:solidFill>
                  <a:schemeClr val="tx2"/>
                </a:solidFill>
              </a:rPr>
              <a:t>:</a:t>
            </a:r>
            <a:endParaRPr lang="ru-RU" sz="3200" dirty="0">
              <a:ln>
                <a:solidFill>
                  <a:schemeClr val="tx1"/>
                </a:solidFill>
              </a:ln>
              <a:solidFill>
                <a:schemeClr val="tx2"/>
              </a:solidFill>
              <a:latin typeface="+mj-lt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467544" y="2037321"/>
            <a:ext cx="367240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2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пункт 25,</a:t>
            </a:r>
          </a:p>
          <a:p>
            <a:pPr eaLnBrk="1" fontAlgn="auto" hangingPunct="1">
              <a:spcAft>
                <a:spcPts val="0"/>
              </a:spcAft>
              <a:buClr>
                <a:schemeClr val="accent3"/>
              </a:buClr>
              <a:defRPr/>
            </a:pPr>
            <a:r>
              <a:rPr lang="ru-RU" sz="2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№ 578</a:t>
            </a:r>
            <a:r>
              <a:rPr lang="en-US" sz="2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(</a:t>
            </a:r>
            <a:r>
              <a:rPr lang="ru-RU" sz="2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б</a:t>
            </a:r>
            <a:r>
              <a:rPr lang="en-US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)</a:t>
            </a:r>
            <a:r>
              <a:rPr lang="ru-RU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, № </a:t>
            </a:r>
            <a:r>
              <a:rPr lang="ru-RU" sz="2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58</a:t>
            </a:r>
            <a:r>
              <a:rPr lang="en-US" sz="2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lang="ru-RU" sz="2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(б), </a:t>
            </a:r>
            <a:r>
              <a:rPr lang="ru-RU" sz="2800" b="1" dirty="0">
                <a:solidFill>
                  <a:schemeClr val="tx2"/>
                </a:solidFill>
              </a:rPr>
              <a:t>№ </a:t>
            </a:r>
            <a:r>
              <a:rPr lang="ru-RU" sz="2800" b="1" dirty="0" smtClean="0">
                <a:solidFill>
                  <a:schemeClr val="tx2"/>
                </a:solidFill>
              </a:rPr>
              <a:t>585(б), </a:t>
            </a:r>
            <a:r>
              <a:rPr lang="ru-RU" sz="28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№ 601(б</a:t>
            </a:r>
            <a:r>
              <a:rPr lang="ru-RU" sz="2800" b="1" dirty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).</a:t>
            </a:r>
          </a:p>
        </p:txBody>
      </p:sp>
    </p:spTree>
    <p:extLst>
      <p:ext uri="{BB962C8B-B14F-4D97-AF65-F5344CB8AC3E}">
        <p14:creationId xmlns:p14="http://schemas.microsoft.com/office/powerpoint/2010/main" val="38807459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85430" y="1484784"/>
            <a:ext cx="8568952" cy="44012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chemeClr val="tx2"/>
                </a:solidFill>
                <a:latin typeface="+mn-lt"/>
              </a:rPr>
              <a:t>Закончился XX век,</a:t>
            </a:r>
            <a:br>
              <a:rPr lang="ru-RU" sz="4000" b="1" dirty="0">
                <a:solidFill>
                  <a:schemeClr val="tx2"/>
                </a:solidFill>
                <a:latin typeface="+mn-lt"/>
              </a:rPr>
            </a:br>
            <a:r>
              <a:rPr lang="ru-RU" sz="4000" b="1" dirty="0">
                <a:solidFill>
                  <a:schemeClr val="tx2"/>
                </a:solidFill>
                <a:latin typeface="+mn-lt"/>
              </a:rPr>
              <a:t>Куда стремится человек,</a:t>
            </a:r>
            <a:br>
              <a:rPr lang="ru-RU" sz="4000" b="1" dirty="0">
                <a:solidFill>
                  <a:schemeClr val="tx2"/>
                </a:solidFill>
                <a:latin typeface="+mn-lt"/>
              </a:rPr>
            </a:br>
            <a:r>
              <a:rPr lang="ru-RU" sz="4000" b="1" dirty="0">
                <a:solidFill>
                  <a:schemeClr val="tx2"/>
                </a:solidFill>
                <a:latin typeface="+mn-lt"/>
              </a:rPr>
              <a:t>Изучен космос и моря,</a:t>
            </a:r>
            <a:br>
              <a:rPr lang="ru-RU" sz="4000" b="1" dirty="0">
                <a:solidFill>
                  <a:schemeClr val="tx2"/>
                </a:solidFill>
                <a:latin typeface="+mn-lt"/>
              </a:rPr>
            </a:br>
            <a:r>
              <a:rPr lang="ru-RU" sz="4000" b="1" dirty="0" smtClean="0">
                <a:solidFill>
                  <a:schemeClr val="tx2"/>
                </a:solidFill>
                <a:latin typeface="+mn-lt"/>
              </a:rPr>
              <a:t>Строен</a:t>
            </a:r>
            <a:r>
              <a:rPr lang="ru-RU" sz="4000" b="1" dirty="0">
                <a:solidFill>
                  <a:schemeClr val="tx2"/>
                </a:solidFill>
                <a:latin typeface="+mn-lt"/>
              </a:rPr>
              <a:t>ь</a:t>
            </a:r>
            <a:r>
              <a:rPr lang="ru-RU" sz="4000" b="1" dirty="0" smtClean="0">
                <a:solidFill>
                  <a:schemeClr val="tx2"/>
                </a:solidFill>
                <a:latin typeface="+mn-lt"/>
              </a:rPr>
              <a:t>е </a:t>
            </a:r>
            <a:r>
              <a:rPr lang="ru-RU" sz="4000" b="1" dirty="0">
                <a:solidFill>
                  <a:schemeClr val="tx2"/>
                </a:solidFill>
                <a:latin typeface="+mn-lt"/>
              </a:rPr>
              <a:t>звезд и вся земля,</a:t>
            </a:r>
            <a:br>
              <a:rPr lang="ru-RU" sz="4000" b="1" dirty="0">
                <a:solidFill>
                  <a:schemeClr val="tx2"/>
                </a:solidFill>
                <a:latin typeface="+mn-lt"/>
              </a:rPr>
            </a:br>
            <a:r>
              <a:rPr lang="ru-RU" sz="4000" b="1" dirty="0">
                <a:solidFill>
                  <a:schemeClr val="tx2"/>
                </a:solidFill>
                <a:latin typeface="+mn-lt"/>
              </a:rPr>
              <a:t>Но математиков зовет</a:t>
            </a:r>
            <a:br>
              <a:rPr lang="ru-RU" sz="4000" b="1" dirty="0">
                <a:solidFill>
                  <a:schemeClr val="tx2"/>
                </a:solidFill>
                <a:latin typeface="+mn-lt"/>
              </a:rPr>
            </a:br>
            <a:r>
              <a:rPr lang="ru-RU" sz="4000" b="1" dirty="0">
                <a:solidFill>
                  <a:schemeClr val="tx2"/>
                </a:solidFill>
                <a:latin typeface="+mn-lt"/>
              </a:rPr>
              <a:t>Известный лозунг </a:t>
            </a:r>
            <a:endParaRPr lang="en-US" sz="4000" b="1" dirty="0" smtClean="0">
              <a:solidFill>
                <a:schemeClr val="tx2"/>
              </a:solidFill>
              <a:latin typeface="+mn-lt"/>
            </a:endParaRPr>
          </a:p>
          <a:p>
            <a:r>
              <a:rPr lang="ru-RU" sz="4000" b="1" dirty="0" smtClean="0">
                <a:solidFill>
                  <a:schemeClr val="tx2"/>
                </a:solidFill>
                <a:latin typeface="+mn-lt"/>
              </a:rPr>
              <a:t>“</a:t>
            </a:r>
            <a:r>
              <a:rPr lang="ru-RU" sz="4000" b="1" dirty="0">
                <a:solidFill>
                  <a:schemeClr val="tx2"/>
                </a:solidFill>
                <a:latin typeface="+mn-lt"/>
              </a:rPr>
              <a:t>Прогрессия – </a:t>
            </a:r>
            <a:r>
              <a:rPr lang="ru-RU" sz="4000" b="1" dirty="0" smtClean="0">
                <a:solidFill>
                  <a:schemeClr val="tx2"/>
                </a:solidFill>
                <a:latin typeface="+mn-lt"/>
              </a:rPr>
              <a:t>движение вперед</a:t>
            </a:r>
            <a:r>
              <a:rPr lang="en-US" sz="4000" b="1" dirty="0" smtClean="0">
                <a:solidFill>
                  <a:schemeClr val="tx2"/>
                </a:solidFill>
                <a:latin typeface="+mn-lt"/>
              </a:rPr>
              <a:t>!</a:t>
            </a:r>
            <a:r>
              <a:rPr lang="ru-RU" sz="4000" b="1" dirty="0" smtClean="0">
                <a:solidFill>
                  <a:schemeClr val="tx2"/>
                </a:solidFill>
                <a:latin typeface="+mn-lt"/>
              </a:rPr>
              <a:t>”</a:t>
            </a:r>
            <a:endParaRPr lang="ru-RU" sz="4000" b="1" dirty="0">
              <a:solidFill>
                <a:schemeClr val="tx2"/>
              </a:solidFill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21050424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6147" name="Rectangle 3"/>
              <p:cNvSpPr>
                <a:spLocks noGrp="1" noChangeArrowheads="1"/>
              </p:cNvSpPr>
              <p:nvPr>
                <p:ph idx="1"/>
              </p:nvPr>
            </p:nvSpPr>
            <p:spPr/>
            <p:txBody>
              <a:bodyPr>
                <a:normAutofit lnSpcReduction="10000"/>
              </a:bodyPr>
              <a:lstStyle/>
              <a:p>
                <a:pPr marL="533400" indent="-533400" eaLnBrk="1" hangingPunct="1">
                  <a:buFont typeface="Wingdings" pitchFamily="2" charset="2"/>
                  <a:buNone/>
                </a:pPr>
                <a:r>
                  <a:rPr lang="ru-RU" sz="4000" dirty="0" smtClean="0"/>
                  <a:t>       </a:t>
                </a:r>
                <a:r>
                  <a:rPr lang="en-US" sz="4000" dirty="0" smtClean="0"/>
                  <a:t>  </a:t>
                </a:r>
                <a:r>
                  <a:rPr lang="ru-RU" sz="4000" b="1" dirty="0" smtClean="0"/>
                  <a:t>Последовательность (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4000" b="1" i="1" dirty="0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4000" b="1" i="1" dirty="0" smtClean="0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sz="4000" b="1" i="1" dirty="0" smtClean="0">
                            <a:latin typeface="Cambria Math"/>
                          </a:rPr>
                          <m:t>𝒏</m:t>
                        </m:r>
                      </m:sub>
                    </m:sSub>
                  </m:oMath>
                </a14:m>
                <a:r>
                  <a:rPr lang="ru-RU" sz="4000" b="1" dirty="0" smtClean="0"/>
                  <a:t>)</a:t>
                </a:r>
              </a:p>
              <a:p>
                <a:pPr marL="533400" indent="-533400" eaLnBrk="1" hangingPunct="1">
                  <a:buFont typeface="Wingdings" pitchFamily="2" charset="2"/>
                  <a:buNone/>
                </a:pPr>
                <a:r>
                  <a:rPr lang="ru-RU" sz="4000" b="1" dirty="0" smtClean="0"/>
                  <a:t>              задана формулой</a:t>
                </a:r>
                <a:endParaRPr lang="en-US" sz="4000" b="1" dirty="0" smtClean="0"/>
              </a:p>
              <a:p>
                <a:pPr marL="533400" indent="-533400" eaLnBrk="1" hangingPunct="1">
                  <a:buFont typeface="Wingdings" pitchFamily="2" charset="2"/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4000" b="1" i="1" dirty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000" b="1" i="1" dirty="0">
                              <a:latin typeface="Cambria Math"/>
                            </a:rPr>
                            <m:t>𝒂</m:t>
                          </m:r>
                        </m:e>
                        <m:sub>
                          <m:r>
                            <a:rPr lang="en-US" sz="4000" b="1" i="1" dirty="0">
                              <a:latin typeface="Cambria Math"/>
                            </a:rPr>
                            <m:t>𝒏</m:t>
                          </m:r>
                        </m:sub>
                      </m:sSub>
                      <m:r>
                        <a:rPr lang="ru-RU" sz="4000" b="1" i="1" dirty="0" smtClean="0">
                          <a:latin typeface="Cambria Math"/>
                        </a:rPr>
                        <m:t>=</m:t>
                      </m:r>
                      <m:r>
                        <a:rPr lang="en-US" sz="4000" b="1" i="1" dirty="0" smtClean="0">
                          <a:latin typeface="Cambria Math"/>
                        </a:rPr>
                        <m:t> </m:t>
                      </m:r>
                      <m:r>
                        <a:rPr lang="ru-RU" sz="4000" b="1" i="1" dirty="0" smtClean="0">
                          <a:latin typeface="Cambria Math"/>
                        </a:rPr>
                        <m:t>𝟐</m:t>
                      </m:r>
                      <m:r>
                        <a:rPr lang="en-US" sz="4000" b="1" i="1" dirty="0" smtClean="0">
                          <a:latin typeface="Cambria Math"/>
                        </a:rPr>
                        <m:t>𝒏</m:t>
                      </m:r>
                      <m:r>
                        <a:rPr lang="en-US" sz="4000" b="1" i="1" dirty="0" smtClean="0">
                          <a:latin typeface="Cambria Math"/>
                        </a:rPr>
                        <m:t> − </m:t>
                      </m:r>
                      <m:r>
                        <a:rPr lang="en-US" sz="4000" b="1" i="1" dirty="0" smtClean="0">
                          <a:latin typeface="Cambria Math"/>
                        </a:rPr>
                        <m:t>𝟑</m:t>
                      </m:r>
                      <m:r>
                        <a:rPr lang="en-US" sz="4000" b="1" i="1" dirty="0" smtClean="0">
                          <a:latin typeface="Cambria Math"/>
                        </a:rPr>
                        <m:t>. </m:t>
                      </m:r>
                    </m:oMath>
                  </m:oMathPara>
                </a14:m>
                <a:endParaRPr lang="ru-RU" sz="4000" b="1" dirty="0" smtClean="0"/>
              </a:p>
              <a:p>
                <a:pPr marL="533400" indent="-533400" eaLnBrk="1" hangingPunct="1">
                  <a:buFont typeface="Wingdings" pitchFamily="2" charset="2"/>
                  <a:buNone/>
                </a:pPr>
                <a:endParaRPr lang="ru-RU" sz="4000" b="1" dirty="0" smtClean="0"/>
              </a:p>
              <a:p>
                <a:pPr marL="533400" indent="-533400" eaLnBrk="1" hangingPunct="1">
                  <a:buFont typeface="Wingdings" pitchFamily="2" charset="2"/>
                  <a:buNone/>
                </a:pPr>
                <a:r>
                  <a:rPr lang="ru-RU" sz="4000" b="1" dirty="0" smtClean="0"/>
                  <a:t>       Найдите: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44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4400" b="1" i="1" smtClean="0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sz="4400" b="1" i="1" smtClean="0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sz="4400" b="1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44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4400" b="1" i="1" smtClean="0">
                            <a:latin typeface="Cambria Math"/>
                          </a:rPr>
                          <m:t> </m:t>
                        </m:r>
                        <m:r>
                          <a:rPr lang="en-US" sz="4400" b="1" i="1" smtClean="0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sz="4400" b="1" i="1" smtClean="0">
                            <a:latin typeface="Cambria Math"/>
                          </a:rPr>
                          <m:t>𝟑</m:t>
                        </m:r>
                      </m:sub>
                    </m:sSub>
                    <m:r>
                      <a:rPr lang="en-US" sz="4400" b="1" i="1" smtClean="0">
                        <a:latin typeface="Cambria Math"/>
                      </a:rPr>
                      <m:t>,</m:t>
                    </m:r>
                    <m:sSub>
                      <m:sSubPr>
                        <m:ctrlPr>
                          <a:rPr lang="en-US" sz="44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4400" b="1" i="1" smtClean="0">
                            <a:latin typeface="Cambria Math"/>
                          </a:rPr>
                          <m:t> </m:t>
                        </m:r>
                        <m:r>
                          <a:rPr lang="en-US" sz="4400" b="1" i="1" smtClean="0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sz="4400" b="1" i="1" smtClean="0">
                            <a:latin typeface="Cambria Math"/>
                          </a:rPr>
                          <m:t>𝟓𝟎</m:t>
                        </m:r>
                      </m:sub>
                    </m:sSub>
                    <m:r>
                      <a:rPr lang="en-US" sz="4400" b="1" i="1" smtClean="0"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n-US" sz="44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4400" b="1" i="1" smtClean="0"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sz="4400" b="1" i="1" smtClean="0">
                            <a:latin typeface="Cambria Math"/>
                          </a:rPr>
                          <m:t>𝒌</m:t>
                        </m:r>
                      </m:sub>
                    </m:sSub>
                  </m:oMath>
                </a14:m>
                <a:r>
                  <a:rPr lang="ru-RU" sz="4800" b="1" dirty="0" smtClean="0"/>
                  <a:t>.</a:t>
                </a:r>
              </a:p>
              <a:p>
                <a:pPr marL="533400" indent="-533400" eaLnBrk="1" hangingPunct="1">
                  <a:buFont typeface="Wingdings" pitchFamily="2" charset="2"/>
                  <a:buNone/>
                </a:pPr>
                <a:endParaRPr lang="ru-RU" dirty="0" smtClean="0"/>
              </a:p>
              <a:p>
                <a:pPr marL="533400" indent="-533400" eaLnBrk="1" hangingPunct="1">
                  <a:buFont typeface="Wingdings" pitchFamily="2" charset="2"/>
                  <a:buNone/>
                </a:pPr>
                <a:endParaRPr lang="ru-RU" dirty="0" smtClean="0"/>
              </a:p>
            </p:txBody>
          </p:sp>
        </mc:Choice>
        <mc:Fallback xmlns="">
          <p:sp>
            <p:nvSpPr>
              <p:cNvPr id="614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3"/>
                <a:stretch>
                  <a:fillRect t="-2497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457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b="1" dirty="0" smtClean="0"/>
              <a:t>Устная работа</a:t>
            </a:r>
          </a:p>
        </p:txBody>
      </p:sp>
    </p:spTree>
    <p:extLst>
      <p:ext uri="{BB962C8B-B14F-4D97-AF65-F5344CB8AC3E}">
        <p14:creationId xmlns:p14="http://schemas.microsoft.com/office/powerpoint/2010/main" val="298942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7171" name="Rectangle 3"/>
              <p:cNvSpPr>
                <a:spLocks noGrp="1" noChangeArrowheads="1"/>
              </p:cNvSpPr>
              <p:nvPr>
                <p:ph idx="1"/>
              </p:nvPr>
            </p:nvSpPr>
            <p:spPr>
              <a:xfrm>
                <a:off x="467544" y="1981200"/>
                <a:ext cx="7776864" cy="4114800"/>
              </a:xfrm>
            </p:spPr>
            <p:txBody>
              <a:bodyPr/>
              <a:lstStyle/>
              <a:p>
                <a:pPr algn="ctr" eaLnBrk="1" hangingPunct="1">
                  <a:buFont typeface="Wingdings" pitchFamily="2" charset="2"/>
                  <a:buNone/>
                </a:pPr>
                <a:r>
                  <a:rPr lang="ru-RU" sz="3600" dirty="0" smtClean="0"/>
                  <a:t>    </a:t>
                </a:r>
                <a:r>
                  <a:rPr lang="en-US" sz="3600" dirty="0" smtClean="0"/>
                  <a:t>   </a:t>
                </a:r>
                <a:r>
                  <a:rPr lang="ru-RU" sz="3600" b="1" dirty="0" smtClean="0"/>
                  <a:t>Назовите три первых члена </a:t>
                </a:r>
              </a:p>
              <a:p>
                <a:pPr algn="ctr" eaLnBrk="1" hangingPunct="1">
                  <a:buFont typeface="Wingdings" pitchFamily="2" charset="2"/>
                  <a:buNone/>
                </a:pPr>
                <a:r>
                  <a:rPr lang="ru-RU" sz="3600" b="1" dirty="0" smtClean="0"/>
                  <a:t>  </a:t>
                </a:r>
                <a:r>
                  <a:rPr lang="en-US" sz="3600" b="1" dirty="0" smtClean="0"/>
                  <a:t>   </a:t>
                </a:r>
                <a:r>
                  <a:rPr lang="ru-RU" sz="3600" b="1" dirty="0" smtClean="0"/>
                  <a:t>последовательности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3600" b="1" i="1" smtClean="0"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sz="3600" b="1" i="1" smtClean="0"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3600" b="1" i="1" smtClean="0">
                                <a:latin typeface="Cambria Math"/>
                              </a:rPr>
                              <m:t>𝒄</m:t>
                            </m:r>
                          </m:e>
                          <m:sub>
                            <m:r>
                              <a:rPr lang="en-US" sz="3600" b="1" i="1" smtClean="0">
                                <a:latin typeface="Cambria Math"/>
                              </a:rPr>
                              <m:t>𝒏</m:t>
                            </m:r>
                          </m:sub>
                        </m:sSub>
                      </m:e>
                    </m:d>
                  </m:oMath>
                </a14:m>
                <a:r>
                  <a:rPr lang="ru-RU" sz="3600" b="1" dirty="0" smtClean="0"/>
                  <a:t>, если</a:t>
                </a:r>
              </a:p>
              <a:p>
                <a:pPr marL="0" indent="0" algn="ctr">
                  <a:lnSpc>
                    <a:spcPct val="115000"/>
                  </a:lnSpc>
                  <a:spcBef>
                    <a:spcPts val="865"/>
                  </a:spcBef>
                  <a:spcAft>
                    <a:spcPts val="0"/>
                  </a:spcAft>
                  <a:buNone/>
                </a:pPr>
                <a:endParaRPr lang="en-US" sz="3600" b="1" dirty="0">
                  <a:cs typeface="Arial" charset="0"/>
                </a:endParaRPr>
              </a:p>
              <a:p>
                <a:pPr marL="0" indent="0" algn="ctr">
                  <a:lnSpc>
                    <a:spcPct val="115000"/>
                  </a:lnSpc>
                  <a:spcBef>
                    <a:spcPts val="865"/>
                  </a:spcBef>
                  <a:spcAft>
                    <a:spcPts val="0"/>
                  </a:spcAft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4400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400" b="1" i="1" smtClean="0">
                              <a:latin typeface="Cambria Math"/>
                            </a:rPr>
                            <m:t>       </m:t>
                          </m:r>
                          <m:r>
                            <a:rPr lang="en-US" sz="4400" b="1" i="1">
                              <a:latin typeface="Cambria Math"/>
                            </a:rPr>
                            <m:t>𝒄</m:t>
                          </m:r>
                        </m:e>
                        <m:sub>
                          <m:r>
                            <a:rPr lang="ru-RU" sz="4400" b="1" i="1"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ru-RU" sz="4400" b="1" i="1">
                          <a:latin typeface="Cambria Math"/>
                        </a:rPr>
                        <m:t>=</m:t>
                      </m:r>
                      <m:r>
                        <a:rPr lang="ru-RU" sz="4400" b="1" i="1">
                          <a:latin typeface="Cambria Math"/>
                        </a:rPr>
                        <m:t>𝟒</m:t>
                      </m:r>
                      <m:r>
                        <a:rPr lang="ru-RU" sz="4400" b="1" i="1">
                          <a:latin typeface="Cambria Math"/>
                        </a:rPr>
                        <m:t>, </m:t>
                      </m:r>
                      <m:sSub>
                        <m:sSubPr>
                          <m:ctrlPr>
                            <a:rPr lang="ru-RU" sz="4400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4400" b="1" i="1" smtClean="0">
                              <a:latin typeface="Cambria Math"/>
                            </a:rPr>
                            <m:t>       </m:t>
                          </m:r>
                          <m:r>
                            <a:rPr lang="ru-RU" sz="4400" b="1" i="1">
                              <a:latin typeface="Cambria Math"/>
                            </a:rPr>
                            <m:t>𝒄</m:t>
                          </m:r>
                        </m:e>
                        <m:sub>
                          <m:r>
                            <a:rPr lang="ru-RU" sz="4400" b="1" i="1">
                              <a:latin typeface="Cambria Math"/>
                            </a:rPr>
                            <m:t>𝒏</m:t>
                          </m:r>
                          <m:r>
                            <a:rPr lang="ru-RU" sz="4400" b="1" i="1">
                              <a:latin typeface="Cambria Math"/>
                            </a:rPr>
                            <m:t>+</m:t>
                          </m:r>
                          <m:r>
                            <a:rPr lang="ru-RU" sz="4400" b="1" i="1"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ru-RU" sz="4400" b="1" i="1">
                          <a:latin typeface="Cambria Math"/>
                        </a:rPr>
                        <m:t>=</m:t>
                      </m:r>
                      <m:sSub>
                        <m:sSubPr>
                          <m:ctrlPr>
                            <a:rPr lang="ru-RU" sz="4400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ru-RU" sz="4400" b="1" i="1">
                              <a:latin typeface="Cambria Math"/>
                            </a:rPr>
                            <m:t>𝒄</m:t>
                          </m:r>
                        </m:e>
                        <m:sub>
                          <m:r>
                            <a:rPr lang="ru-RU" sz="4400" b="1" i="1">
                              <a:latin typeface="Cambria Math"/>
                            </a:rPr>
                            <m:t>𝒏</m:t>
                          </m:r>
                        </m:sub>
                      </m:sSub>
                      <m:r>
                        <a:rPr lang="ru-RU" sz="4400" b="1" i="1">
                          <a:latin typeface="Cambria Math"/>
                        </a:rPr>
                        <m:t>+</m:t>
                      </m:r>
                      <m:r>
                        <a:rPr lang="ru-RU" sz="4400" b="1" i="1">
                          <a:latin typeface="Cambria Math"/>
                        </a:rPr>
                        <m:t>𝟑</m:t>
                      </m:r>
                      <m:r>
                        <a:rPr lang="ru-RU" sz="4400" b="1" i="1">
                          <a:latin typeface="Cambria Math"/>
                        </a:rPr>
                        <m:t>.</m:t>
                      </m:r>
                    </m:oMath>
                  </m:oMathPara>
                </a14:m>
                <a:endParaRPr lang="ru-RU" sz="4400" b="1" dirty="0"/>
              </a:p>
              <a:p>
                <a:pPr marL="0" indent="0" algn="ctr">
                  <a:lnSpc>
                    <a:spcPct val="115000"/>
                  </a:lnSpc>
                  <a:spcBef>
                    <a:spcPts val="865"/>
                  </a:spcBef>
                  <a:spcAft>
                    <a:spcPts val="0"/>
                  </a:spcAft>
                  <a:buNone/>
                </a:pPr>
                <a:endParaRPr lang="ru-RU" sz="4400" dirty="0">
                  <a:effectLst/>
                  <a:latin typeface="Times New Roman"/>
                  <a:ea typeface="Calibri"/>
                  <a:cs typeface="Times New Roman"/>
                </a:endParaRPr>
              </a:p>
              <a:p>
                <a:pPr algn="ctr" eaLnBrk="1" hangingPunct="1">
                  <a:buFont typeface="Wingdings" pitchFamily="2" charset="2"/>
                  <a:buNone/>
                </a:pPr>
                <a:endParaRPr lang="ru-RU" sz="3600" dirty="0" smtClean="0">
                  <a:cs typeface="Arial" charset="0"/>
                </a:endParaRPr>
              </a:p>
              <a:p>
                <a:pPr algn="ctr" eaLnBrk="1" hangingPunct="1">
                  <a:buFont typeface="Wingdings" pitchFamily="2" charset="2"/>
                  <a:buNone/>
                </a:pPr>
                <a:endParaRPr lang="en-US" dirty="0" smtClean="0">
                  <a:cs typeface="Arial" charset="0"/>
                </a:endParaRPr>
              </a:p>
            </p:txBody>
          </p:sp>
        </mc:Choice>
        <mc:Fallback xmlns="">
          <p:sp>
            <p:nvSpPr>
              <p:cNvPr id="7171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67544" y="1981200"/>
                <a:ext cx="7776864" cy="4114800"/>
              </a:xfrm>
              <a:blipFill rotWithShape="1">
                <a:blip r:embed="rId3"/>
                <a:stretch>
                  <a:fillRect t="-2222" r="-1098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algn="ctr" eaLnBrk="1" hangingPunct="1">
              <a:defRPr/>
            </a:pPr>
            <a:r>
              <a:rPr lang="ru-RU" b="1" dirty="0" smtClean="0"/>
              <a:t>Устная работа</a:t>
            </a:r>
          </a:p>
        </p:txBody>
      </p:sp>
    </p:spTree>
    <p:extLst>
      <p:ext uri="{BB962C8B-B14F-4D97-AF65-F5344CB8AC3E}">
        <p14:creationId xmlns:p14="http://schemas.microsoft.com/office/powerpoint/2010/main" val="2826299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704850"/>
            <a:ext cx="8280400" cy="636588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4000" dirty="0" smtClean="0"/>
              <a:t>  </a:t>
            </a:r>
            <a:r>
              <a:rPr lang="ru-RU" sz="3200" b="1" dirty="0" smtClean="0"/>
              <a:t>Проверка домашнего задания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95536" y="1318353"/>
                <a:ext cx="8208912" cy="52475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dirty="0" smtClean="0">
                    <a:solidFill>
                      <a:schemeClr val="tx2"/>
                    </a:solidFill>
                    <a:latin typeface="+mj-lt"/>
                  </a:rPr>
                  <a:t>№565 (г).  </a:t>
                </a:r>
                <a:r>
                  <a:rPr lang="en-US" sz="2400" b="1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ru-RU" sz="2400" b="1" dirty="0">
                    <a:solidFill>
                      <a:schemeClr val="tx2"/>
                    </a:solidFill>
                    <a:latin typeface="+mj-lt"/>
                  </a:rPr>
                  <a:t>Найдите первые шесть членов </a:t>
                </a:r>
                <a:r>
                  <a:rPr lang="ru-RU" sz="2400" b="1" dirty="0" smtClean="0">
                    <a:solidFill>
                      <a:schemeClr val="tx2"/>
                    </a:solidFill>
                    <a:latin typeface="+mj-lt"/>
                  </a:rPr>
                  <a:t>  </a:t>
                </a:r>
              </a:p>
              <a:p>
                <a:r>
                  <a:rPr lang="ru-RU" sz="2400" b="1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ru-RU" sz="2400" b="1" dirty="0" smtClean="0">
                    <a:solidFill>
                      <a:schemeClr val="tx2"/>
                    </a:solidFill>
                    <a:latin typeface="+mj-lt"/>
                  </a:rPr>
                  <a:t>                    последовательности</a:t>
                </a:r>
                <a:r>
                  <a:rPr lang="ru-RU" sz="2400" b="1" dirty="0">
                    <a:solidFill>
                      <a:schemeClr val="tx2"/>
                    </a:solidFill>
                    <a:latin typeface="+mj-lt"/>
                  </a:rPr>
                  <a:t>, </a:t>
                </a:r>
                <a:r>
                  <a:rPr lang="ru-RU" sz="2400" b="1" dirty="0" smtClean="0">
                    <a:solidFill>
                      <a:schemeClr val="tx2"/>
                    </a:solidFill>
                    <a:latin typeface="+mj-lt"/>
                  </a:rPr>
                  <a:t> заданной</a:t>
                </a:r>
                <a:r>
                  <a:rPr lang="en-US" sz="2400" b="1" dirty="0" smtClean="0">
                    <a:solidFill>
                      <a:schemeClr val="tx2"/>
                    </a:solidFill>
                    <a:latin typeface="+mj-lt"/>
                  </a:rPr>
                  <a:t>  </a:t>
                </a:r>
                <a:r>
                  <a:rPr lang="ru-RU" sz="2400" b="1" dirty="0" smtClean="0">
                    <a:solidFill>
                      <a:schemeClr val="tx2"/>
                    </a:solidFill>
                    <a:latin typeface="+mj-lt"/>
                  </a:rPr>
                  <a:t>формулой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chemeClr val="tx2"/>
                        </a:solidFill>
                        <a:latin typeface="Cambria Math"/>
                      </a:rPr>
                      <m:t>𝒏</m:t>
                    </m:r>
                    <m:r>
                      <a:rPr lang="ru-RU" sz="2400" b="1" i="1">
                        <a:solidFill>
                          <a:schemeClr val="tx2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ru-RU" sz="2400" b="1" dirty="0">
                    <a:solidFill>
                      <a:schemeClr val="tx2"/>
                    </a:solidFill>
                    <a:latin typeface="+mj-lt"/>
                  </a:rPr>
                  <a:t>– </a:t>
                </a:r>
                <a:r>
                  <a:rPr lang="ru-RU" sz="2400" b="1" dirty="0" smtClean="0">
                    <a:solidFill>
                      <a:schemeClr val="tx2"/>
                    </a:solidFill>
                    <a:latin typeface="+mj-lt"/>
                  </a:rPr>
                  <a:t>го</a:t>
                </a:r>
              </a:p>
              <a:p>
                <a:r>
                  <a:rPr lang="ru-RU" sz="2400" b="1" dirty="0" smtClean="0">
                    <a:solidFill>
                      <a:schemeClr val="tx2"/>
                    </a:solidFill>
                    <a:latin typeface="+mj-lt"/>
                  </a:rPr>
                  <a:t>                     члена</a:t>
                </a:r>
                <a:r>
                  <a:rPr lang="ru-RU" sz="2400" b="1" dirty="0">
                    <a:solidFill>
                      <a:schemeClr val="tx2"/>
                    </a:solidFill>
                    <a:latin typeface="+mj-lt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i="1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solidFill>
                              <a:schemeClr val="tx2"/>
                            </a:solidFill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sz="2400" b="1" i="1">
                            <a:solidFill>
                              <a:schemeClr val="tx2"/>
                            </a:solidFill>
                            <a:latin typeface="Cambria Math"/>
                          </a:rPr>
                          <m:t>𝒏</m:t>
                        </m:r>
                      </m:sub>
                    </m:sSub>
                    <m:r>
                      <a:rPr lang="en-US" sz="2400" b="1" i="1">
                        <a:solidFill>
                          <a:schemeClr val="tx2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400" b="1" i="1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b="1" i="1">
                                <a:solidFill>
                                  <a:schemeClr val="tx2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1" i="1">
                                <a:solidFill>
                                  <a:schemeClr val="tx2"/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en-US" sz="2400" b="1" i="1">
                                <a:solidFill>
                                  <a:schemeClr val="tx2"/>
                                </a:solidFill>
                                <a:latin typeface="Cambria Math"/>
                              </a:rPr>
                              <m:t>𝟏</m:t>
                            </m:r>
                          </m:e>
                        </m:d>
                      </m:e>
                      <m:sup>
                        <m:r>
                          <a:rPr lang="en-US" sz="2400" b="1" i="1">
                            <a:solidFill>
                              <a:schemeClr val="tx2"/>
                            </a:solidFill>
                            <a:latin typeface="Cambria Math"/>
                          </a:rPr>
                          <m:t>𝒏</m:t>
                        </m:r>
                        <m:r>
                          <a:rPr lang="en-US" sz="2400" b="1" i="1">
                            <a:solidFill>
                              <a:schemeClr val="tx2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sz="2400" b="1" i="1">
                            <a:solidFill>
                              <a:schemeClr val="tx2"/>
                            </a:solidFill>
                            <a:latin typeface="Cambria Math"/>
                          </a:rPr>
                          <m:t>𝟏</m:t>
                        </m:r>
                      </m:sup>
                    </m:sSup>
                    <m:r>
                      <a:rPr lang="en-US" sz="2400" b="1" i="1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2400" b="1" i="1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𝟐</m:t>
                    </m:r>
                    <m:r>
                      <a:rPr lang="en-US" sz="2400" b="1" i="1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ru-RU" sz="2400" b="1" dirty="0" smtClean="0">
                  <a:solidFill>
                    <a:schemeClr val="tx2"/>
                  </a:solidFill>
                  <a:latin typeface="+mj-lt"/>
                  <a:ea typeface="Cambria Math"/>
                </a:endParaRPr>
              </a:p>
              <a:p>
                <a:endParaRPr lang="ru-RU" sz="2400" b="1" dirty="0" smtClean="0">
                  <a:solidFill>
                    <a:schemeClr val="tx2"/>
                  </a:solidFill>
                  <a:latin typeface="+mj-lt"/>
                  <a:ea typeface="Cambria Math"/>
                </a:endParaRPr>
              </a:p>
              <a:p>
                <a:r>
                  <a:rPr lang="ru-RU" sz="2000" b="1" dirty="0" smtClean="0">
                    <a:latin typeface="+mj-lt"/>
                  </a:rPr>
                  <a:t>             Решение</a:t>
                </a:r>
                <a:r>
                  <a:rPr lang="ru-RU" sz="2000" b="1" dirty="0">
                    <a:latin typeface="+mj-lt"/>
                  </a:rPr>
                  <a:t>: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1" i="1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sz="2000" b="1" i="1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sz="2000" b="1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000" b="1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b="1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b="1" i="1">
                                <a:latin typeface="Cambria Math"/>
                              </a:rPr>
                              <m:t>−</m:t>
                            </m:r>
                            <m:r>
                              <a:rPr lang="en-US" sz="2000" b="1" i="1">
                                <a:latin typeface="Cambria Math"/>
                              </a:rPr>
                              <m:t>𝟏</m:t>
                            </m:r>
                          </m:e>
                        </m:d>
                      </m:e>
                      <m:sup>
                        <m:r>
                          <a:rPr lang="en-US" sz="2000" b="1" i="1">
                            <a:latin typeface="Cambria Math"/>
                          </a:rPr>
                          <m:t>𝟏</m:t>
                        </m:r>
                        <m:r>
                          <a:rPr lang="en-US" sz="2000" b="1" i="1">
                            <a:latin typeface="Cambria Math"/>
                          </a:rPr>
                          <m:t>+</m:t>
                        </m:r>
                        <m:r>
                          <a:rPr lang="en-US" sz="2000" b="1" i="1">
                            <a:latin typeface="Cambria Math"/>
                          </a:rPr>
                          <m:t>𝟏</m:t>
                        </m:r>
                      </m:sup>
                    </m:sSup>
                    <m:r>
                      <a:rPr lang="en-US" sz="2000" b="1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2000" b="1" i="1">
                        <a:latin typeface="Cambria Math"/>
                        <a:ea typeface="Cambria Math"/>
                      </a:rPr>
                      <m:t>𝟐</m:t>
                    </m:r>
                    <m:r>
                      <a:rPr lang="en-US" sz="2000" b="1" i="1">
                        <a:latin typeface="Cambria Math"/>
                        <a:ea typeface="Cambria Math"/>
                      </a:rPr>
                      <m:t>=−</m:t>
                    </m:r>
                    <m:sSup>
                      <m:sSupPr>
                        <m:ctrlPr>
                          <a:rPr lang="en-US" sz="2000" b="1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2000" b="1" i="1">
                            <a:latin typeface="Cambria Math"/>
                            <a:ea typeface="Cambria Math"/>
                          </a:rPr>
                          <m:t>𝟏</m:t>
                        </m:r>
                      </m:e>
                      <m:sup>
                        <m:r>
                          <a:rPr lang="en-US" sz="2000" b="1" i="1">
                            <a:latin typeface="Cambria Math"/>
                            <a:ea typeface="Cambria Math"/>
                          </a:rPr>
                          <m:t>𝟐</m:t>
                        </m:r>
                      </m:sup>
                    </m:sSup>
                    <m:r>
                      <a:rPr lang="en-US" sz="2000" b="1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2000" b="1" i="1">
                        <a:latin typeface="Cambria Math"/>
                        <a:ea typeface="Cambria Math"/>
                      </a:rPr>
                      <m:t>𝟐</m:t>
                    </m:r>
                    <m:r>
                      <a:rPr lang="en-US" sz="2000" b="1" i="1">
                        <a:latin typeface="Cambria Math"/>
                        <a:ea typeface="Cambria Math"/>
                      </a:rPr>
                      <m:t>=−</m:t>
                    </m:r>
                    <m:r>
                      <a:rPr lang="en-US" sz="2000" b="1" i="1">
                        <a:latin typeface="Cambria Math"/>
                        <a:ea typeface="Cambria Math"/>
                      </a:rPr>
                      <m:t>𝟐</m:t>
                    </m:r>
                    <m:r>
                      <a:rPr lang="en-US" sz="2000" b="1" i="1">
                        <a:latin typeface="Cambria Math"/>
                        <a:ea typeface="Cambria Math"/>
                      </a:rPr>
                      <m:t>,</m:t>
                    </m:r>
                  </m:oMath>
                </a14:m>
                <a:r>
                  <a:rPr lang="en-US" sz="2000" b="1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</a:rPr>
                  <a:t>  </a:t>
                </a:r>
              </a:p>
              <a:p>
                <a:r>
                  <a:rPr lang="en-US" sz="2000" b="1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</a:rPr>
                  <a:t>                     </a:t>
                </a:r>
                <a:endParaRPr lang="ru-RU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endParaRPr>
              </a:p>
              <a:p>
                <a:r>
                  <a:rPr lang="en-US" sz="2000" b="1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</a:rPr>
                  <a:t>                             </a:t>
                </a:r>
                <a14:m>
                  <m:oMath xmlns:m="http://schemas.openxmlformats.org/officeDocument/2006/math">
                    <m:r>
                      <a:rPr lang="ru-RU" sz="2000" b="1" i="0" smtClean="0">
                        <a:latin typeface="Cambria Math"/>
                      </a:rPr>
                      <m:t>    </m:t>
                    </m:r>
                    <m:sSub>
                      <m:sSubPr>
                        <m:ctrlPr>
                          <a:rPr lang="ru-RU" sz="20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1" i="1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sz="2000" b="1" i="1"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en-US" sz="2000" b="1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000" b="1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b="1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b="1" i="1">
                                <a:latin typeface="Cambria Math"/>
                              </a:rPr>
                              <m:t>−</m:t>
                            </m:r>
                            <m:r>
                              <a:rPr lang="en-US" sz="2000" b="1" i="1">
                                <a:latin typeface="Cambria Math"/>
                              </a:rPr>
                              <m:t>𝟏</m:t>
                            </m:r>
                          </m:e>
                        </m:d>
                      </m:e>
                      <m:sup>
                        <m:r>
                          <a:rPr lang="en-US" sz="2000" b="1" i="1">
                            <a:latin typeface="Cambria Math"/>
                          </a:rPr>
                          <m:t>𝟐</m:t>
                        </m:r>
                        <m:r>
                          <a:rPr lang="en-US" sz="2000" b="1" i="1">
                            <a:latin typeface="Cambria Math"/>
                          </a:rPr>
                          <m:t>+</m:t>
                        </m:r>
                        <m:r>
                          <a:rPr lang="en-US" sz="2000" b="1" i="1">
                            <a:latin typeface="Cambria Math"/>
                          </a:rPr>
                          <m:t>𝟏</m:t>
                        </m:r>
                      </m:sup>
                    </m:sSup>
                    <m:r>
                      <a:rPr lang="en-US" sz="2000" b="1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2000" b="1" i="1">
                        <a:latin typeface="Cambria Math"/>
                        <a:ea typeface="Cambria Math"/>
                      </a:rPr>
                      <m:t>𝟐</m:t>
                    </m:r>
                    <m:r>
                      <a:rPr lang="en-US" sz="2000" b="1" i="1"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en-US" sz="2000" b="1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b="1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2000" b="1" i="1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a:rPr lang="en-US" sz="2000" b="1" i="1">
                                <a:latin typeface="Cambria Math"/>
                                <a:ea typeface="Cambria Math"/>
                              </a:rPr>
                              <m:t>𝟏</m:t>
                            </m:r>
                          </m:e>
                        </m:d>
                      </m:e>
                      <m:sup>
                        <m:r>
                          <a:rPr lang="en-US" sz="2000" b="1" i="1">
                            <a:latin typeface="Cambria Math"/>
                            <a:ea typeface="Cambria Math"/>
                          </a:rPr>
                          <m:t>𝟑</m:t>
                        </m:r>
                      </m:sup>
                    </m:sSup>
                    <m:r>
                      <a:rPr lang="en-US" sz="2000" b="1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2000" b="1" i="1">
                        <a:latin typeface="Cambria Math"/>
                        <a:ea typeface="Cambria Math"/>
                      </a:rPr>
                      <m:t>𝟐</m:t>
                    </m:r>
                    <m:r>
                      <a:rPr lang="en-US" sz="2000" b="1" i="1">
                        <a:latin typeface="Cambria Math"/>
                        <a:ea typeface="Cambria Math"/>
                      </a:rPr>
                      <m:t>=−</m:t>
                    </m:r>
                    <m:r>
                      <a:rPr lang="en-US" sz="2000" b="1" i="1">
                        <a:latin typeface="Cambria Math"/>
                        <a:ea typeface="Cambria Math"/>
                      </a:rPr>
                      <m:t>𝟐</m:t>
                    </m:r>
                    <m:r>
                      <a:rPr lang="en-US" sz="2000" b="1" i="1">
                        <a:latin typeface="Cambria Math"/>
                        <a:ea typeface="Cambria Math"/>
                      </a:rPr>
                      <m:t>,</m:t>
                    </m:r>
                  </m:oMath>
                </a14:m>
                <a:endParaRPr lang="en-US" sz="2000" b="1" dirty="0" smtClean="0">
                  <a:ea typeface="Cambria Math"/>
                </a:endParaRPr>
              </a:p>
              <a:p>
                <a:endParaRPr lang="en-US" sz="2000" b="1" dirty="0"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latin typeface="Cambria Math"/>
                            </a:rPr>
                            <m:t>𝒙</m:t>
                          </m:r>
                        </m:e>
                        <m:sub>
                          <m:r>
                            <a:rPr lang="en-US" sz="2000" b="1" i="1">
                              <a:latin typeface="Cambria Math"/>
                            </a:rPr>
                            <m:t>𝟑</m:t>
                          </m:r>
                        </m:sub>
                      </m:sSub>
                      <m:r>
                        <a:rPr lang="en-US" sz="2000" b="1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000" b="1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1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1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000" b="1" i="1">
                                  <a:latin typeface="Cambria Math"/>
                                </a:rPr>
                                <m:t>𝟏</m:t>
                              </m:r>
                            </m:e>
                          </m:d>
                        </m:e>
                        <m:sup>
                          <m:r>
                            <a:rPr lang="en-US" sz="2000" b="1" i="1">
                              <a:latin typeface="Cambria Math"/>
                            </a:rPr>
                            <m:t>𝟑</m:t>
                          </m:r>
                          <m:r>
                            <a:rPr lang="en-US" sz="2000" b="1" i="1">
                              <a:latin typeface="Cambria Math"/>
                            </a:rPr>
                            <m:t>+</m:t>
                          </m:r>
                          <m:r>
                            <a:rPr lang="en-US" sz="2000" b="1" i="1">
                              <a:latin typeface="Cambria Math"/>
                            </a:rPr>
                            <m:t>𝟏</m:t>
                          </m:r>
                        </m:sup>
                      </m:sSup>
                      <m:r>
                        <a:rPr lang="en-US" sz="20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000" b="1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e>
                          </m:d>
                        </m:e>
                        <m:sup>
                          <m:r>
                            <a:rPr lang="en-US" sz="2000" b="1" i="1">
                              <a:latin typeface="Cambria Math"/>
                              <a:ea typeface="Cambria Math"/>
                            </a:rPr>
                            <m:t>𝟒</m:t>
                          </m:r>
                        </m:sup>
                      </m:sSup>
                      <m:r>
                        <a:rPr lang="en-US" sz="20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=−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,</m:t>
                      </m:r>
                    </m:oMath>
                  </m:oMathPara>
                </a14:m>
                <a:endParaRPr lang="en-US" sz="2000" b="1" dirty="0" smtClean="0">
                  <a:ea typeface="Cambria Math"/>
                </a:endParaRPr>
              </a:p>
              <a:p>
                <a:endParaRPr lang="en-US" sz="2000" b="1" dirty="0"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latin typeface="Cambria Math"/>
                            </a:rPr>
                            <m:t>𝒙</m:t>
                          </m:r>
                        </m:e>
                        <m:sub>
                          <m:r>
                            <a:rPr lang="en-US" sz="2000" b="1" i="1">
                              <a:latin typeface="Cambria Math"/>
                            </a:rPr>
                            <m:t>𝟒</m:t>
                          </m:r>
                        </m:sub>
                      </m:sSub>
                      <m:r>
                        <a:rPr lang="en-US" sz="2000" b="1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000" b="1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1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1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000" b="1" i="1">
                                  <a:latin typeface="Cambria Math"/>
                                </a:rPr>
                                <m:t>𝟏</m:t>
                              </m:r>
                            </m:e>
                          </m:d>
                        </m:e>
                        <m:sup>
                          <m:r>
                            <a:rPr lang="en-US" sz="2000" b="1" i="1">
                              <a:latin typeface="Cambria Math"/>
                            </a:rPr>
                            <m:t>𝟒</m:t>
                          </m:r>
                          <m:r>
                            <a:rPr lang="en-US" sz="2000" b="1" i="1">
                              <a:latin typeface="Cambria Math"/>
                            </a:rPr>
                            <m:t>+</m:t>
                          </m:r>
                          <m:r>
                            <a:rPr lang="en-US" sz="2000" b="1" i="1">
                              <a:latin typeface="Cambria Math"/>
                            </a:rPr>
                            <m:t>𝟏</m:t>
                          </m:r>
                        </m:sup>
                      </m:sSup>
                      <m:r>
                        <a:rPr lang="en-US" sz="20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000" b="1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e>
                          </m:d>
                        </m:e>
                        <m:sup>
                          <m:r>
                            <a:rPr lang="en-US" sz="2000" b="1" i="1">
                              <a:latin typeface="Cambria Math"/>
                              <a:ea typeface="Cambria Math"/>
                            </a:rPr>
                            <m:t>𝟓</m:t>
                          </m:r>
                        </m:sup>
                      </m:sSup>
                      <m:r>
                        <a:rPr lang="en-US" sz="20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=−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,</m:t>
                      </m:r>
                    </m:oMath>
                  </m:oMathPara>
                </a14:m>
                <a:endParaRPr lang="en-US" sz="2000" b="1" dirty="0" smtClean="0">
                  <a:ea typeface="Cambria Math"/>
                </a:endParaRPr>
              </a:p>
              <a:p>
                <a:endParaRPr lang="en-US" sz="2000" b="1" dirty="0"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latin typeface="Cambria Math"/>
                            </a:rPr>
                            <m:t>𝒙</m:t>
                          </m:r>
                        </m:e>
                        <m:sub>
                          <m:r>
                            <a:rPr lang="en-US" sz="2000" b="1" i="1">
                              <a:latin typeface="Cambria Math"/>
                            </a:rPr>
                            <m:t>𝟓</m:t>
                          </m:r>
                        </m:sub>
                      </m:sSub>
                      <m:r>
                        <a:rPr lang="en-US" sz="2000" b="1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000" b="1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1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1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000" b="1" i="1">
                                  <a:latin typeface="Cambria Math"/>
                                </a:rPr>
                                <m:t>𝟏</m:t>
                              </m:r>
                            </m:e>
                          </m:d>
                        </m:e>
                        <m:sup>
                          <m:r>
                            <a:rPr lang="en-US" sz="2000" b="1" i="1">
                              <a:latin typeface="Cambria Math"/>
                            </a:rPr>
                            <m:t>𝟓</m:t>
                          </m:r>
                          <m:r>
                            <a:rPr lang="en-US" sz="2000" b="1" i="1">
                              <a:latin typeface="Cambria Math"/>
                            </a:rPr>
                            <m:t>+</m:t>
                          </m:r>
                          <m:r>
                            <a:rPr lang="en-US" sz="2000" b="1" i="1">
                              <a:latin typeface="Cambria Math"/>
                            </a:rPr>
                            <m:t>𝟏</m:t>
                          </m:r>
                        </m:sup>
                      </m:sSup>
                      <m:r>
                        <a:rPr lang="en-US" sz="20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000" b="1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e>
                          </m:d>
                        </m:e>
                        <m:sup>
                          <m:r>
                            <a:rPr lang="en-US" sz="2000" b="1" i="1">
                              <a:latin typeface="Cambria Math"/>
                              <a:ea typeface="Cambria Math"/>
                            </a:rPr>
                            <m:t>𝟔</m:t>
                          </m:r>
                        </m:sup>
                      </m:sSup>
                      <m:r>
                        <a:rPr lang="en-US" sz="20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,</m:t>
                      </m:r>
                    </m:oMath>
                  </m:oMathPara>
                </a14:m>
                <a:endParaRPr lang="en-US" sz="2000" b="1" dirty="0" smtClean="0">
                  <a:ea typeface="Cambria Math"/>
                </a:endParaRPr>
              </a:p>
              <a:p>
                <a:endParaRPr lang="en-US" sz="2000" b="1" dirty="0"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latin typeface="Cambria Math"/>
                            </a:rPr>
                            <m:t>𝒙</m:t>
                          </m:r>
                        </m:e>
                        <m:sub>
                          <m:r>
                            <a:rPr lang="en-US" sz="2000" b="1" i="1">
                              <a:latin typeface="Cambria Math"/>
                            </a:rPr>
                            <m:t>𝟔</m:t>
                          </m:r>
                        </m:sub>
                      </m:sSub>
                      <m:r>
                        <a:rPr lang="en-US" sz="2000" b="1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000" b="1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1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1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000" b="1" i="1">
                                  <a:latin typeface="Cambria Math"/>
                                </a:rPr>
                                <m:t>𝟏</m:t>
                              </m:r>
                            </m:e>
                          </m:d>
                        </m:e>
                        <m:sup>
                          <m:r>
                            <a:rPr lang="en-US" sz="2000" b="1" i="1">
                              <a:latin typeface="Cambria Math"/>
                            </a:rPr>
                            <m:t>𝟔</m:t>
                          </m:r>
                          <m:r>
                            <a:rPr lang="en-US" sz="2000" b="1" i="1">
                              <a:latin typeface="Cambria Math"/>
                            </a:rPr>
                            <m:t>+</m:t>
                          </m:r>
                          <m:r>
                            <a:rPr lang="en-US" sz="2000" b="1" i="1">
                              <a:latin typeface="Cambria Math"/>
                            </a:rPr>
                            <m:t>𝟏</m:t>
                          </m:r>
                        </m:sup>
                      </m:sSup>
                      <m:r>
                        <a:rPr lang="en-US" sz="20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000" b="1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e>
                          </m:d>
                        </m:e>
                        <m:sup>
                          <m:r>
                            <a:rPr lang="en-US" sz="2000" b="1" i="1">
                              <a:latin typeface="Cambria Math"/>
                              <a:ea typeface="Cambria Math"/>
                            </a:rPr>
                            <m:t>𝟕</m:t>
                          </m:r>
                        </m:sup>
                      </m:sSup>
                      <m:r>
                        <a:rPr lang="en-US" sz="20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=−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,</m:t>
                      </m:r>
                    </m:oMath>
                  </m:oMathPara>
                </a14:m>
                <a:endParaRPr lang="en-US" sz="2000" b="1" dirty="0">
                  <a:ea typeface="Cambria Math"/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1318353"/>
                <a:ext cx="8208912" cy="5247590"/>
              </a:xfrm>
              <a:prstGeom prst="rect">
                <a:avLst/>
              </a:prstGeom>
              <a:blipFill rotWithShape="1">
                <a:blip r:embed="rId2"/>
                <a:stretch>
                  <a:fillRect l="-1189" t="-929" r="-7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6" descr="image4513178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705616" y="2852936"/>
            <a:ext cx="1152524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 descr="image4513178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732240" y="4083077"/>
            <a:ext cx="1152525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5859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704850"/>
            <a:ext cx="8135938" cy="636588"/>
          </a:xfrm>
        </p:spPr>
        <p:txBody>
          <a:bodyPr>
            <a:normAutofit fontScale="90000"/>
          </a:bodyPr>
          <a:lstStyle/>
          <a:p>
            <a:pPr algn="ctr" eaLnBrk="1" hangingPunct="1"/>
            <a:r>
              <a:rPr lang="ru-RU" sz="4000" dirty="0" smtClean="0"/>
              <a:t>      </a:t>
            </a:r>
            <a:r>
              <a:rPr lang="ru-RU" sz="3200" b="1" dirty="0" smtClean="0"/>
              <a:t>Проверка домашнего задания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395536" y="1318353"/>
                <a:ext cx="8208912" cy="5247590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dirty="0" smtClean="0">
                    <a:solidFill>
                      <a:schemeClr val="tx2"/>
                    </a:solidFill>
                    <a:latin typeface="+mj-lt"/>
                  </a:rPr>
                  <a:t>№565 (г).  </a:t>
                </a:r>
                <a:r>
                  <a:rPr lang="en-US" sz="2400" b="1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ru-RU" sz="2400" b="1" dirty="0">
                    <a:solidFill>
                      <a:schemeClr val="tx2"/>
                    </a:solidFill>
                    <a:latin typeface="+mj-lt"/>
                  </a:rPr>
                  <a:t>Найдите первые шесть членов </a:t>
                </a:r>
                <a:r>
                  <a:rPr lang="ru-RU" sz="2400" b="1" dirty="0" smtClean="0">
                    <a:solidFill>
                      <a:schemeClr val="tx2"/>
                    </a:solidFill>
                    <a:latin typeface="+mj-lt"/>
                  </a:rPr>
                  <a:t>  </a:t>
                </a:r>
              </a:p>
              <a:p>
                <a:r>
                  <a:rPr lang="ru-RU" sz="2400" b="1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ru-RU" sz="2400" b="1" dirty="0" smtClean="0">
                    <a:solidFill>
                      <a:schemeClr val="tx2"/>
                    </a:solidFill>
                    <a:latin typeface="+mj-lt"/>
                  </a:rPr>
                  <a:t>                    последовательности</a:t>
                </a:r>
                <a:r>
                  <a:rPr lang="ru-RU" sz="2400" b="1" dirty="0">
                    <a:solidFill>
                      <a:schemeClr val="tx2"/>
                    </a:solidFill>
                    <a:latin typeface="+mj-lt"/>
                  </a:rPr>
                  <a:t>, </a:t>
                </a:r>
                <a:r>
                  <a:rPr lang="ru-RU" sz="2400" b="1" dirty="0" smtClean="0">
                    <a:solidFill>
                      <a:schemeClr val="tx2"/>
                    </a:solidFill>
                    <a:latin typeface="+mj-lt"/>
                  </a:rPr>
                  <a:t> заданной</a:t>
                </a:r>
                <a:r>
                  <a:rPr lang="en-US" sz="2400" b="1" dirty="0" smtClean="0">
                    <a:solidFill>
                      <a:schemeClr val="tx2"/>
                    </a:solidFill>
                    <a:latin typeface="+mj-lt"/>
                  </a:rPr>
                  <a:t>  </a:t>
                </a:r>
                <a:r>
                  <a:rPr lang="ru-RU" sz="2400" b="1" dirty="0" smtClean="0">
                    <a:solidFill>
                      <a:schemeClr val="tx2"/>
                    </a:solidFill>
                    <a:latin typeface="+mj-lt"/>
                  </a:rPr>
                  <a:t>формулой </a:t>
                </a:r>
                <a14:m>
                  <m:oMath xmlns:m="http://schemas.openxmlformats.org/officeDocument/2006/math">
                    <m:r>
                      <a:rPr lang="en-US" sz="2400" b="1" i="1">
                        <a:solidFill>
                          <a:schemeClr val="tx2"/>
                        </a:solidFill>
                        <a:latin typeface="Cambria Math"/>
                      </a:rPr>
                      <m:t>𝒏</m:t>
                    </m:r>
                    <m:r>
                      <a:rPr lang="ru-RU" sz="2400" b="1" i="1">
                        <a:solidFill>
                          <a:schemeClr val="tx2"/>
                        </a:solidFill>
                        <a:latin typeface="Cambria Math"/>
                      </a:rPr>
                      <m:t> </m:t>
                    </m:r>
                  </m:oMath>
                </a14:m>
                <a:r>
                  <a:rPr lang="ru-RU" sz="2400" b="1" dirty="0">
                    <a:solidFill>
                      <a:schemeClr val="tx2"/>
                    </a:solidFill>
                    <a:latin typeface="+mj-lt"/>
                  </a:rPr>
                  <a:t>– </a:t>
                </a:r>
                <a:r>
                  <a:rPr lang="ru-RU" sz="2400" b="1" dirty="0" smtClean="0">
                    <a:solidFill>
                      <a:schemeClr val="tx2"/>
                    </a:solidFill>
                    <a:latin typeface="+mj-lt"/>
                  </a:rPr>
                  <a:t>го</a:t>
                </a:r>
              </a:p>
              <a:p>
                <a:r>
                  <a:rPr lang="ru-RU" sz="2400" b="1" dirty="0" smtClean="0">
                    <a:solidFill>
                      <a:schemeClr val="tx2"/>
                    </a:solidFill>
                    <a:latin typeface="+mj-lt"/>
                  </a:rPr>
                  <a:t>                     члена</a:t>
                </a:r>
                <a:r>
                  <a:rPr lang="ru-RU" sz="2400" b="1" dirty="0">
                    <a:solidFill>
                      <a:schemeClr val="tx2"/>
                    </a:solidFill>
                    <a:latin typeface="+mj-lt"/>
                  </a:rPr>
                  <a:t>: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i="1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>
                            <a:solidFill>
                              <a:schemeClr val="tx2"/>
                            </a:solidFill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sz="2400" b="1" i="1">
                            <a:solidFill>
                              <a:schemeClr val="tx2"/>
                            </a:solidFill>
                            <a:latin typeface="Cambria Math"/>
                          </a:rPr>
                          <m:t>𝒏</m:t>
                        </m:r>
                      </m:sub>
                    </m:sSub>
                    <m:r>
                      <a:rPr lang="en-US" sz="2400" b="1" i="1">
                        <a:solidFill>
                          <a:schemeClr val="tx2"/>
                        </a:solidFill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400" b="1" i="1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400" b="1" i="1">
                                <a:solidFill>
                                  <a:schemeClr val="tx2"/>
                                </a:solidFill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400" b="1" i="1">
                                <a:solidFill>
                                  <a:schemeClr val="tx2"/>
                                </a:solidFill>
                                <a:latin typeface="Cambria Math"/>
                              </a:rPr>
                              <m:t>−</m:t>
                            </m:r>
                            <m:r>
                              <a:rPr lang="en-US" sz="2400" b="1" i="1">
                                <a:solidFill>
                                  <a:schemeClr val="tx2"/>
                                </a:solidFill>
                                <a:latin typeface="Cambria Math"/>
                              </a:rPr>
                              <m:t>𝟏</m:t>
                            </m:r>
                          </m:e>
                        </m:d>
                      </m:e>
                      <m:sup>
                        <m:r>
                          <a:rPr lang="en-US" sz="2400" b="1" i="1">
                            <a:solidFill>
                              <a:schemeClr val="tx2"/>
                            </a:solidFill>
                            <a:latin typeface="Cambria Math"/>
                          </a:rPr>
                          <m:t>𝒏</m:t>
                        </m:r>
                        <m:r>
                          <a:rPr lang="en-US" sz="2400" b="1" i="1">
                            <a:solidFill>
                              <a:schemeClr val="tx2"/>
                            </a:solidFill>
                            <a:latin typeface="Cambria Math"/>
                          </a:rPr>
                          <m:t>+</m:t>
                        </m:r>
                        <m:r>
                          <a:rPr lang="en-US" sz="2400" b="1" i="1">
                            <a:solidFill>
                              <a:schemeClr val="tx2"/>
                            </a:solidFill>
                            <a:latin typeface="Cambria Math"/>
                          </a:rPr>
                          <m:t>𝟏</m:t>
                        </m:r>
                      </m:sup>
                    </m:sSup>
                    <m:r>
                      <a:rPr lang="en-US" sz="2400" b="1" i="1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2400" b="1" i="1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𝟐</m:t>
                    </m:r>
                    <m:r>
                      <a:rPr lang="en-US" sz="2400" b="1" i="1">
                        <a:solidFill>
                          <a:schemeClr val="tx2"/>
                        </a:solidFill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ru-RU" sz="2400" b="1" dirty="0" smtClean="0">
                  <a:solidFill>
                    <a:schemeClr val="tx2"/>
                  </a:solidFill>
                  <a:latin typeface="+mj-lt"/>
                  <a:ea typeface="Cambria Math"/>
                </a:endParaRPr>
              </a:p>
              <a:p>
                <a:endParaRPr lang="ru-RU" sz="2400" b="1" dirty="0" smtClean="0">
                  <a:solidFill>
                    <a:schemeClr val="tx2"/>
                  </a:solidFill>
                  <a:latin typeface="+mj-lt"/>
                  <a:ea typeface="Cambria Math"/>
                </a:endParaRPr>
              </a:p>
              <a:p>
                <a:r>
                  <a:rPr lang="ru-RU" sz="2000" b="1" dirty="0" smtClean="0">
                    <a:latin typeface="+mj-lt"/>
                  </a:rPr>
                  <a:t>             Решение</a:t>
                </a:r>
                <a:r>
                  <a:rPr lang="ru-RU" sz="2000" b="1" dirty="0">
                    <a:latin typeface="+mj-lt"/>
                  </a:rPr>
                  <a:t>: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1" i="1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sz="2000" b="1" i="1"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sz="2000" b="1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000" b="1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b="1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b="1" i="1">
                                <a:latin typeface="Cambria Math"/>
                              </a:rPr>
                              <m:t>−</m:t>
                            </m:r>
                            <m:r>
                              <a:rPr lang="en-US" sz="2000" b="1" i="1">
                                <a:latin typeface="Cambria Math"/>
                              </a:rPr>
                              <m:t>𝟏</m:t>
                            </m:r>
                          </m:e>
                        </m:d>
                      </m:e>
                      <m:sup>
                        <m:r>
                          <a:rPr lang="en-US" sz="2000" b="1" i="1">
                            <a:latin typeface="Cambria Math"/>
                          </a:rPr>
                          <m:t>𝟏</m:t>
                        </m:r>
                        <m:r>
                          <a:rPr lang="en-US" sz="2000" b="1" i="1">
                            <a:latin typeface="Cambria Math"/>
                          </a:rPr>
                          <m:t>+</m:t>
                        </m:r>
                        <m:r>
                          <a:rPr lang="en-US" sz="2000" b="1" i="1">
                            <a:latin typeface="Cambria Math"/>
                          </a:rPr>
                          <m:t>𝟏</m:t>
                        </m:r>
                      </m:sup>
                    </m:sSup>
                    <m:r>
                      <a:rPr lang="en-US" sz="2000" b="1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2000" b="1" i="1">
                        <a:latin typeface="Cambria Math"/>
                        <a:ea typeface="Cambria Math"/>
                      </a:rPr>
                      <m:t>𝟐</m:t>
                    </m:r>
                    <m:r>
                      <a:rPr lang="en-US" sz="2000" b="1" i="1">
                        <a:latin typeface="Cambria Math"/>
                        <a:ea typeface="Cambria Math"/>
                      </a:rPr>
                      <m:t>=(−</m:t>
                    </m:r>
                    <m:sSup>
                      <m:sSupPr>
                        <m:ctrlPr>
                          <a:rPr lang="en-US" sz="20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20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  <m:r>
                          <a:rPr lang="ru-RU" sz="20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)</m:t>
                        </m:r>
                      </m:e>
                      <m:sup>
                        <m:r>
                          <a:rPr lang="en-US" sz="2000" b="1" i="1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𝟐</m:t>
                        </m:r>
                      </m:sup>
                    </m:sSup>
                    <m:r>
                      <a:rPr lang="en-US" sz="2000" b="1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2000" b="1" i="1">
                        <a:latin typeface="Cambria Math"/>
                        <a:ea typeface="Cambria Math"/>
                      </a:rPr>
                      <m:t>𝟐</m:t>
                    </m:r>
                    <m:r>
                      <a:rPr lang="en-US" sz="2000" b="1" i="1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000" b="1" i="1" smtClean="0">
                        <a:solidFill>
                          <a:srgbClr val="FF0000"/>
                        </a:solidFill>
                        <a:latin typeface="Cambria Math"/>
                        <a:ea typeface="Cambria Math"/>
                      </a:rPr>
                      <m:t>𝟐</m:t>
                    </m:r>
                    <m:r>
                      <a:rPr lang="en-US" sz="2000" b="1" i="1">
                        <a:latin typeface="Cambria Math"/>
                        <a:ea typeface="Cambria Math"/>
                      </a:rPr>
                      <m:t>,</m:t>
                    </m:r>
                  </m:oMath>
                </a14:m>
                <a:r>
                  <a:rPr lang="en-US" sz="2000" b="1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</a:rPr>
                  <a:t>  </a:t>
                </a:r>
              </a:p>
              <a:p>
                <a:r>
                  <a:rPr lang="en-US" sz="2000" b="1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</a:rPr>
                  <a:t>                     </a:t>
                </a:r>
                <a:endParaRPr lang="ru-RU" sz="2000" b="1" dirty="0">
                  <a:solidFill>
                    <a:srgbClr val="FF0000"/>
                  </a:solidFill>
                  <a:effectLst>
                    <a:outerShdw blurRad="38100" dist="38100" dir="2700000" algn="tl">
                      <a:srgbClr val="C0C0C0"/>
                    </a:outerShdw>
                  </a:effectLst>
                  <a:latin typeface="Times New Roman" pitchFamily="18" charset="0"/>
                </a:endParaRPr>
              </a:p>
              <a:p>
                <a:r>
                  <a:rPr lang="en-US" sz="2000" b="1" dirty="0" smtClean="0">
                    <a:solidFill>
                      <a:srgbClr val="FF0000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</a:rPr>
                  <a:t>                             </a:t>
                </a:r>
                <a14:m>
                  <m:oMath xmlns:m="http://schemas.openxmlformats.org/officeDocument/2006/math">
                    <m:r>
                      <a:rPr lang="ru-RU" sz="2000" b="1" i="0" smtClean="0">
                        <a:latin typeface="Cambria Math"/>
                      </a:rPr>
                      <m:t>    </m:t>
                    </m:r>
                    <m:sSub>
                      <m:sSubPr>
                        <m:ctrlPr>
                          <a:rPr lang="ru-RU" sz="2000" b="1" i="1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1" i="1">
                            <a:latin typeface="Cambria Math"/>
                          </a:rPr>
                          <m:t>𝒙</m:t>
                        </m:r>
                      </m:e>
                      <m:sub>
                        <m:r>
                          <a:rPr lang="en-US" sz="2000" b="1" i="1"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en-US" sz="2000" b="1" i="1">
                        <a:latin typeface="Cambria Math"/>
                      </a:rPr>
                      <m:t>=</m:t>
                    </m:r>
                    <m:sSup>
                      <m:sSupPr>
                        <m:ctrlPr>
                          <a:rPr lang="en-US" sz="2000" b="1" i="1">
                            <a:latin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b="1" i="1">
                                <a:latin typeface="Cambria Math"/>
                              </a:rPr>
                            </m:ctrlPr>
                          </m:dPr>
                          <m:e>
                            <m:r>
                              <a:rPr lang="en-US" sz="2000" b="1" i="1">
                                <a:latin typeface="Cambria Math"/>
                              </a:rPr>
                              <m:t>−</m:t>
                            </m:r>
                            <m:r>
                              <a:rPr lang="en-US" sz="2000" b="1" i="1">
                                <a:latin typeface="Cambria Math"/>
                              </a:rPr>
                              <m:t>𝟏</m:t>
                            </m:r>
                          </m:e>
                        </m:d>
                      </m:e>
                      <m:sup>
                        <m:r>
                          <a:rPr lang="en-US" sz="2000" b="1" i="1">
                            <a:latin typeface="Cambria Math"/>
                          </a:rPr>
                          <m:t>𝟐</m:t>
                        </m:r>
                        <m:r>
                          <a:rPr lang="en-US" sz="2000" b="1" i="1">
                            <a:latin typeface="Cambria Math"/>
                          </a:rPr>
                          <m:t>+</m:t>
                        </m:r>
                        <m:r>
                          <a:rPr lang="en-US" sz="2000" b="1" i="1">
                            <a:latin typeface="Cambria Math"/>
                          </a:rPr>
                          <m:t>𝟏</m:t>
                        </m:r>
                      </m:sup>
                    </m:sSup>
                    <m:r>
                      <a:rPr lang="en-US" sz="2000" b="1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2000" b="1" i="1">
                        <a:latin typeface="Cambria Math"/>
                        <a:ea typeface="Cambria Math"/>
                      </a:rPr>
                      <m:t>𝟐</m:t>
                    </m:r>
                    <m:r>
                      <a:rPr lang="en-US" sz="2000" b="1" i="1">
                        <a:latin typeface="Cambria Math"/>
                        <a:ea typeface="Cambria Math"/>
                      </a:rPr>
                      <m:t>=</m:t>
                    </m:r>
                    <m:sSup>
                      <m:sSupPr>
                        <m:ctrlPr>
                          <a:rPr lang="en-US" sz="2000" b="1" i="1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d>
                          <m:dPr>
                            <m:ctrlPr>
                              <a:rPr lang="en-US" sz="2000" b="1" i="1">
                                <a:latin typeface="Cambria Math"/>
                                <a:ea typeface="Cambria Math"/>
                              </a:rPr>
                            </m:ctrlPr>
                          </m:dPr>
                          <m:e>
                            <m:r>
                              <a:rPr lang="en-US" sz="2000" b="1" i="1">
                                <a:latin typeface="Cambria Math"/>
                                <a:ea typeface="Cambria Math"/>
                              </a:rPr>
                              <m:t>−</m:t>
                            </m:r>
                            <m:r>
                              <a:rPr lang="en-US" sz="2000" b="1" i="1">
                                <a:latin typeface="Cambria Math"/>
                                <a:ea typeface="Cambria Math"/>
                              </a:rPr>
                              <m:t>𝟏</m:t>
                            </m:r>
                          </m:e>
                        </m:d>
                      </m:e>
                      <m:sup>
                        <m:r>
                          <a:rPr lang="en-US" sz="2000" b="1" i="1">
                            <a:latin typeface="Cambria Math"/>
                            <a:ea typeface="Cambria Math"/>
                          </a:rPr>
                          <m:t>𝟑</m:t>
                        </m:r>
                      </m:sup>
                    </m:sSup>
                    <m:r>
                      <a:rPr lang="en-US" sz="2000" b="1" i="1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2000" b="1" i="1">
                        <a:latin typeface="Cambria Math"/>
                        <a:ea typeface="Cambria Math"/>
                      </a:rPr>
                      <m:t>𝟐</m:t>
                    </m:r>
                    <m:r>
                      <a:rPr lang="en-US" sz="2000" b="1" i="1">
                        <a:latin typeface="Cambria Math"/>
                        <a:ea typeface="Cambria Math"/>
                      </a:rPr>
                      <m:t>=−</m:t>
                    </m:r>
                    <m:r>
                      <a:rPr lang="en-US" sz="2000" b="1" i="1">
                        <a:latin typeface="Cambria Math"/>
                        <a:ea typeface="Cambria Math"/>
                      </a:rPr>
                      <m:t>𝟐</m:t>
                    </m:r>
                    <m:r>
                      <a:rPr lang="en-US" sz="2000" b="1" i="1">
                        <a:latin typeface="Cambria Math"/>
                        <a:ea typeface="Cambria Math"/>
                      </a:rPr>
                      <m:t>,</m:t>
                    </m:r>
                  </m:oMath>
                </a14:m>
                <a:endParaRPr lang="en-US" sz="2000" b="1" dirty="0" smtClean="0">
                  <a:ea typeface="Cambria Math"/>
                </a:endParaRPr>
              </a:p>
              <a:p>
                <a:endParaRPr lang="en-US" sz="2000" b="1" dirty="0"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latin typeface="Cambria Math"/>
                            </a:rPr>
                            <m:t>𝒙</m:t>
                          </m:r>
                        </m:e>
                        <m:sub>
                          <m:r>
                            <a:rPr lang="en-US" sz="2000" b="1" i="1">
                              <a:latin typeface="Cambria Math"/>
                            </a:rPr>
                            <m:t>𝟑</m:t>
                          </m:r>
                        </m:sub>
                      </m:sSub>
                      <m:r>
                        <a:rPr lang="en-US" sz="2000" b="1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000" b="1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1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1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000" b="1" i="1">
                                  <a:latin typeface="Cambria Math"/>
                                </a:rPr>
                                <m:t>𝟏</m:t>
                              </m:r>
                            </m:e>
                          </m:d>
                        </m:e>
                        <m:sup>
                          <m:r>
                            <a:rPr lang="en-US" sz="2000" b="1" i="1">
                              <a:latin typeface="Cambria Math"/>
                            </a:rPr>
                            <m:t>𝟑</m:t>
                          </m:r>
                          <m:r>
                            <a:rPr lang="en-US" sz="2000" b="1" i="1">
                              <a:latin typeface="Cambria Math"/>
                            </a:rPr>
                            <m:t>+</m:t>
                          </m:r>
                          <m:r>
                            <a:rPr lang="en-US" sz="2000" b="1" i="1">
                              <a:latin typeface="Cambria Math"/>
                            </a:rPr>
                            <m:t>𝟏</m:t>
                          </m:r>
                        </m:sup>
                      </m:sSup>
                      <m:r>
                        <a:rPr lang="en-US" sz="20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000" b="1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e>
                          </m:d>
                        </m:e>
                        <m:sup>
                          <m:r>
                            <a:rPr lang="en-US" sz="2000" b="1" i="1">
                              <a:latin typeface="Cambria Math"/>
                              <a:ea typeface="Cambria Math"/>
                            </a:rPr>
                            <m:t>𝟒</m:t>
                          </m:r>
                        </m:sup>
                      </m:sSup>
                      <m:r>
                        <a:rPr lang="en-US" sz="20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,</m:t>
                      </m:r>
                    </m:oMath>
                  </m:oMathPara>
                </a14:m>
                <a:endParaRPr lang="en-US" sz="2000" b="1" dirty="0" smtClean="0">
                  <a:ea typeface="Cambria Math"/>
                </a:endParaRPr>
              </a:p>
              <a:p>
                <a:endParaRPr lang="en-US" sz="2000" b="1" dirty="0"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latin typeface="Cambria Math"/>
                            </a:rPr>
                            <m:t>𝒙</m:t>
                          </m:r>
                        </m:e>
                        <m:sub>
                          <m:r>
                            <a:rPr lang="en-US" sz="2000" b="1" i="1">
                              <a:latin typeface="Cambria Math"/>
                            </a:rPr>
                            <m:t>𝟒</m:t>
                          </m:r>
                        </m:sub>
                      </m:sSub>
                      <m:r>
                        <a:rPr lang="en-US" sz="2000" b="1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000" b="1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1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1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000" b="1" i="1">
                                  <a:latin typeface="Cambria Math"/>
                                </a:rPr>
                                <m:t>𝟏</m:t>
                              </m:r>
                            </m:e>
                          </m:d>
                        </m:e>
                        <m:sup>
                          <m:r>
                            <a:rPr lang="en-US" sz="2000" b="1" i="1">
                              <a:latin typeface="Cambria Math"/>
                            </a:rPr>
                            <m:t>𝟒</m:t>
                          </m:r>
                          <m:r>
                            <a:rPr lang="en-US" sz="2000" b="1" i="1">
                              <a:latin typeface="Cambria Math"/>
                            </a:rPr>
                            <m:t>+</m:t>
                          </m:r>
                          <m:r>
                            <a:rPr lang="en-US" sz="2000" b="1" i="1">
                              <a:latin typeface="Cambria Math"/>
                            </a:rPr>
                            <m:t>𝟏</m:t>
                          </m:r>
                        </m:sup>
                      </m:sSup>
                      <m:r>
                        <a:rPr lang="en-US" sz="20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000" b="1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e>
                          </m:d>
                        </m:e>
                        <m:sup>
                          <m:r>
                            <a:rPr lang="en-US" sz="2000" b="1" i="1">
                              <a:latin typeface="Cambria Math"/>
                              <a:ea typeface="Cambria Math"/>
                            </a:rPr>
                            <m:t>𝟓</m:t>
                          </m:r>
                        </m:sup>
                      </m:sSup>
                      <m:r>
                        <a:rPr lang="en-US" sz="20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=−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,</m:t>
                      </m:r>
                    </m:oMath>
                  </m:oMathPara>
                </a14:m>
                <a:endParaRPr lang="en-US" sz="2000" b="1" dirty="0" smtClean="0">
                  <a:ea typeface="Cambria Math"/>
                </a:endParaRPr>
              </a:p>
              <a:p>
                <a:endParaRPr lang="en-US" sz="2000" b="1" dirty="0"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latin typeface="Cambria Math"/>
                            </a:rPr>
                            <m:t>𝒙</m:t>
                          </m:r>
                        </m:e>
                        <m:sub>
                          <m:r>
                            <a:rPr lang="en-US" sz="2000" b="1" i="1">
                              <a:latin typeface="Cambria Math"/>
                            </a:rPr>
                            <m:t>𝟓</m:t>
                          </m:r>
                        </m:sub>
                      </m:sSub>
                      <m:r>
                        <a:rPr lang="en-US" sz="2000" b="1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000" b="1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1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1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000" b="1" i="1">
                                  <a:latin typeface="Cambria Math"/>
                                </a:rPr>
                                <m:t>𝟏</m:t>
                              </m:r>
                            </m:e>
                          </m:d>
                        </m:e>
                        <m:sup>
                          <m:r>
                            <a:rPr lang="en-US" sz="2000" b="1" i="1">
                              <a:latin typeface="Cambria Math"/>
                            </a:rPr>
                            <m:t>𝟓</m:t>
                          </m:r>
                          <m:r>
                            <a:rPr lang="en-US" sz="2000" b="1" i="1">
                              <a:latin typeface="Cambria Math"/>
                            </a:rPr>
                            <m:t>+</m:t>
                          </m:r>
                          <m:r>
                            <a:rPr lang="en-US" sz="2000" b="1" i="1">
                              <a:latin typeface="Cambria Math"/>
                            </a:rPr>
                            <m:t>𝟏</m:t>
                          </m:r>
                        </m:sup>
                      </m:sSup>
                      <m:r>
                        <a:rPr lang="en-US" sz="20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000" b="1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e>
                          </m:d>
                        </m:e>
                        <m:sup>
                          <m:r>
                            <a:rPr lang="en-US" sz="2000" b="1" i="1">
                              <a:latin typeface="Cambria Math"/>
                              <a:ea typeface="Cambria Math"/>
                            </a:rPr>
                            <m:t>𝟔</m:t>
                          </m:r>
                        </m:sup>
                      </m:sSup>
                      <m:r>
                        <a:rPr lang="en-US" sz="20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,</m:t>
                      </m:r>
                    </m:oMath>
                  </m:oMathPara>
                </a14:m>
                <a:endParaRPr lang="en-US" sz="2000" b="1" dirty="0" smtClean="0">
                  <a:ea typeface="Cambria Math"/>
                </a:endParaRPr>
              </a:p>
              <a:p>
                <a:endParaRPr lang="en-US" sz="2000" b="1" dirty="0"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b="1" i="1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1" i="1">
                              <a:latin typeface="Cambria Math"/>
                            </a:rPr>
                            <m:t>𝒙</m:t>
                          </m:r>
                        </m:e>
                        <m:sub>
                          <m:r>
                            <a:rPr lang="en-US" sz="2000" b="1" i="1">
                              <a:latin typeface="Cambria Math"/>
                            </a:rPr>
                            <m:t>𝟔</m:t>
                          </m:r>
                        </m:sub>
                      </m:sSub>
                      <m:r>
                        <a:rPr lang="en-US" sz="2000" b="1" i="1"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000" b="1" i="1">
                              <a:latin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1" i="1">
                                  <a:latin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1" i="1">
                                  <a:latin typeface="Cambria Math"/>
                                </a:rPr>
                                <m:t>−</m:t>
                              </m:r>
                              <m:r>
                                <a:rPr lang="en-US" sz="2000" b="1" i="1">
                                  <a:latin typeface="Cambria Math"/>
                                </a:rPr>
                                <m:t>𝟏</m:t>
                              </m:r>
                            </m:e>
                          </m:d>
                        </m:e>
                        <m:sup>
                          <m:r>
                            <a:rPr lang="en-US" sz="2000" b="1" i="1">
                              <a:latin typeface="Cambria Math"/>
                            </a:rPr>
                            <m:t>𝟔</m:t>
                          </m:r>
                          <m:r>
                            <a:rPr lang="en-US" sz="2000" b="1" i="1">
                              <a:latin typeface="Cambria Math"/>
                            </a:rPr>
                            <m:t>+</m:t>
                          </m:r>
                          <m:r>
                            <a:rPr lang="en-US" sz="2000" b="1" i="1">
                              <a:latin typeface="Cambria Math"/>
                            </a:rPr>
                            <m:t>𝟏</m:t>
                          </m:r>
                        </m:sup>
                      </m:sSup>
                      <m:r>
                        <a:rPr lang="en-US" sz="20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000" b="1" i="1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d>
                            <m:dPr>
                              <m:ctrlP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</m:ctrlPr>
                            </m:dPr>
                            <m:e>
                              <m: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  <m:t>−</m:t>
                              </m:r>
                              <m:r>
                                <a:rPr lang="en-US" sz="2000" b="1" i="1">
                                  <a:latin typeface="Cambria Math"/>
                                  <a:ea typeface="Cambria Math"/>
                                </a:rPr>
                                <m:t>𝟏</m:t>
                              </m:r>
                            </m:e>
                          </m:d>
                        </m:e>
                        <m:sup>
                          <m:r>
                            <a:rPr lang="en-US" sz="2000" b="1" i="1">
                              <a:latin typeface="Cambria Math"/>
                              <a:ea typeface="Cambria Math"/>
                            </a:rPr>
                            <m:t>𝟕</m:t>
                          </m:r>
                        </m:sup>
                      </m:sSup>
                      <m:r>
                        <a:rPr lang="en-US" sz="2000" b="1" i="1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=−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en-US" sz="2000" b="1" i="1">
                          <a:latin typeface="Cambria Math"/>
                          <a:ea typeface="Cambria Math"/>
                        </a:rPr>
                        <m:t>,</m:t>
                      </m:r>
                    </m:oMath>
                  </m:oMathPara>
                </a14:m>
                <a:endParaRPr lang="en-US" sz="2000" b="1" dirty="0">
                  <a:ea typeface="Cambria Math"/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395536" y="1318353"/>
                <a:ext cx="8208912" cy="5247590"/>
              </a:xfrm>
              <a:prstGeom prst="rect">
                <a:avLst/>
              </a:prstGeom>
              <a:blipFill rotWithShape="1">
                <a:blip r:embed="rId2"/>
                <a:stretch>
                  <a:fillRect l="-1189" t="-929" r="-743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6" descr="image4513178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705616" y="2852936"/>
            <a:ext cx="1152524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 descr="image4513178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6732240" y="4083077"/>
            <a:ext cx="1152525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0063118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63600" y="704850"/>
            <a:ext cx="8280400" cy="636588"/>
          </a:xfrm>
        </p:spPr>
        <p:txBody>
          <a:bodyPr/>
          <a:lstStyle/>
          <a:p>
            <a:pPr algn="ctr" eaLnBrk="1" hangingPunct="1"/>
            <a:r>
              <a:rPr lang="ru-RU" sz="3200" b="1" dirty="0" smtClean="0"/>
              <a:t>Проверка домашнего задания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84925" y="1412776"/>
                <a:ext cx="8136906" cy="5545492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dirty="0" smtClean="0">
                    <a:solidFill>
                      <a:schemeClr val="tx2"/>
                    </a:solidFill>
                    <a:latin typeface="+mj-lt"/>
                  </a:rPr>
                  <a:t>№ 56</a:t>
                </a:r>
                <a:r>
                  <a:rPr lang="en-US" sz="2400" b="1" dirty="0" smtClean="0">
                    <a:solidFill>
                      <a:schemeClr val="tx2"/>
                    </a:solidFill>
                    <a:latin typeface="+mj-lt"/>
                  </a:rPr>
                  <a:t>6</a:t>
                </a:r>
                <a:r>
                  <a:rPr lang="ru-RU" sz="2400" b="1" dirty="0" smtClean="0">
                    <a:solidFill>
                      <a:schemeClr val="tx2"/>
                    </a:solidFill>
                    <a:latin typeface="+mj-lt"/>
                  </a:rPr>
                  <a:t>.     Последовательность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2400" b="1" i="1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sz="2400" b="1" i="1">
                                <a:solidFill>
                                  <a:schemeClr val="tx2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tx2"/>
                                </a:solidFill>
                                <a:latin typeface="Cambria Math"/>
                              </a:rPr>
                              <m:t>𝒃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schemeClr val="tx2"/>
                                </a:solidFill>
                                <a:latin typeface="Cambria Math"/>
                              </a:rPr>
                              <m:t>𝒏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b="1" dirty="0" smtClean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ru-RU" sz="2400" b="1" dirty="0" smtClean="0">
                    <a:solidFill>
                      <a:schemeClr val="tx2"/>
                    </a:solidFill>
                    <a:latin typeface="+mj-lt"/>
                  </a:rPr>
                  <a:t>задана формулой</a:t>
                </a:r>
              </a:p>
              <a:p>
                <a:r>
                  <a:rPr lang="ru-RU" sz="2400" b="1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ru-RU" sz="2400" b="1" dirty="0" smtClean="0">
                    <a:solidFill>
                      <a:schemeClr val="tx2"/>
                    </a:solidFill>
                    <a:latin typeface="+mj-lt"/>
                  </a:rPr>
                  <a:t>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𝒃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𝒏</m:t>
                        </m:r>
                      </m:sub>
                    </m:sSub>
                    <m:r>
                      <a:rPr lang="en-US" sz="2400" b="1" i="1" smtClean="0">
                        <a:solidFill>
                          <a:schemeClr val="tx2"/>
                        </a:solidFill>
                        <a:latin typeface="Cambria Math"/>
                      </a:rPr>
                      <m:t>=</m:t>
                    </m:r>
                    <m:r>
                      <a:rPr lang="en-US" sz="2400" b="1" i="1" smtClean="0">
                        <a:solidFill>
                          <a:schemeClr val="tx2"/>
                        </a:solidFill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en-US" sz="2400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𝒏</m:t>
                        </m:r>
                      </m:e>
                      <m:sup>
                        <m:r>
                          <a:rPr lang="en-US" sz="2400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sz="2400" b="1" i="1" smtClean="0">
                        <a:solidFill>
                          <a:schemeClr val="tx2"/>
                        </a:solidFill>
                        <a:latin typeface="Cambria Math"/>
                      </a:rPr>
                      <m:t>+</m:t>
                    </m:r>
                    <m:r>
                      <a:rPr lang="en-US" sz="2400" b="1" i="1" smtClean="0">
                        <a:solidFill>
                          <a:schemeClr val="tx2"/>
                        </a:solidFill>
                        <a:latin typeface="Cambria Math"/>
                      </a:rPr>
                      <m:t>𝟑</m:t>
                    </m:r>
                    <m:r>
                      <a:rPr lang="en-US" sz="2400" b="1" i="1" smtClean="0">
                        <a:solidFill>
                          <a:schemeClr val="tx2"/>
                        </a:solidFill>
                        <a:latin typeface="Cambria Math"/>
                      </a:rPr>
                      <m:t>𝒏</m:t>
                    </m:r>
                  </m:oMath>
                </a14:m>
                <a:r>
                  <a:rPr lang="ru-RU" sz="2400" b="1" dirty="0" smtClean="0">
                    <a:solidFill>
                      <a:schemeClr val="tx2"/>
                    </a:solidFill>
                    <a:latin typeface="+mj-lt"/>
                  </a:rPr>
                  <a:t>. Найдите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2400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𝒃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𝟓</m:t>
                        </m:r>
                      </m:sub>
                    </m:sSub>
                    <m:r>
                      <a:rPr lang="en-US" sz="2400" b="1" i="1" smtClean="0">
                        <a:solidFill>
                          <a:schemeClr val="tx2"/>
                        </a:solidFill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n-US" sz="2400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𝒃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𝟏𝟎</m:t>
                        </m:r>
                      </m:sub>
                    </m:sSub>
                    <m:r>
                      <a:rPr lang="en-US" sz="2400" b="1" i="1" smtClean="0">
                        <a:solidFill>
                          <a:schemeClr val="tx2"/>
                        </a:solidFill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n-US" sz="2400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𝒃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𝟓𝟎</m:t>
                        </m:r>
                      </m:sub>
                    </m:sSub>
                    <m:r>
                      <a:rPr lang="en-US" sz="2400" b="1" i="1" smtClean="0">
                        <a:solidFill>
                          <a:schemeClr val="tx2"/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ru-RU" sz="2400" b="1" dirty="0" smtClean="0">
                  <a:solidFill>
                    <a:schemeClr val="tx2"/>
                  </a:solidFill>
                  <a:latin typeface="+mj-lt"/>
                </a:endParaRPr>
              </a:p>
              <a:p>
                <a:endParaRPr lang="ru-RU" dirty="0" smtClean="0"/>
              </a:p>
              <a:p>
                <a:r>
                  <a:rPr lang="ru-RU" dirty="0" smtClean="0"/>
                  <a:t>               </a:t>
                </a:r>
                <a:r>
                  <a:rPr lang="ru-RU" sz="2000" b="1" dirty="0" smtClean="0">
                    <a:latin typeface="+mj-lt"/>
                  </a:rPr>
                  <a:t>Решение</a:t>
                </a:r>
                <a:r>
                  <a:rPr lang="ru-RU" sz="2000" b="1" dirty="0" smtClean="0"/>
                  <a:t>: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latin typeface="Cambria Math"/>
                          </a:rPr>
                          <m:t>            </m:t>
                        </m:r>
                        <m:r>
                          <a:rPr lang="en-US" sz="2000" b="1" i="1" smtClean="0">
                            <a:latin typeface="Cambria Math"/>
                          </a:rPr>
                          <m:t>𝒃</m:t>
                        </m:r>
                      </m:e>
                      <m:sub>
                        <m:r>
                          <a:rPr lang="en-US" sz="2000" b="1" i="1" smtClean="0">
                            <a:latin typeface="Cambria Math"/>
                          </a:rPr>
                          <m:t>𝟓</m:t>
                        </m:r>
                      </m:sub>
                    </m:sSub>
                    <m:r>
                      <a:rPr lang="en-US" sz="2000" b="1" i="1" smtClean="0">
                        <a:latin typeface="Cambria Math"/>
                      </a:rPr>
                      <m:t>=</m:t>
                    </m:r>
                    <m:r>
                      <a:rPr lang="en-US" sz="2000" b="1" i="1" smtClean="0">
                        <a:latin typeface="Cambria Math"/>
                      </a:rPr>
                      <m:t>𝟐</m:t>
                    </m:r>
                    <m:r>
                      <a:rPr lang="en-US" sz="2000" b="1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en-US" sz="2000" b="1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latin typeface="Cambria Math"/>
                            <a:ea typeface="Cambria Math"/>
                          </a:rPr>
                          <m:t>𝟓</m:t>
                        </m:r>
                      </m:e>
                      <m:sup>
                        <m:r>
                          <a:rPr lang="en-US" sz="2000" b="1" i="1" smtClean="0">
                            <a:latin typeface="Cambria Math"/>
                            <a:ea typeface="Cambria Math"/>
                          </a:rPr>
                          <m:t>𝟐</m:t>
                        </m:r>
                      </m:sup>
                    </m:sSup>
                    <m:r>
                      <a:rPr lang="en-US" sz="2000" b="1" i="1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en-US" sz="2000" b="1" i="1" smtClean="0">
                        <a:latin typeface="Cambria Math"/>
                        <a:ea typeface="Cambria Math"/>
                      </a:rPr>
                      <m:t>𝟑</m:t>
                    </m:r>
                    <m:r>
                      <a:rPr lang="en-US" sz="2000" b="1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2000" b="1" i="1" smtClean="0">
                        <a:latin typeface="Cambria Math"/>
                        <a:ea typeface="Cambria Math"/>
                      </a:rPr>
                      <m:t>𝟓</m:t>
                    </m:r>
                    <m:r>
                      <a:rPr lang="en-US" sz="2000" b="1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000" b="1" i="1" smtClean="0">
                        <a:latin typeface="Cambria Math"/>
                        <a:ea typeface="Cambria Math"/>
                      </a:rPr>
                      <m:t>𝟓𝟎</m:t>
                    </m:r>
                    <m:r>
                      <a:rPr lang="en-US" sz="2000" b="1" i="1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en-US" sz="2000" b="1" i="1" smtClean="0">
                        <a:latin typeface="Cambria Math"/>
                        <a:ea typeface="Cambria Math"/>
                      </a:rPr>
                      <m:t>𝟏𝟓</m:t>
                    </m:r>
                    <m:r>
                      <a:rPr lang="en-US" sz="2000" b="1" i="1" smtClean="0">
                        <a:latin typeface="Cambria Math"/>
                        <a:ea typeface="Cambria Math"/>
                      </a:rPr>
                      <m:t>,</m:t>
                    </m:r>
                  </m:oMath>
                </a14:m>
                <a:endParaRPr lang="en-US" sz="2000" b="1" dirty="0" smtClean="0"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/>
                            </a:rPr>
                            <m:t>𝒃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/>
                            </a:rPr>
                            <m:t>𝟏𝟎</m:t>
                          </m:r>
                        </m:sub>
                      </m:sSub>
                      <m:r>
                        <a:rPr lang="en-US" sz="2000" b="1" i="1" smtClean="0">
                          <a:latin typeface="Cambria Math"/>
                        </a:rPr>
                        <m:t>=</m:t>
                      </m:r>
                      <m:r>
                        <a:rPr lang="en-US" sz="2000" b="1" i="1" smtClean="0">
                          <a:latin typeface="Cambria Math"/>
                        </a:rPr>
                        <m:t>𝟐</m:t>
                      </m:r>
                      <m:r>
                        <a:rPr lang="en-US" sz="2000" b="1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en-US" sz="20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𝟏𝟎</m:t>
                          </m:r>
                        </m:e>
                        <m:sup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2000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sz="2000" b="1" i="1" smtClean="0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en-US" sz="20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ru-RU" sz="2000" b="1" i="0" smtClean="0">
                          <a:latin typeface="Cambria Math"/>
                          <a:ea typeface="Cambria Math"/>
                        </a:rPr>
                        <m:t>𝟏𝟎</m:t>
                      </m:r>
                      <m:r>
                        <a:rPr lang="en-US" sz="2000" b="1" i="0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2000" b="1" i="0" smtClean="0">
                          <a:latin typeface="Cambria Math"/>
                          <a:ea typeface="Cambria Math"/>
                        </a:rPr>
                        <m:t>𝟐𝟎𝟎</m:t>
                      </m:r>
                      <m:r>
                        <a:rPr lang="en-US" sz="2000" b="1" i="0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ru-RU" sz="2000" b="1" i="0" smtClean="0">
                          <a:latin typeface="Cambria Math"/>
                          <a:ea typeface="Cambria Math"/>
                        </a:rPr>
                        <m:t>𝟑𝟎</m:t>
                      </m:r>
                      <m:r>
                        <a:rPr lang="en-US" sz="2000" b="1" i="0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2000" b="1" i="0" smtClean="0">
                          <a:latin typeface="Cambria Math"/>
                          <a:ea typeface="Cambria Math"/>
                        </a:rPr>
                        <m:t>𝟐𝟑𝟎</m:t>
                      </m:r>
                      <m:r>
                        <a:rPr lang="en-US" sz="2000" b="1" i="0" smtClean="0">
                          <a:latin typeface="Cambria Math"/>
                          <a:ea typeface="Cambria Math"/>
                        </a:rPr>
                        <m:t>,</m:t>
                      </m:r>
                    </m:oMath>
                  </m:oMathPara>
                </a14:m>
                <a:endParaRPr lang="en-US" sz="2000" b="1" dirty="0" smtClean="0"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𝒃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𝟓𝟎</m:t>
                          </m:r>
                        </m:sub>
                      </m:sSub>
                      <m:r>
                        <a:rPr lang="en-US" sz="2000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2000" b="1" i="1" smtClean="0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en-US" sz="2000" b="1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en-US" sz="20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𝟓𝟎</m:t>
                          </m:r>
                        </m:e>
                        <m:sup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2000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sz="2000" b="1" i="1" smtClean="0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en-US" sz="20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2000" b="1" i="1" smtClean="0">
                          <a:latin typeface="Cambria Math"/>
                          <a:ea typeface="Cambria Math"/>
                        </a:rPr>
                        <m:t>𝟓𝟎</m:t>
                      </m:r>
                      <m:r>
                        <a:rPr lang="en-US" sz="2000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ru-RU" sz="2000" b="1" i="1" smtClean="0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ru-RU" sz="20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ru-RU" sz="2000" b="1" i="1" smtClean="0">
                          <a:latin typeface="Cambria Math"/>
                          <a:ea typeface="Cambria Math"/>
                        </a:rPr>
                        <m:t>𝟐𝟓𝟎</m:t>
                      </m:r>
                      <m:r>
                        <a:rPr lang="en-US" sz="2000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sz="2000" b="1" i="1" smtClean="0">
                          <a:latin typeface="Cambria Math"/>
                          <a:ea typeface="Cambria Math"/>
                        </a:rPr>
                        <m:t>𝟏𝟓𝟎</m:t>
                      </m:r>
                      <m:r>
                        <a:rPr lang="en-US" sz="2000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2000" b="1" i="1" smtClean="0">
                          <a:latin typeface="Cambria Math"/>
                          <a:ea typeface="Cambria Math"/>
                        </a:rPr>
                        <m:t>𝟔𝟓𝟎</m:t>
                      </m:r>
                      <m:r>
                        <a:rPr lang="en-US" sz="2000" b="1" i="1" smtClean="0">
                          <a:latin typeface="Cambria Math"/>
                          <a:ea typeface="Cambria Math"/>
                        </a:rPr>
                        <m:t>.</m:t>
                      </m:r>
                    </m:oMath>
                  </m:oMathPara>
                </a14:m>
                <a:endParaRPr lang="en-US" sz="2000" b="1" dirty="0" smtClean="0">
                  <a:ea typeface="Cambria Math"/>
                </a:endParaRPr>
              </a:p>
              <a:p>
                <a:endParaRPr lang="en-US" sz="2000" b="1" dirty="0" smtClean="0"/>
              </a:p>
              <a:p>
                <a:endParaRPr lang="ru-RU" dirty="0"/>
              </a:p>
              <a:p>
                <a:r>
                  <a:rPr lang="ru-RU" sz="2400" b="1" dirty="0" smtClean="0">
                    <a:solidFill>
                      <a:schemeClr val="tx2"/>
                    </a:solidFill>
                    <a:latin typeface="+mj-lt"/>
                  </a:rPr>
                  <a:t>№56</a:t>
                </a:r>
                <a:r>
                  <a:rPr lang="en-US" sz="2400" b="1" dirty="0" smtClean="0">
                    <a:solidFill>
                      <a:schemeClr val="tx2"/>
                    </a:solidFill>
                    <a:latin typeface="+mj-lt"/>
                  </a:rPr>
                  <a:t>9</a:t>
                </a:r>
                <a:r>
                  <a:rPr lang="ru-RU" sz="2400" b="1" dirty="0" smtClean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ru-RU" sz="2400" b="1" dirty="0">
                    <a:solidFill>
                      <a:schemeClr val="tx2"/>
                    </a:solidFill>
                    <a:latin typeface="+mj-lt"/>
                  </a:rPr>
                  <a:t>(г). </a:t>
                </a:r>
                <a:r>
                  <a:rPr lang="en-US" sz="2400" b="1" dirty="0" smtClean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ru-RU" sz="2400" b="1" dirty="0" smtClean="0">
                    <a:solidFill>
                      <a:schemeClr val="tx2"/>
                    </a:solidFill>
                    <a:latin typeface="+mj-lt"/>
                  </a:rPr>
                  <a:t>Выпишите первые пять членов  </a:t>
                </a:r>
              </a:p>
              <a:p>
                <a:r>
                  <a:rPr lang="ru-RU" sz="2400" b="1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ru-RU" sz="2400" b="1" dirty="0" smtClean="0">
                    <a:solidFill>
                      <a:schemeClr val="tx2"/>
                    </a:solidFill>
                    <a:latin typeface="+mj-lt"/>
                  </a:rPr>
                  <a:t>                   последовательности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2400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sz="2400" b="1" i="1" smtClean="0">
                                <a:solidFill>
                                  <a:schemeClr val="tx2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tx2"/>
                                </a:solidFill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chemeClr val="tx2"/>
                                </a:solidFill>
                                <a:latin typeface="Cambria Math"/>
                              </a:rPr>
                              <m:t>𝒏</m:t>
                            </m:r>
                          </m:sub>
                        </m:sSub>
                      </m:e>
                    </m:d>
                  </m:oMath>
                </a14:m>
                <a:r>
                  <a:rPr lang="ru-RU" sz="2400" b="1" dirty="0" smtClean="0">
                    <a:solidFill>
                      <a:schemeClr val="tx2"/>
                    </a:solidFill>
                    <a:latin typeface="+mj-lt"/>
                  </a:rPr>
                  <a:t>, если: </a:t>
                </a:r>
                <a:endParaRPr lang="en-US" sz="2400" b="1" dirty="0" smtClean="0">
                  <a:solidFill>
                    <a:schemeClr val="tx2"/>
                  </a:solidFill>
                  <a:latin typeface="+mj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b="1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chemeClr val="tx2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chemeClr val="tx2"/>
                          </a:solidFill>
                          <a:latin typeface="Cambria Math"/>
                        </a:rPr>
                        <m:t>𝟑</m:t>
                      </m:r>
                      <m:r>
                        <a:rPr lang="en-US" sz="2000" b="1" i="1" smtClean="0">
                          <a:solidFill>
                            <a:schemeClr val="tx2"/>
                          </a:solidFill>
                          <a:latin typeface="Cambria Math"/>
                        </a:rPr>
                        <m:t>,  </m:t>
                      </m:r>
                      <m:sSub>
                        <m:sSubPr>
                          <m:ctrlPr>
                            <a:rPr lang="ru-RU" sz="2000" b="1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b>
                          <m:r>
                            <a:rPr lang="en-US" sz="2000" b="1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𝒏</m:t>
                          </m:r>
                          <m:r>
                            <a:rPr lang="en-US" sz="2000" b="1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en-US" sz="2000" b="1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en-US" sz="2000" b="1" i="1">
                          <a:solidFill>
                            <a:schemeClr val="tx2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000" b="1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000" b="1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</a:rPr>
                                <m:t>𝒏</m:t>
                              </m:r>
                            </m:sub>
                          </m:sSub>
                        </m:e>
                        <m:sup>
                          <m:r>
                            <a:rPr lang="en-US" sz="2000" b="1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2000" b="1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𝟏</m:t>
                          </m:r>
                        </m:sup>
                      </m:sSup>
                      <m:r>
                        <a:rPr lang="en-US" sz="2000" b="1" i="1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.</m:t>
                      </m:r>
                    </m:oMath>
                  </m:oMathPara>
                </a14:m>
                <a:endParaRPr lang="en-US" sz="2000" b="1" dirty="0" smtClean="0">
                  <a:solidFill>
                    <a:schemeClr val="tx2"/>
                  </a:solidFill>
                  <a:latin typeface="+mj-lt"/>
                </a:endParaRPr>
              </a:p>
              <a:p>
                <a:endParaRPr lang="en-US" dirty="0">
                  <a:latin typeface="+mj-lt"/>
                </a:endParaRPr>
              </a:p>
              <a:p>
                <a:r>
                  <a:rPr lang="ru-RU" sz="2400" b="1" dirty="0" smtClean="0">
                    <a:solidFill>
                      <a:schemeClr val="tx1"/>
                    </a:solidFill>
                    <a:latin typeface="+mj-lt"/>
                  </a:rPr>
                  <a:t>              Решение:   </a:t>
                </a:r>
              </a:p>
              <a:p>
                <a:r>
                  <a:rPr lang="ru-RU" sz="2400" b="1" dirty="0" smtClean="0">
                    <a:solidFill>
                      <a:schemeClr val="tx1"/>
                    </a:solidFill>
                    <a:latin typeface="+mj-lt"/>
                  </a:rPr>
                  <a:t> </a:t>
                </a:r>
                <a:r>
                  <a:rPr lang="en-US" sz="2400" b="1" dirty="0" smtClean="0">
                    <a:solidFill>
                      <a:schemeClr val="tx1"/>
                    </a:solidFill>
                    <a:latin typeface="+mj-lt"/>
                  </a:rPr>
                  <a:t>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sz="2400" b="1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/>
                      </a:rPr>
                      <m:t>𝟑</m:t>
                    </m:r>
                    <m:r>
                      <a:rPr lang="en-US" sz="2400" b="1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,</m:t>
                    </m:r>
                  </m:oMath>
                </a14:m>
                <a:r>
                  <a:rPr lang="en-US" sz="2400" b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</a:rPr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=−</m:t>
                    </m:r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𝟑</m:t>
                    </m:r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,   </m:t>
                    </m:r>
                    <m:sSub>
                      <m:sSubPr>
                        <m:ctrlPr>
                          <a:rPr lang="ru-RU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𝟑</m:t>
                        </m:r>
                      </m:sub>
                    </m:sSub>
                    <m:r>
                      <a:rPr lang="en-US" sz="2400" b="1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/>
                      </a:rPr>
                      <m:t>𝟑</m:t>
                    </m:r>
                    <m:r>
                      <a:rPr lang="en-US" sz="2400" b="1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,</m:t>
                    </m:r>
                  </m:oMath>
                </a14:m>
                <a:r>
                  <a:rPr lang="en-US" sz="2400" b="1" dirty="0" smtClean="0">
                    <a:solidFill>
                      <a:schemeClr val="tx1"/>
                    </a:solidFill>
                    <a:ea typeface="Cambria Math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1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  </m:t>
                        </m:r>
                        <m:r>
                          <a:rPr lang="en-US" sz="2400" b="1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𝒂</m:t>
                        </m:r>
                      </m:e>
                      <m:sub>
                        <m:r>
                          <a:rPr lang="en-US" sz="2400" b="1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𝟒</m:t>
                        </m:r>
                      </m:sub>
                    </m:sSub>
                    <m:r>
                      <a:rPr lang="en-US" sz="2400" b="1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=−</m:t>
                    </m:r>
                    <m:r>
                      <a:rPr lang="en-US" sz="2400" b="1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𝟑</m:t>
                    </m:r>
                    <m:r>
                      <a:rPr lang="en-US" sz="2400" b="1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,  </m:t>
                    </m:r>
                    <m:sSub>
                      <m:sSubPr>
                        <m:ctrlPr>
                          <a:rPr lang="en-US" sz="2400" b="1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1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  </m:t>
                        </m:r>
                        <m:r>
                          <a:rPr lang="en-US" sz="2400" b="1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𝒂</m:t>
                        </m:r>
                      </m:e>
                      <m:sub>
                        <m:r>
                          <a:rPr lang="en-US" sz="2400" b="1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𝟓</m:t>
                        </m:r>
                      </m:sub>
                    </m:sSub>
                    <m:r>
                      <a:rPr lang="en-US" sz="2400" b="1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400" b="1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𝟑</m:t>
                    </m:r>
                    <m:r>
                      <a:rPr lang="en-US" sz="2400" b="1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en-US" sz="2400" b="1" dirty="0">
                  <a:solidFill>
                    <a:schemeClr val="tx1"/>
                  </a:solidFill>
                  <a:ea typeface="Cambria Math"/>
                </a:endParaRPr>
              </a:p>
              <a:p>
                <a:endParaRPr lang="en-US" dirty="0">
                  <a:solidFill>
                    <a:schemeClr val="tx1"/>
                  </a:solidFill>
                  <a:ea typeface="Cambria Math"/>
                </a:endParaRPr>
              </a:p>
              <a:p>
                <a:endParaRPr lang="en-US" dirty="0">
                  <a:ea typeface="Cambria Math"/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925" y="1412776"/>
                <a:ext cx="8136906" cy="5545492"/>
              </a:xfrm>
              <a:prstGeom prst="rect">
                <a:avLst/>
              </a:prstGeom>
              <a:blipFill rotWithShape="1">
                <a:blip r:embed="rId2"/>
                <a:stretch>
                  <a:fillRect l="-1199" t="-880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6" descr="image4513178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472748" y="3140968"/>
            <a:ext cx="1152525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 descr="image4513178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443451" y="5747842"/>
            <a:ext cx="1152525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246252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863600" y="704850"/>
            <a:ext cx="8280400" cy="636588"/>
          </a:xfrm>
        </p:spPr>
        <p:txBody>
          <a:bodyPr/>
          <a:lstStyle/>
          <a:p>
            <a:pPr algn="ctr" eaLnBrk="1" hangingPunct="1"/>
            <a:r>
              <a:rPr lang="ru-RU" sz="3200" b="1" dirty="0" smtClean="0"/>
              <a:t>Проверка домашнего задания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TextBox 2"/>
              <p:cNvSpPr txBox="1"/>
              <p:nvPr/>
            </p:nvSpPr>
            <p:spPr>
              <a:xfrm>
                <a:off x="584925" y="1412776"/>
                <a:ext cx="8136906" cy="5731184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ru-RU" sz="2400" b="1" dirty="0" smtClean="0">
                    <a:solidFill>
                      <a:schemeClr val="tx2"/>
                    </a:solidFill>
                    <a:latin typeface="+mj-lt"/>
                  </a:rPr>
                  <a:t>№ 56</a:t>
                </a:r>
                <a:r>
                  <a:rPr lang="en-US" sz="2400" b="1" dirty="0" smtClean="0">
                    <a:solidFill>
                      <a:schemeClr val="tx2"/>
                    </a:solidFill>
                    <a:latin typeface="+mj-lt"/>
                  </a:rPr>
                  <a:t>6</a:t>
                </a:r>
                <a:r>
                  <a:rPr lang="ru-RU" sz="2400" b="1" dirty="0" smtClean="0">
                    <a:solidFill>
                      <a:schemeClr val="tx2"/>
                    </a:solidFill>
                    <a:latin typeface="+mj-lt"/>
                  </a:rPr>
                  <a:t>.     Последовательность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2400" b="1" i="1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sz="2400" b="1" i="1">
                                <a:solidFill>
                                  <a:schemeClr val="tx2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tx2"/>
                                </a:solidFill>
                                <a:latin typeface="Cambria Math"/>
                              </a:rPr>
                              <m:t>𝒃</m:t>
                            </m:r>
                          </m:e>
                          <m:sub>
                            <m:r>
                              <a:rPr lang="en-US" sz="2400" b="1" i="1">
                                <a:solidFill>
                                  <a:schemeClr val="tx2"/>
                                </a:solidFill>
                                <a:latin typeface="Cambria Math"/>
                              </a:rPr>
                              <m:t>𝒏</m:t>
                            </m:r>
                          </m:sub>
                        </m:sSub>
                      </m:e>
                    </m:d>
                  </m:oMath>
                </a14:m>
                <a:r>
                  <a:rPr lang="en-US" sz="2400" b="1" dirty="0" smtClean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ru-RU" sz="2400" b="1" dirty="0" smtClean="0">
                    <a:solidFill>
                      <a:schemeClr val="tx2"/>
                    </a:solidFill>
                    <a:latin typeface="+mj-lt"/>
                  </a:rPr>
                  <a:t>задана формулой</a:t>
                </a:r>
              </a:p>
              <a:p>
                <a:r>
                  <a:rPr lang="ru-RU" sz="2400" b="1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ru-RU" sz="2400" b="1" dirty="0" smtClean="0">
                    <a:solidFill>
                      <a:schemeClr val="tx2"/>
                    </a:solidFill>
                    <a:latin typeface="+mj-lt"/>
                  </a:rPr>
                  <a:t>         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𝒃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𝒏</m:t>
                        </m:r>
                      </m:sub>
                    </m:sSub>
                    <m:r>
                      <a:rPr lang="en-US" sz="2400" b="1" i="1" smtClean="0">
                        <a:solidFill>
                          <a:schemeClr val="tx2"/>
                        </a:solidFill>
                        <a:latin typeface="Cambria Math"/>
                      </a:rPr>
                      <m:t>=</m:t>
                    </m:r>
                    <m:r>
                      <a:rPr lang="en-US" sz="2400" b="1" i="1" smtClean="0">
                        <a:solidFill>
                          <a:schemeClr val="tx2"/>
                        </a:solidFill>
                        <a:latin typeface="Cambria Math"/>
                      </a:rPr>
                      <m:t>𝟐</m:t>
                    </m:r>
                    <m:sSup>
                      <m:sSupPr>
                        <m:ctrlPr>
                          <a:rPr lang="en-US" sz="2400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pPr>
                      <m:e>
                        <m:r>
                          <a:rPr lang="en-US" sz="2400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𝒏</m:t>
                        </m:r>
                      </m:e>
                      <m:sup>
                        <m:r>
                          <a:rPr lang="en-US" sz="2400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𝟐</m:t>
                        </m:r>
                      </m:sup>
                    </m:sSup>
                    <m:r>
                      <a:rPr lang="en-US" sz="2400" b="1" i="1" smtClean="0">
                        <a:solidFill>
                          <a:schemeClr val="tx2"/>
                        </a:solidFill>
                        <a:latin typeface="Cambria Math"/>
                      </a:rPr>
                      <m:t>+</m:t>
                    </m:r>
                    <m:r>
                      <a:rPr lang="en-US" sz="2400" b="1" i="1" smtClean="0">
                        <a:solidFill>
                          <a:schemeClr val="tx2"/>
                        </a:solidFill>
                        <a:latin typeface="Cambria Math"/>
                      </a:rPr>
                      <m:t>𝟑</m:t>
                    </m:r>
                    <m:r>
                      <a:rPr lang="en-US" sz="2400" b="1" i="1" smtClean="0">
                        <a:solidFill>
                          <a:schemeClr val="tx2"/>
                        </a:solidFill>
                        <a:latin typeface="Cambria Math"/>
                      </a:rPr>
                      <m:t>𝒏</m:t>
                    </m:r>
                  </m:oMath>
                </a14:m>
                <a:r>
                  <a:rPr lang="ru-RU" sz="2400" b="1" dirty="0" smtClean="0">
                    <a:solidFill>
                      <a:schemeClr val="tx2"/>
                    </a:solidFill>
                    <a:latin typeface="+mj-lt"/>
                  </a:rPr>
                  <a:t>. Найдите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ru-RU" sz="2400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 </m:t>
                        </m:r>
                        <m:r>
                          <a:rPr lang="en-US" sz="2400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𝒃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𝟓</m:t>
                        </m:r>
                      </m:sub>
                    </m:sSub>
                    <m:r>
                      <a:rPr lang="en-US" sz="2400" b="1" i="1" smtClean="0">
                        <a:solidFill>
                          <a:schemeClr val="tx2"/>
                        </a:solidFill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n-US" sz="2400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𝒃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𝟏𝟎</m:t>
                        </m:r>
                      </m:sub>
                    </m:sSub>
                    <m:r>
                      <a:rPr lang="en-US" sz="2400" b="1" i="1" smtClean="0">
                        <a:solidFill>
                          <a:schemeClr val="tx2"/>
                        </a:solidFill>
                        <a:latin typeface="Cambria Math"/>
                      </a:rPr>
                      <m:t>, </m:t>
                    </m:r>
                    <m:sSub>
                      <m:sSubPr>
                        <m:ctrlPr>
                          <a:rPr lang="en-US" sz="2400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𝒃</m:t>
                        </m:r>
                      </m:e>
                      <m:sub>
                        <m:r>
                          <a:rPr lang="en-US" sz="2400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  <m:t>𝟓𝟎</m:t>
                        </m:r>
                      </m:sub>
                    </m:sSub>
                    <m:r>
                      <a:rPr lang="en-US" sz="2400" b="1" i="1" smtClean="0">
                        <a:solidFill>
                          <a:schemeClr val="tx2"/>
                        </a:solidFill>
                        <a:latin typeface="Cambria Math"/>
                      </a:rPr>
                      <m:t>.</m:t>
                    </m:r>
                  </m:oMath>
                </a14:m>
                <a:endParaRPr lang="ru-RU" sz="2400" b="1" dirty="0" smtClean="0">
                  <a:solidFill>
                    <a:schemeClr val="tx2"/>
                  </a:solidFill>
                  <a:latin typeface="+mj-lt"/>
                </a:endParaRPr>
              </a:p>
              <a:p>
                <a:endParaRPr lang="ru-RU" dirty="0" smtClean="0"/>
              </a:p>
              <a:p>
                <a:r>
                  <a:rPr lang="ru-RU" dirty="0" smtClean="0"/>
                  <a:t>               </a:t>
                </a:r>
                <a:r>
                  <a:rPr lang="ru-RU" sz="2000" b="1" dirty="0" smtClean="0">
                    <a:latin typeface="+mj-lt"/>
                  </a:rPr>
                  <a:t>Решение</a:t>
                </a:r>
                <a:r>
                  <a:rPr lang="ru-RU" sz="2000" b="1" dirty="0" smtClean="0"/>
                  <a:t>: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000" b="1" i="1" smtClean="0">
                            <a:latin typeface="Cambria Math"/>
                          </a:rPr>
                        </m:ctrlPr>
                      </m:sSubPr>
                      <m:e>
                        <m:r>
                          <a:rPr lang="en-US" sz="2000" b="1" i="1" smtClean="0">
                            <a:latin typeface="Cambria Math"/>
                          </a:rPr>
                          <m:t>            </m:t>
                        </m:r>
                        <m:r>
                          <a:rPr lang="en-US" sz="2000" b="1" i="1" smtClean="0">
                            <a:latin typeface="Cambria Math"/>
                          </a:rPr>
                          <m:t>𝒃</m:t>
                        </m:r>
                      </m:e>
                      <m:sub>
                        <m:r>
                          <a:rPr lang="en-US" sz="2000" b="1" i="1" smtClean="0">
                            <a:latin typeface="Cambria Math"/>
                          </a:rPr>
                          <m:t>𝟓</m:t>
                        </m:r>
                      </m:sub>
                    </m:sSub>
                    <m:r>
                      <a:rPr lang="en-US" sz="2000" b="1" i="1" smtClean="0">
                        <a:latin typeface="Cambria Math"/>
                      </a:rPr>
                      <m:t>=</m:t>
                    </m:r>
                    <m:r>
                      <a:rPr lang="en-US" sz="2000" b="1" i="1" smtClean="0">
                        <a:latin typeface="Cambria Math"/>
                      </a:rPr>
                      <m:t>𝟐</m:t>
                    </m:r>
                    <m:r>
                      <a:rPr lang="en-US" sz="2000" b="1" i="1" smtClean="0">
                        <a:latin typeface="Cambria Math"/>
                        <a:ea typeface="Cambria Math"/>
                      </a:rPr>
                      <m:t>∙</m:t>
                    </m:r>
                    <m:sSup>
                      <m:sSupPr>
                        <m:ctrlPr>
                          <a:rPr lang="en-US" sz="2000" b="1" i="1" smtClean="0">
                            <a:latin typeface="Cambria Math"/>
                            <a:ea typeface="Cambria Math"/>
                          </a:rPr>
                        </m:ctrlPr>
                      </m:sSupPr>
                      <m:e>
                        <m:r>
                          <a:rPr lang="en-US" sz="2000" b="1" i="1" smtClean="0">
                            <a:latin typeface="Cambria Math"/>
                            <a:ea typeface="Cambria Math"/>
                          </a:rPr>
                          <m:t>𝟓</m:t>
                        </m:r>
                      </m:e>
                      <m:sup>
                        <m:r>
                          <a:rPr lang="en-US" sz="2000" b="1" i="1" smtClean="0">
                            <a:latin typeface="Cambria Math"/>
                            <a:ea typeface="Cambria Math"/>
                          </a:rPr>
                          <m:t>𝟐</m:t>
                        </m:r>
                      </m:sup>
                    </m:sSup>
                    <m:r>
                      <a:rPr lang="en-US" sz="2000" b="1" i="1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en-US" sz="2000" b="1" i="1" smtClean="0">
                        <a:latin typeface="Cambria Math"/>
                        <a:ea typeface="Cambria Math"/>
                      </a:rPr>
                      <m:t>𝟑</m:t>
                    </m:r>
                    <m:r>
                      <a:rPr lang="en-US" sz="2000" b="1" i="1" smtClean="0">
                        <a:latin typeface="Cambria Math"/>
                        <a:ea typeface="Cambria Math"/>
                      </a:rPr>
                      <m:t>∙</m:t>
                    </m:r>
                    <m:r>
                      <a:rPr lang="en-US" sz="2000" b="1" i="1" smtClean="0">
                        <a:latin typeface="Cambria Math"/>
                        <a:ea typeface="Cambria Math"/>
                      </a:rPr>
                      <m:t>𝟓</m:t>
                    </m:r>
                    <m:r>
                      <a:rPr lang="en-US" sz="2000" b="1" i="1" smtClean="0"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000" b="1" i="1" smtClean="0">
                        <a:latin typeface="Cambria Math"/>
                        <a:ea typeface="Cambria Math"/>
                      </a:rPr>
                      <m:t>𝟓𝟎</m:t>
                    </m:r>
                    <m:r>
                      <a:rPr lang="en-US" sz="2000" b="1" i="1" smtClean="0">
                        <a:latin typeface="Cambria Math"/>
                        <a:ea typeface="Cambria Math"/>
                      </a:rPr>
                      <m:t>+</m:t>
                    </m:r>
                    <m:r>
                      <a:rPr lang="en-US" sz="2000" b="1" i="1" smtClean="0">
                        <a:latin typeface="Cambria Math"/>
                        <a:ea typeface="Cambria Math"/>
                      </a:rPr>
                      <m:t>𝟏𝟓</m:t>
                    </m:r>
                    <m:r>
                      <a:rPr lang="en-US" sz="2000" b="1" i="1" smtClean="0">
                        <a:latin typeface="Cambria Math"/>
                        <a:ea typeface="Cambria Math"/>
                      </a:rPr>
                      <m:t>,</m:t>
                    </m:r>
                  </m:oMath>
                </a14:m>
                <a:endParaRPr lang="en-US" sz="2000" b="1" dirty="0" smtClean="0"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b="1" i="1" smtClean="0"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/>
                            </a:rPr>
                            <m:t>𝒃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/>
                            </a:rPr>
                            <m:t>𝟏𝟎</m:t>
                          </m:r>
                        </m:sub>
                      </m:sSub>
                      <m:r>
                        <a:rPr lang="en-US" sz="2000" b="1" i="1" smtClean="0">
                          <a:latin typeface="Cambria Math"/>
                        </a:rPr>
                        <m:t>=</m:t>
                      </m:r>
                      <m:r>
                        <a:rPr lang="en-US" sz="2000" b="1" i="1" smtClean="0">
                          <a:latin typeface="Cambria Math"/>
                        </a:rPr>
                        <m:t>𝟐</m:t>
                      </m:r>
                      <m:r>
                        <a:rPr lang="en-US" sz="2000" b="1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en-US" sz="20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𝟏𝟎</m:t>
                          </m:r>
                        </m:e>
                        <m:sup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2000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sz="2000" b="1" i="1" smtClean="0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en-US" sz="20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ru-RU" sz="2000" b="1" i="0" smtClean="0">
                          <a:latin typeface="Cambria Math"/>
                          <a:ea typeface="Cambria Math"/>
                        </a:rPr>
                        <m:t>𝟏𝟎</m:t>
                      </m:r>
                      <m:r>
                        <a:rPr lang="en-US" sz="2000" b="1" i="0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2000" b="1" i="0" smtClean="0">
                          <a:latin typeface="Cambria Math"/>
                          <a:ea typeface="Cambria Math"/>
                        </a:rPr>
                        <m:t>𝟐𝟎𝟎</m:t>
                      </m:r>
                      <m:r>
                        <a:rPr lang="en-US" sz="2000" b="1" i="0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ru-RU" sz="2000" b="1" i="0" smtClean="0">
                          <a:latin typeface="Cambria Math"/>
                          <a:ea typeface="Cambria Math"/>
                        </a:rPr>
                        <m:t>𝟑𝟎</m:t>
                      </m:r>
                      <m:r>
                        <a:rPr lang="en-US" sz="2000" b="1" i="0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2000" b="1" i="0" smtClean="0">
                          <a:latin typeface="Cambria Math"/>
                          <a:ea typeface="Cambria Math"/>
                        </a:rPr>
                        <m:t>𝟐𝟑𝟎</m:t>
                      </m:r>
                      <m:r>
                        <a:rPr lang="en-US" sz="2000" b="1" i="0" smtClean="0">
                          <a:latin typeface="Cambria Math"/>
                          <a:ea typeface="Cambria Math"/>
                        </a:rPr>
                        <m:t>,</m:t>
                      </m:r>
                    </m:oMath>
                  </m:oMathPara>
                </a14:m>
                <a:endParaRPr lang="en-US" sz="2000" b="1" dirty="0" smtClean="0">
                  <a:ea typeface="Cambria Math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000" b="1" i="1" smtClean="0">
                              <a:latin typeface="Cambria Math"/>
                              <a:ea typeface="Cambria Math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𝒃</m:t>
                          </m:r>
                        </m:e>
                        <m:sub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𝟓𝟎</m:t>
                          </m:r>
                        </m:sub>
                      </m:sSub>
                      <m:r>
                        <a:rPr lang="en-US" sz="2000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en-US" sz="2000" b="1" i="1" smtClean="0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en-US" sz="2000" b="1" i="1" smtClean="0">
                          <a:latin typeface="Cambria Math"/>
                          <a:ea typeface="Cambria Math"/>
                        </a:rPr>
                        <m:t>∙</m:t>
                      </m:r>
                      <m:sSup>
                        <m:sSupPr>
                          <m:ctrlPr>
                            <a:rPr lang="en-US" sz="2000" b="1" i="1" smtClean="0">
                              <a:latin typeface="Cambria Math"/>
                              <a:ea typeface="Cambria Math"/>
                            </a:rPr>
                          </m:ctrlPr>
                        </m:sSupPr>
                        <m:e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𝟓𝟎</m:t>
                          </m:r>
                        </m:e>
                        <m:sup>
                          <m:r>
                            <a:rPr lang="en-US" sz="2000" b="1" i="1" smtClean="0">
                              <a:latin typeface="Cambria Math"/>
                              <a:ea typeface="Cambria Math"/>
                            </a:rPr>
                            <m:t>𝟐</m:t>
                          </m:r>
                        </m:sup>
                      </m:sSup>
                      <m:r>
                        <a:rPr lang="en-US" sz="2000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sz="2000" b="1" i="1" smtClean="0">
                          <a:latin typeface="Cambria Math"/>
                          <a:ea typeface="Cambria Math"/>
                        </a:rPr>
                        <m:t>𝟑</m:t>
                      </m:r>
                      <m:r>
                        <a:rPr lang="en-US" sz="20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en-US" sz="2000" b="1" i="1" smtClean="0">
                          <a:latin typeface="Cambria Math"/>
                          <a:ea typeface="Cambria Math"/>
                        </a:rPr>
                        <m:t>𝟓𝟎</m:t>
                      </m:r>
                      <m:r>
                        <a:rPr lang="en-US" sz="2000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ru-RU" sz="2000" b="1" i="1" smtClean="0">
                          <a:latin typeface="Cambria Math"/>
                          <a:ea typeface="Cambria Math"/>
                        </a:rPr>
                        <m:t>𝟐</m:t>
                      </m:r>
                      <m:r>
                        <a:rPr lang="ru-RU" sz="2000" b="1" i="1" smtClean="0">
                          <a:latin typeface="Cambria Math"/>
                          <a:ea typeface="Cambria Math"/>
                        </a:rPr>
                        <m:t>∙</m:t>
                      </m:r>
                      <m:r>
                        <a:rPr lang="ru-RU" sz="2000" b="1" i="1" smtClean="0">
                          <a:latin typeface="Cambria Math"/>
                          <a:ea typeface="Cambria Math"/>
                        </a:rPr>
                        <m:t>𝟐𝟓𝟎𝟎</m:t>
                      </m:r>
                      <m:r>
                        <a:rPr lang="en-US" sz="2000" b="1" i="1" smtClean="0">
                          <a:latin typeface="Cambria Math"/>
                          <a:ea typeface="Cambria Math"/>
                        </a:rPr>
                        <m:t>+</m:t>
                      </m:r>
                      <m:r>
                        <a:rPr lang="en-US" sz="2000" b="1" i="1" smtClean="0">
                          <a:latin typeface="Cambria Math"/>
                          <a:ea typeface="Cambria Math"/>
                        </a:rPr>
                        <m:t>𝟏𝟓𝟎</m:t>
                      </m:r>
                      <m:r>
                        <a:rPr lang="en-US" sz="2000" b="1" i="1" smtClean="0">
                          <a:latin typeface="Cambria Math"/>
                          <a:ea typeface="Cambria Math"/>
                        </a:rPr>
                        <m:t>=</m:t>
                      </m:r>
                      <m:r>
                        <a:rPr lang="ru-RU" sz="20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𝟓𝟏</m:t>
                      </m:r>
                      <m:r>
                        <a:rPr lang="en-US" sz="20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𝟓𝟎</m:t>
                      </m:r>
                      <m:r>
                        <a:rPr lang="en-US" sz="2000" b="1" i="1" smtClean="0">
                          <a:solidFill>
                            <a:srgbClr val="FF0000"/>
                          </a:solidFill>
                          <a:latin typeface="Cambria Math"/>
                          <a:ea typeface="Cambria Math"/>
                        </a:rPr>
                        <m:t>.</m:t>
                      </m:r>
                    </m:oMath>
                  </m:oMathPara>
                </a14:m>
                <a:endParaRPr lang="en-US" sz="2000" b="1" dirty="0" smtClean="0">
                  <a:solidFill>
                    <a:srgbClr val="FF0000"/>
                  </a:solidFill>
                  <a:ea typeface="Cambria Math"/>
                </a:endParaRPr>
              </a:p>
              <a:p>
                <a:endParaRPr lang="en-US" sz="2000" b="1" dirty="0" smtClean="0"/>
              </a:p>
              <a:p>
                <a:endParaRPr lang="ru-RU" dirty="0"/>
              </a:p>
              <a:p>
                <a:r>
                  <a:rPr lang="ru-RU" sz="2400" b="1" dirty="0" smtClean="0">
                    <a:solidFill>
                      <a:schemeClr val="tx2"/>
                    </a:solidFill>
                    <a:latin typeface="+mj-lt"/>
                  </a:rPr>
                  <a:t>№56</a:t>
                </a:r>
                <a:r>
                  <a:rPr lang="en-US" sz="2400" b="1" dirty="0" smtClean="0">
                    <a:solidFill>
                      <a:schemeClr val="tx2"/>
                    </a:solidFill>
                    <a:latin typeface="+mj-lt"/>
                  </a:rPr>
                  <a:t>9</a:t>
                </a:r>
                <a:r>
                  <a:rPr lang="ru-RU" sz="2400" b="1" dirty="0" smtClean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ru-RU" sz="2400" b="1" dirty="0">
                    <a:solidFill>
                      <a:schemeClr val="tx2"/>
                    </a:solidFill>
                    <a:latin typeface="+mj-lt"/>
                  </a:rPr>
                  <a:t>(г). </a:t>
                </a:r>
                <a:r>
                  <a:rPr lang="en-US" sz="2400" b="1" dirty="0" smtClean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ru-RU" sz="2400" b="1" dirty="0" smtClean="0">
                    <a:solidFill>
                      <a:schemeClr val="tx2"/>
                    </a:solidFill>
                    <a:latin typeface="+mj-lt"/>
                  </a:rPr>
                  <a:t>Выпишите первые пять членов  </a:t>
                </a:r>
              </a:p>
              <a:p>
                <a:r>
                  <a:rPr lang="ru-RU" sz="2400" b="1" dirty="0">
                    <a:solidFill>
                      <a:schemeClr val="tx2"/>
                    </a:solidFill>
                    <a:latin typeface="+mj-lt"/>
                  </a:rPr>
                  <a:t> </a:t>
                </a:r>
                <a:r>
                  <a:rPr lang="ru-RU" sz="2400" b="1" dirty="0" smtClean="0">
                    <a:solidFill>
                      <a:schemeClr val="tx2"/>
                    </a:solidFill>
                    <a:latin typeface="+mj-lt"/>
                  </a:rPr>
                  <a:t>                   последовательности </a:t>
                </a:r>
                <a14:m>
                  <m:oMath xmlns:m="http://schemas.openxmlformats.org/officeDocument/2006/math">
                    <m:d>
                      <m:dPr>
                        <m:ctrlPr>
                          <a:rPr lang="ru-RU" sz="2400" b="1" i="1" smtClean="0">
                            <a:solidFill>
                              <a:schemeClr val="tx2"/>
                            </a:solidFill>
                            <a:latin typeface="Cambria Math"/>
                          </a:rPr>
                        </m:ctrlPr>
                      </m:dPr>
                      <m:e>
                        <m:sSub>
                          <m:sSubPr>
                            <m:ctrlPr>
                              <a:rPr lang="ru-RU" sz="2400" b="1" i="1" smtClean="0">
                                <a:solidFill>
                                  <a:schemeClr val="tx2"/>
                                </a:solidFill>
                                <a:latin typeface="Cambria Math"/>
                              </a:rPr>
                            </m:ctrlPr>
                          </m:sSubPr>
                          <m:e>
                            <m:r>
                              <a:rPr lang="en-US" sz="2400" b="1" i="1" smtClean="0">
                                <a:solidFill>
                                  <a:schemeClr val="tx2"/>
                                </a:solidFill>
                                <a:latin typeface="Cambria Math"/>
                              </a:rPr>
                              <m:t>𝒂</m:t>
                            </m:r>
                          </m:e>
                          <m:sub>
                            <m:r>
                              <a:rPr lang="en-US" sz="2400" b="1" i="1" smtClean="0">
                                <a:solidFill>
                                  <a:schemeClr val="tx2"/>
                                </a:solidFill>
                                <a:latin typeface="Cambria Math"/>
                              </a:rPr>
                              <m:t>𝒏</m:t>
                            </m:r>
                          </m:sub>
                        </m:sSub>
                      </m:e>
                    </m:d>
                  </m:oMath>
                </a14:m>
                <a:r>
                  <a:rPr lang="ru-RU" sz="2400" b="1" dirty="0" smtClean="0">
                    <a:solidFill>
                      <a:schemeClr val="tx2"/>
                    </a:solidFill>
                    <a:latin typeface="+mj-lt"/>
                  </a:rPr>
                  <a:t>, если: </a:t>
                </a:r>
                <a:endParaRPr lang="en-US" sz="2400" b="1" dirty="0" smtClean="0">
                  <a:solidFill>
                    <a:schemeClr val="tx2"/>
                  </a:solidFill>
                  <a:latin typeface="+mj-lt"/>
                </a:endParaRP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ru-RU" sz="2000" b="1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b>
                          <m:r>
                            <a:rPr lang="en-US" sz="2000" b="1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en-US" sz="2000" b="1" i="1" smtClean="0">
                          <a:solidFill>
                            <a:schemeClr val="tx2"/>
                          </a:solidFill>
                          <a:latin typeface="Cambria Math"/>
                        </a:rPr>
                        <m:t>=</m:t>
                      </m:r>
                      <m:r>
                        <a:rPr lang="en-US" sz="2000" b="1" i="1" smtClean="0">
                          <a:solidFill>
                            <a:schemeClr val="tx2"/>
                          </a:solidFill>
                          <a:latin typeface="Cambria Math"/>
                        </a:rPr>
                        <m:t>𝟑</m:t>
                      </m:r>
                      <m:r>
                        <a:rPr lang="en-US" sz="2000" b="1" i="1" smtClean="0">
                          <a:solidFill>
                            <a:schemeClr val="tx2"/>
                          </a:solidFill>
                          <a:latin typeface="Cambria Math"/>
                        </a:rPr>
                        <m:t>,  </m:t>
                      </m:r>
                      <m:sSub>
                        <m:sSubPr>
                          <m:ctrlPr>
                            <a:rPr lang="ru-RU" sz="2000" b="1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</m:ctrlPr>
                        </m:sSubPr>
                        <m:e>
                          <m:r>
                            <a:rPr lang="en-US" sz="2000" b="1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𝒂</m:t>
                          </m:r>
                        </m:e>
                        <m:sub>
                          <m:r>
                            <a:rPr lang="en-US" sz="2000" b="1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𝒏</m:t>
                          </m:r>
                          <m:r>
                            <a:rPr lang="en-US" sz="2000" b="1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+</m:t>
                          </m:r>
                          <m:r>
                            <a:rPr lang="en-US" sz="2000" b="1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𝟏</m:t>
                          </m:r>
                        </m:sub>
                      </m:sSub>
                      <m:r>
                        <a:rPr lang="en-US" sz="2000" b="1" i="1">
                          <a:solidFill>
                            <a:schemeClr val="tx2"/>
                          </a:solidFill>
                          <a:latin typeface="Cambria Math"/>
                        </a:rPr>
                        <m:t>=</m:t>
                      </m:r>
                      <m:sSup>
                        <m:sSupPr>
                          <m:ctrlPr>
                            <a:rPr lang="en-US" sz="2000" b="1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</m:ctrlPr>
                        </m:sSupPr>
                        <m:e>
                          <m:sSub>
                            <m:sSubPr>
                              <m:ctrlPr>
                                <a:rPr lang="en-US" sz="2000" b="1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</a:rPr>
                              </m:ctrlPr>
                            </m:sSubPr>
                            <m:e>
                              <m:r>
                                <a:rPr lang="en-US" sz="2000" b="1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</a:rPr>
                                <m:t>𝒂</m:t>
                              </m:r>
                            </m:e>
                            <m:sub>
                              <m:r>
                                <a:rPr lang="en-US" sz="2000" b="1" i="1" smtClean="0">
                                  <a:solidFill>
                                    <a:schemeClr val="tx2"/>
                                  </a:solidFill>
                                  <a:latin typeface="Cambria Math"/>
                                </a:rPr>
                                <m:t>𝒏</m:t>
                              </m:r>
                            </m:sub>
                          </m:sSub>
                        </m:e>
                        <m:sup>
                          <m:r>
                            <a:rPr lang="en-US" sz="2000" b="1" i="1" smtClean="0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−</m:t>
                          </m:r>
                          <m:r>
                            <a:rPr lang="en-US" sz="2000" b="1" i="1">
                              <a:solidFill>
                                <a:schemeClr val="tx2"/>
                              </a:solidFill>
                              <a:latin typeface="Cambria Math"/>
                            </a:rPr>
                            <m:t>𝟏</m:t>
                          </m:r>
                        </m:sup>
                      </m:sSup>
                      <m:r>
                        <a:rPr lang="en-US" sz="2000" b="1" i="1">
                          <a:solidFill>
                            <a:schemeClr val="tx2"/>
                          </a:solidFill>
                          <a:latin typeface="Cambria Math"/>
                          <a:ea typeface="Cambria Math"/>
                        </a:rPr>
                        <m:t>.</m:t>
                      </m:r>
                    </m:oMath>
                  </m:oMathPara>
                </a14:m>
                <a:endParaRPr lang="en-US" sz="2000" b="1" dirty="0">
                  <a:solidFill>
                    <a:schemeClr val="tx2"/>
                  </a:solidFill>
                  <a:latin typeface="+mj-lt"/>
                </a:endParaRPr>
              </a:p>
              <a:p>
                <a:endParaRPr lang="en-US" dirty="0">
                  <a:latin typeface="+mj-lt"/>
                </a:endParaRPr>
              </a:p>
              <a:p>
                <a:r>
                  <a:rPr lang="ru-RU" sz="2400" b="1" dirty="0" smtClean="0">
                    <a:solidFill>
                      <a:schemeClr val="tx1"/>
                    </a:solidFill>
                    <a:latin typeface="+mj-lt"/>
                  </a:rPr>
                  <a:t>              Решение:   </a:t>
                </a:r>
              </a:p>
              <a:p>
                <a:r>
                  <a:rPr lang="ru-RU" sz="2400" b="1" dirty="0" smtClean="0">
                    <a:solidFill>
                      <a:schemeClr val="tx1"/>
                    </a:solidFill>
                    <a:latin typeface="+mj-lt"/>
                  </a:rPr>
                  <a:t> </a:t>
                </a:r>
                <a:r>
                  <a:rPr lang="en-US" sz="2400" b="1" dirty="0" smtClean="0">
                    <a:solidFill>
                      <a:schemeClr val="tx1"/>
                    </a:solidFill>
                    <a:latin typeface="+mj-lt"/>
                  </a:rPr>
                  <a:t>  </a:t>
                </a:r>
                <a:r>
                  <a:rPr lang="ru-RU" sz="2400" b="1" dirty="0" smtClean="0">
                    <a:solidFill>
                      <a:schemeClr val="tx1"/>
                    </a:solidFill>
                    <a:latin typeface="+mj-lt"/>
                  </a:rPr>
                  <a:t>      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𝟏</m:t>
                        </m:r>
                      </m:sub>
                    </m:sSub>
                    <m:r>
                      <a:rPr lang="en-US" sz="2400" b="1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/>
                      </a:rPr>
                      <m:t>𝟑</m:t>
                    </m:r>
                    <m:r>
                      <a:rPr lang="en-US" sz="2400" b="1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,</m:t>
                    </m:r>
                  </m:oMath>
                </a14:m>
                <a:r>
                  <a:rPr lang="en-US" sz="2400" b="1" dirty="0" smtClean="0">
                    <a:solidFill>
                      <a:schemeClr val="tx1"/>
                    </a:solidFill>
                    <a:effectLst>
                      <a:outerShdw blurRad="38100" dist="38100" dir="2700000" algn="tl">
                        <a:srgbClr val="C0C0C0"/>
                      </a:outerShdw>
                    </a:effectLst>
                    <a:latin typeface="Times New Roman" pitchFamily="18" charset="0"/>
                  </a:rPr>
                  <a:t>  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ru-RU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𝟐</m:t>
                        </m:r>
                      </m:sub>
                    </m:sSub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num>
                      <m:den>
                        <m:r>
                          <a:rPr lang="ru-RU" sz="2400" b="1" i="1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𝟑</m:t>
                        </m:r>
                      </m:den>
                    </m:f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,   </m:t>
                    </m:r>
                    <m:sSub>
                      <m:sSubPr>
                        <m:ctrlPr>
                          <a:rPr lang="ru-RU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</m:ctrlPr>
                      </m:sSubPr>
                      <m:e>
                        <m:r>
                          <a:rPr lang="en-US" sz="2400" b="1" i="1" smtClean="0">
                            <a:solidFill>
                              <a:schemeClr val="tx1"/>
                            </a:solidFill>
                            <a:latin typeface="Cambria Math"/>
                          </a:rPr>
                          <m:t>𝒂</m:t>
                        </m:r>
                      </m:e>
                      <m:sub>
                        <m:r>
                          <a:rPr lang="en-US" sz="2400" b="1" i="1">
                            <a:solidFill>
                              <a:schemeClr val="tx1"/>
                            </a:solidFill>
                            <a:latin typeface="Cambria Math"/>
                          </a:rPr>
                          <m:t>𝟑</m:t>
                        </m:r>
                      </m:sub>
                    </m:sSub>
                    <m:r>
                      <a:rPr lang="en-US" sz="2400" b="1" i="1">
                        <a:solidFill>
                          <a:schemeClr val="tx1"/>
                        </a:solidFill>
                        <a:latin typeface="Cambria Math"/>
                      </a:rPr>
                      <m:t>=</m:t>
                    </m:r>
                    <m:r>
                      <a:rPr lang="en-US" sz="2400" b="1" i="1" smtClean="0">
                        <a:solidFill>
                          <a:schemeClr val="tx1"/>
                        </a:solidFill>
                        <a:latin typeface="Cambria Math"/>
                      </a:rPr>
                      <m:t>𝟑</m:t>
                    </m:r>
                    <m:r>
                      <a:rPr lang="en-US" sz="2400" b="1" i="1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,</m:t>
                    </m:r>
                  </m:oMath>
                </a14:m>
                <a:r>
                  <a:rPr lang="en-US" sz="2400" b="1" dirty="0" smtClean="0">
                    <a:solidFill>
                      <a:schemeClr val="tx1"/>
                    </a:solidFill>
                    <a:ea typeface="Cambria Math"/>
                  </a:rPr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2400" b="1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1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  </m:t>
                        </m:r>
                        <m:r>
                          <a:rPr lang="en-US" sz="2400" b="1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𝒂</m:t>
                        </m:r>
                      </m:e>
                      <m:sub>
                        <m:r>
                          <a:rPr lang="en-US" sz="2400" b="1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𝟒</m:t>
                        </m:r>
                      </m:sub>
                    </m:sSub>
                    <m:r>
                      <a:rPr lang="en-US" sz="2400" b="1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  <m:f>
                      <m:fPr>
                        <m:ctrlPr>
                          <a:rPr lang="en-US" sz="2400" b="1" i="1" dirty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</m:ctrlPr>
                      </m:fPr>
                      <m:num>
                        <m:r>
                          <a:rPr lang="ru-RU" sz="2400" b="1" i="1" dirty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𝟏</m:t>
                        </m:r>
                      </m:num>
                      <m:den>
                        <m:r>
                          <a:rPr lang="ru-RU" sz="2400" b="1" i="1" dirty="0" smtClean="0">
                            <a:solidFill>
                              <a:srgbClr val="FF0000"/>
                            </a:solidFill>
                            <a:latin typeface="Cambria Math"/>
                            <a:ea typeface="Cambria Math"/>
                          </a:rPr>
                          <m:t>𝟑</m:t>
                        </m:r>
                      </m:den>
                    </m:f>
                    <m:r>
                      <a:rPr lang="en-US" sz="2400" b="1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,  </m:t>
                    </m:r>
                    <m:sSub>
                      <m:sSubPr>
                        <m:ctrlPr>
                          <a:rPr lang="en-US" sz="2400" b="1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</m:ctrlPr>
                      </m:sSubPr>
                      <m:e>
                        <m:r>
                          <a:rPr lang="en-US" sz="2400" b="1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  </m:t>
                        </m:r>
                        <m:r>
                          <a:rPr lang="en-US" sz="2400" b="1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𝒂</m:t>
                        </m:r>
                      </m:e>
                      <m:sub>
                        <m:r>
                          <a:rPr lang="en-US" sz="2400" b="1" i="1" dirty="0" smtClean="0">
                            <a:solidFill>
                              <a:schemeClr val="tx1"/>
                            </a:solidFill>
                            <a:latin typeface="Cambria Math"/>
                            <a:ea typeface="Cambria Math"/>
                          </a:rPr>
                          <m:t>𝟓</m:t>
                        </m:r>
                      </m:sub>
                    </m:sSub>
                    <m:r>
                      <a:rPr lang="en-US" sz="2400" b="1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=</m:t>
                    </m:r>
                    <m:r>
                      <a:rPr lang="en-US" sz="2400" b="1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𝟑</m:t>
                    </m:r>
                    <m:r>
                      <a:rPr lang="en-US" sz="2400" b="1" i="1" dirty="0" smtClean="0">
                        <a:solidFill>
                          <a:schemeClr val="tx1"/>
                        </a:solidFill>
                        <a:latin typeface="Cambria Math"/>
                        <a:ea typeface="Cambria Math"/>
                      </a:rPr>
                      <m:t>.</m:t>
                    </m:r>
                  </m:oMath>
                </a14:m>
                <a:endParaRPr lang="en-US" sz="2400" b="1" dirty="0">
                  <a:solidFill>
                    <a:schemeClr val="tx1"/>
                  </a:solidFill>
                  <a:ea typeface="Cambria Math"/>
                </a:endParaRPr>
              </a:p>
              <a:p>
                <a:endParaRPr lang="en-US" dirty="0">
                  <a:solidFill>
                    <a:schemeClr val="tx1"/>
                  </a:solidFill>
                  <a:ea typeface="Cambria Math"/>
                </a:endParaRPr>
              </a:p>
              <a:p>
                <a:endParaRPr lang="en-US" dirty="0">
                  <a:ea typeface="Cambria Math"/>
                </a:endParaRPr>
              </a:p>
              <a:p>
                <a:endParaRPr lang="ru-RU" dirty="0"/>
              </a:p>
            </p:txBody>
          </p:sp>
        </mc:Choice>
        <mc:Fallback xmlns="">
          <p:sp>
            <p:nvSpPr>
              <p:cNvPr id="3" name="TextBox 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584925" y="1412776"/>
                <a:ext cx="8136906" cy="5731184"/>
              </a:xfrm>
              <a:prstGeom prst="rect">
                <a:avLst/>
              </a:prstGeom>
              <a:blipFill rotWithShape="1">
                <a:blip r:embed="rId2"/>
                <a:stretch>
                  <a:fillRect l="-1199" t="-851"/>
                </a:stretch>
              </a:blipFill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pic>
        <p:nvPicPr>
          <p:cNvPr id="9" name="Picture 6" descr="image4513178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528049" y="3154625"/>
            <a:ext cx="1152525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6" descr="image4513178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7443452" y="5808415"/>
            <a:ext cx="1152525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234054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mc:AlternateContent xmlns:mc="http://schemas.openxmlformats.org/markup-compatibility/2006" xmlns:a14="http://schemas.microsoft.com/office/drawing/2010/main">
        <mc:Choice Requires="a14">
          <p:sp>
            <p:nvSpPr>
              <p:cNvPr id="3" name="Содержимое 2"/>
              <p:cNvSpPr>
                <a:spLocks noGrp="1"/>
              </p:cNvSpPr>
              <p:nvPr>
                <p:ph idx="1"/>
              </p:nvPr>
            </p:nvSpPr>
            <p:spPr>
              <a:xfrm>
                <a:off x="457200" y="1412776"/>
                <a:ext cx="8229600" cy="5184576"/>
              </a:xfrm>
              <a:ln>
                <a:solidFill>
                  <a:schemeClr val="bg2"/>
                </a:solidFill>
              </a:ln>
            </p:spPr>
            <p:txBody>
              <a:bodyPr>
                <a:normAutofit fontScale="25000" lnSpcReduction="20000"/>
              </a:bodyPr>
              <a:lstStyle/>
              <a:p>
                <a:pPr marL="0" indent="0" eaLnBrk="1" fontAlgn="auto" hangingPunct="1">
                  <a:spcAft>
                    <a:spcPts val="0"/>
                  </a:spcAft>
                  <a:buClr>
                    <a:schemeClr val="accent3"/>
                  </a:buClr>
                  <a:buNone/>
                  <a:defRPr/>
                </a:pPr>
                <a:endParaRPr lang="ru-RU" sz="5100" i="1" dirty="0" smtClean="0">
                  <a:latin typeface="Cambria Math"/>
                </a:endParaRPr>
              </a:p>
              <a:p>
                <a:pPr marL="0" indent="0" eaLnBrk="1" fontAlgn="auto" hangingPunct="1">
                  <a:spcAft>
                    <a:spcPts val="0"/>
                  </a:spcAft>
                  <a:buClr>
                    <a:schemeClr val="accent3"/>
                  </a:buClr>
                  <a:buNone/>
                  <a:defRPr/>
                </a:pPr>
                <a:r>
                  <a:rPr lang="ru-RU" sz="11200" b="1" dirty="0" smtClean="0"/>
                  <a:t>      </a:t>
                </a:r>
                <a:r>
                  <a:rPr lang="ru-RU" sz="11200" b="1" dirty="0" smtClean="0">
                    <a:solidFill>
                      <a:schemeClr val="tx2"/>
                    </a:solidFill>
                    <a:latin typeface="+mj-lt"/>
                  </a:rPr>
                  <a:t>1)</a:t>
                </a:r>
                <a:r>
                  <a:rPr lang="ru-RU" sz="11200" b="1" dirty="0" smtClean="0"/>
                  <a:t>    </a:t>
                </a:r>
                <a14:m>
                  <m:oMath xmlns:m="http://schemas.openxmlformats.org/officeDocument/2006/math">
                    <m:r>
                      <a:rPr lang="ru-RU" sz="11200" b="1" i="1" dirty="0" smtClean="0">
                        <a:latin typeface="Cambria Math"/>
                      </a:rPr>
                      <m:t>𝟏</m:t>
                    </m:r>
                    <m:r>
                      <a:rPr lang="ru-RU" sz="11200" b="1" i="1" dirty="0" smtClean="0">
                        <a:latin typeface="Cambria Math"/>
                      </a:rPr>
                      <m:t>;</m:t>
                    </m:r>
                    <m:r>
                      <a:rPr lang="ru-RU" sz="11200" b="1" i="1" dirty="0" smtClean="0">
                        <a:latin typeface="Cambria Math"/>
                      </a:rPr>
                      <m:t>𝟑</m:t>
                    </m:r>
                    <m:r>
                      <a:rPr lang="ru-RU" sz="11200" b="1" i="1" dirty="0" smtClean="0">
                        <a:latin typeface="Cambria Math"/>
                      </a:rPr>
                      <m:t>;</m:t>
                    </m:r>
                    <m:r>
                      <a:rPr lang="ru-RU" sz="11200" b="1" i="1" dirty="0" smtClean="0">
                        <a:latin typeface="Cambria Math"/>
                      </a:rPr>
                      <m:t>𝟓</m:t>
                    </m:r>
                    <m:r>
                      <a:rPr lang="ru-RU" sz="11200" b="1" i="1" dirty="0" smtClean="0">
                        <a:latin typeface="Cambria Math"/>
                      </a:rPr>
                      <m:t>;</m:t>
                    </m:r>
                    <m:r>
                      <a:rPr lang="ru-RU" sz="11200" b="1" i="1" dirty="0" smtClean="0">
                        <a:latin typeface="Cambria Math"/>
                      </a:rPr>
                      <m:t>𝟕</m:t>
                    </m:r>
                    <m:r>
                      <a:rPr lang="ru-RU" sz="11200" b="1" i="1" dirty="0" smtClean="0">
                        <a:latin typeface="Cambria Math"/>
                      </a:rPr>
                      <m:t>;…</m:t>
                    </m:r>
                  </m:oMath>
                </a14:m>
                <a:r>
                  <a:rPr lang="ru-RU" sz="11200" dirty="0" smtClean="0">
                    <a:latin typeface="+mj-lt"/>
                  </a:rPr>
                  <a:t> </a:t>
                </a:r>
              </a:p>
              <a:p>
                <a:pPr marL="0" indent="0" eaLnBrk="1" fontAlgn="auto" hangingPunct="1">
                  <a:spcAft>
                    <a:spcPts val="0"/>
                  </a:spcAft>
                  <a:buClr>
                    <a:schemeClr val="accent3"/>
                  </a:buClr>
                  <a:buNone/>
                  <a:defRPr/>
                </a:pPr>
                <a:r>
                  <a:rPr lang="ru-RU" sz="11200" dirty="0">
                    <a:latin typeface="+mj-lt"/>
                  </a:rPr>
                  <a:t> </a:t>
                </a:r>
                <a:r>
                  <a:rPr lang="ru-RU" sz="11200" dirty="0" smtClean="0">
                    <a:latin typeface="+mj-lt"/>
                  </a:rPr>
                  <a:t>   </a:t>
                </a:r>
                <a14:m>
                  <m:oMath xmlns:m="http://schemas.openxmlformats.org/officeDocument/2006/math">
                    <m:r>
                      <a:rPr lang="ru-RU" sz="11200" b="0" i="0" dirty="0" smtClean="0">
                        <a:latin typeface="Cambria Math"/>
                      </a:rPr>
                      <m:t>      </m:t>
                    </m:r>
                  </m:oMath>
                </a14:m>
                <a:r>
                  <a:rPr lang="ru-RU" sz="11200" dirty="0" smtClean="0">
                    <a:latin typeface="+mj-lt"/>
                  </a:rPr>
                  <a:t>                          </a:t>
                </a:r>
                <a:endParaRPr lang="ru-RU" sz="11200" dirty="0">
                  <a:latin typeface="+mj-lt"/>
                </a:endParaRPr>
              </a:p>
              <a:p>
                <a:pPr marL="0" indent="0" eaLnBrk="1" fontAlgn="auto" hangingPunct="1">
                  <a:spcAft>
                    <a:spcPts val="0"/>
                  </a:spcAft>
                  <a:buClr>
                    <a:schemeClr val="accent3"/>
                  </a:buClr>
                  <a:buNone/>
                  <a:defRPr/>
                </a:pPr>
                <a:r>
                  <a:rPr lang="ru-RU" sz="11200" b="1" dirty="0" smtClean="0">
                    <a:latin typeface="+mj-lt"/>
                  </a:rPr>
                  <a:t>      </a:t>
                </a:r>
                <a:r>
                  <a:rPr lang="ru-RU" sz="11200" b="1" dirty="0" smtClean="0">
                    <a:solidFill>
                      <a:schemeClr val="tx2"/>
                    </a:solidFill>
                    <a:latin typeface="+mj-lt"/>
                  </a:rPr>
                  <a:t>2)</a:t>
                </a:r>
                <a:r>
                  <a:rPr lang="ru-RU" sz="11200" b="1" dirty="0" smtClean="0">
                    <a:latin typeface="+mj-lt"/>
                  </a:rPr>
                  <a:t>    </a:t>
                </a:r>
                <a14:m>
                  <m:oMath xmlns:m="http://schemas.openxmlformats.org/officeDocument/2006/math">
                    <m:r>
                      <a:rPr lang="ru-RU" sz="11200" b="1" i="1" smtClean="0">
                        <a:latin typeface="Cambria Math"/>
                      </a:rPr>
                      <m:t>𝟔</m:t>
                    </m:r>
                    <m:r>
                      <a:rPr lang="ru-RU" sz="11200" b="1" i="1" smtClean="0">
                        <a:latin typeface="Cambria Math"/>
                      </a:rPr>
                      <m:t>;</m:t>
                    </m:r>
                    <m:r>
                      <a:rPr lang="ru-RU" sz="11200" b="1" i="1" smtClean="0">
                        <a:latin typeface="Cambria Math"/>
                      </a:rPr>
                      <m:t>𝟏𝟐</m:t>
                    </m:r>
                    <m:r>
                      <a:rPr lang="ru-RU" sz="11200" b="1" i="1" smtClean="0">
                        <a:latin typeface="Cambria Math"/>
                      </a:rPr>
                      <m:t>;</m:t>
                    </m:r>
                    <m:r>
                      <a:rPr lang="ru-RU" sz="11200" b="1" i="1" smtClean="0">
                        <a:latin typeface="Cambria Math"/>
                      </a:rPr>
                      <m:t>𝟐𝟒</m:t>
                    </m:r>
                    <m:r>
                      <a:rPr lang="ru-RU" sz="11200" b="1" i="1" smtClean="0">
                        <a:latin typeface="Cambria Math"/>
                      </a:rPr>
                      <m:t>;</m:t>
                    </m:r>
                    <m:r>
                      <a:rPr lang="ru-RU" sz="11200" b="1" i="1" smtClean="0">
                        <a:latin typeface="Cambria Math"/>
                      </a:rPr>
                      <m:t>𝟒𝟖</m:t>
                    </m:r>
                    <m:r>
                      <a:rPr lang="ru-RU" sz="11200" b="1" i="1" smtClean="0">
                        <a:latin typeface="Cambria Math"/>
                      </a:rPr>
                      <m:t>;…</m:t>
                    </m:r>
                  </m:oMath>
                </a14:m>
                <a:endParaRPr lang="ru-RU" sz="11200" b="1" dirty="0" smtClean="0">
                  <a:latin typeface="+mj-lt"/>
                </a:endParaRPr>
              </a:p>
              <a:p>
                <a:pPr marL="0" indent="0" eaLnBrk="1" fontAlgn="auto" hangingPunct="1">
                  <a:spcAft>
                    <a:spcPts val="0"/>
                  </a:spcAft>
                  <a:buClr>
                    <a:schemeClr val="accent3"/>
                  </a:buClr>
                  <a:buNone/>
                  <a:defRPr/>
                </a:pPr>
                <a:endParaRPr lang="ru-RU" sz="11200" b="0" dirty="0" smtClean="0">
                  <a:latin typeface="+mj-lt"/>
                </a:endParaRPr>
              </a:p>
              <a:p>
                <a:pPr marL="0" indent="0" eaLnBrk="1" fontAlgn="auto" hangingPunct="1">
                  <a:spcAft>
                    <a:spcPts val="0"/>
                  </a:spcAft>
                  <a:buClr>
                    <a:schemeClr val="accent3"/>
                  </a:buClr>
                  <a:buNone/>
                  <a:defRPr/>
                </a:pPr>
                <a:r>
                  <a:rPr lang="ru-RU" sz="11200" b="1" dirty="0" smtClean="0"/>
                  <a:t>      </a:t>
                </a:r>
                <a:r>
                  <a:rPr lang="ru-RU" sz="11200" b="1" dirty="0" smtClean="0">
                    <a:solidFill>
                      <a:schemeClr val="tx2"/>
                    </a:solidFill>
                    <a:latin typeface="+mj-lt"/>
                  </a:rPr>
                  <a:t>3)</a:t>
                </a:r>
                <a:r>
                  <a:rPr lang="ru-RU" sz="11200" b="1" dirty="0" smtClean="0">
                    <a:latin typeface="+mj-lt"/>
                  </a:rPr>
                  <a:t>    </a:t>
                </a:r>
                <a14:m>
                  <m:oMath xmlns:m="http://schemas.openxmlformats.org/officeDocument/2006/math">
                    <m:r>
                      <a:rPr lang="ru-RU" sz="11200" b="1" i="1" smtClean="0">
                        <a:latin typeface="Cambria Math"/>
                      </a:rPr>
                      <m:t>𝟐</m:t>
                    </m:r>
                    <m:r>
                      <a:rPr lang="ru-RU" sz="11200" b="1" i="1" smtClean="0">
                        <a:latin typeface="Cambria Math"/>
                      </a:rPr>
                      <m:t>;</m:t>
                    </m:r>
                    <m:r>
                      <a:rPr lang="ru-RU" sz="11200" b="1" i="1" smtClean="0">
                        <a:latin typeface="Cambria Math"/>
                      </a:rPr>
                      <m:t>𝟕</m:t>
                    </m:r>
                    <m:r>
                      <a:rPr lang="ru-RU" sz="11200" b="1" i="1" smtClean="0">
                        <a:latin typeface="Cambria Math"/>
                      </a:rPr>
                      <m:t>;</m:t>
                    </m:r>
                    <m:r>
                      <a:rPr lang="ru-RU" sz="11200" b="1" i="1" smtClean="0">
                        <a:latin typeface="Cambria Math"/>
                      </a:rPr>
                      <m:t>𝟏𝟐</m:t>
                    </m:r>
                    <m:r>
                      <a:rPr lang="ru-RU" sz="11200" b="1" i="1" smtClean="0">
                        <a:latin typeface="Cambria Math"/>
                      </a:rPr>
                      <m:t>;</m:t>
                    </m:r>
                    <m:r>
                      <a:rPr lang="ru-RU" sz="11200" b="1" i="1" smtClean="0">
                        <a:latin typeface="Cambria Math"/>
                      </a:rPr>
                      <m:t>𝟏𝟕</m:t>
                    </m:r>
                    <m:r>
                      <a:rPr lang="ru-RU" sz="11200" b="1" i="1" smtClean="0">
                        <a:latin typeface="Cambria Math"/>
                      </a:rPr>
                      <m:t>;…</m:t>
                    </m:r>
                  </m:oMath>
                </a14:m>
                <a:endParaRPr lang="ru-RU" sz="11200" b="1" dirty="0" smtClean="0">
                  <a:latin typeface="+mj-lt"/>
                </a:endParaRPr>
              </a:p>
              <a:p>
                <a:pPr marL="0" indent="0" eaLnBrk="1" fontAlgn="auto" hangingPunct="1">
                  <a:spcAft>
                    <a:spcPts val="0"/>
                  </a:spcAft>
                  <a:buClr>
                    <a:schemeClr val="accent3"/>
                  </a:buClr>
                  <a:buNone/>
                  <a:defRPr/>
                </a:pPr>
                <a:endParaRPr lang="ru-RU" sz="11200" b="0" dirty="0" smtClean="0">
                  <a:latin typeface="+mj-lt"/>
                </a:endParaRPr>
              </a:p>
              <a:p>
                <a:pPr marL="0" indent="0" eaLnBrk="1" fontAlgn="auto" hangingPunct="1">
                  <a:spcAft>
                    <a:spcPts val="0"/>
                  </a:spcAft>
                  <a:buClr>
                    <a:schemeClr val="accent3"/>
                  </a:buClr>
                  <a:buNone/>
                  <a:defRPr/>
                </a:pPr>
                <a:r>
                  <a:rPr lang="ru-RU" sz="11200" b="1" dirty="0" smtClean="0"/>
                  <a:t>      </a:t>
                </a:r>
                <a:r>
                  <a:rPr lang="ru-RU" sz="11200" b="1" dirty="0" smtClean="0">
                    <a:solidFill>
                      <a:schemeClr val="tx2"/>
                    </a:solidFill>
                    <a:latin typeface="+mj-lt"/>
                  </a:rPr>
                  <a:t>4)</a:t>
                </a:r>
                <a:r>
                  <a:rPr lang="ru-RU" sz="11200" b="1" dirty="0" smtClean="0"/>
                  <a:t>   </a:t>
                </a:r>
                <a14:m>
                  <m:oMath xmlns:m="http://schemas.openxmlformats.org/officeDocument/2006/math">
                    <m:r>
                      <a:rPr lang="ru-RU" sz="11200" b="1" i="1" smtClean="0">
                        <a:latin typeface="Cambria Math"/>
                      </a:rPr>
                      <m:t>−</m:t>
                    </m:r>
                    <m:r>
                      <a:rPr lang="ru-RU" sz="11200" b="1" i="1" smtClean="0">
                        <a:latin typeface="Cambria Math"/>
                      </a:rPr>
                      <m:t>𝟏𝟔</m:t>
                    </m:r>
                    <m:r>
                      <a:rPr lang="ru-RU" sz="11200" b="1" i="1" smtClean="0">
                        <a:latin typeface="Cambria Math"/>
                      </a:rPr>
                      <m:t>;−</m:t>
                    </m:r>
                    <m:r>
                      <a:rPr lang="ru-RU" sz="11200" b="1" i="1" smtClean="0">
                        <a:latin typeface="Cambria Math"/>
                      </a:rPr>
                      <m:t>𝟏𝟑</m:t>
                    </m:r>
                    <m:r>
                      <a:rPr lang="ru-RU" sz="11200" b="1" i="1" smtClean="0">
                        <a:latin typeface="Cambria Math"/>
                      </a:rPr>
                      <m:t>;−</m:t>
                    </m:r>
                    <m:r>
                      <a:rPr lang="ru-RU" sz="11200" b="1" i="1" smtClean="0">
                        <a:latin typeface="Cambria Math"/>
                      </a:rPr>
                      <m:t>𝟏𝟎</m:t>
                    </m:r>
                    <m:r>
                      <a:rPr lang="ru-RU" sz="11200" b="1" i="1" smtClean="0">
                        <a:latin typeface="Cambria Math"/>
                      </a:rPr>
                      <m:t>;−</m:t>
                    </m:r>
                    <m:r>
                      <a:rPr lang="ru-RU" sz="11200" b="1" i="1" smtClean="0">
                        <a:latin typeface="Cambria Math"/>
                      </a:rPr>
                      <m:t>𝟕</m:t>
                    </m:r>
                    <m:r>
                      <a:rPr lang="ru-RU" sz="11200" b="1" i="1" smtClean="0">
                        <a:latin typeface="Cambria Math"/>
                      </a:rPr>
                      <m:t>;…</m:t>
                    </m:r>
                  </m:oMath>
                </a14:m>
                <a:r>
                  <a:rPr lang="en-US" sz="11200" b="1" dirty="0" smtClean="0">
                    <a:latin typeface="+mj-lt"/>
                  </a:rPr>
                  <a:t> </a:t>
                </a:r>
                <a:r>
                  <a:rPr lang="en-US" sz="11200" b="0" dirty="0" smtClean="0">
                    <a:latin typeface="+mj-lt"/>
                  </a:rPr>
                  <a:t>                              </a:t>
                </a:r>
                <a14:m>
                  <m:oMath xmlns:m="http://schemas.openxmlformats.org/officeDocument/2006/math">
                    <m:r>
                      <a:rPr lang="en-US" sz="11200" b="0" i="1" dirty="0" smtClean="0">
                        <a:latin typeface="Cambria Math"/>
                      </a:rPr>
                      <m:t> </m:t>
                    </m:r>
                  </m:oMath>
                </a14:m>
                <a:endParaRPr lang="ru-RU" sz="11200" b="0" dirty="0" smtClean="0">
                  <a:latin typeface="+mj-lt"/>
                </a:endParaRPr>
              </a:p>
              <a:p>
                <a:pPr marL="0" indent="0" eaLnBrk="1" fontAlgn="auto" hangingPunct="1">
                  <a:spcAft>
                    <a:spcPts val="0"/>
                  </a:spcAft>
                  <a:buClr>
                    <a:schemeClr val="accent3"/>
                  </a:buClr>
                  <a:buNone/>
                  <a:defRPr/>
                </a:pPr>
                <a:endParaRPr lang="ru-RU" sz="11200" b="0" dirty="0" smtClean="0">
                  <a:latin typeface="+mj-lt"/>
                </a:endParaRPr>
              </a:p>
              <a:p>
                <a:pPr marL="0" indent="0" eaLnBrk="1" fontAlgn="auto" hangingPunct="1">
                  <a:spcAft>
                    <a:spcPts val="0"/>
                  </a:spcAft>
                  <a:buClr>
                    <a:schemeClr val="accent3"/>
                  </a:buClr>
                  <a:buNone/>
                  <a:defRPr/>
                </a:pPr>
                <a:r>
                  <a:rPr lang="ru-RU" sz="11200" b="1" dirty="0" smtClean="0"/>
                  <a:t>      </a:t>
                </a:r>
                <a:r>
                  <a:rPr lang="ru-RU" sz="11200" b="1" dirty="0" smtClean="0">
                    <a:solidFill>
                      <a:schemeClr val="tx2"/>
                    </a:solidFill>
                    <a:latin typeface="+mj-lt"/>
                  </a:rPr>
                  <a:t>5)</a:t>
                </a:r>
                <a:r>
                  <a:rPr lang="ru-RU" sz="11200" b="1" dirty="0" smtClean="0"/>
                  <a:t>    </a:t>
                </a:r>
                <a14:m>
                  <m:oMath xmlns:m="http://schemas.openxmlformats.org/officeDocument/2006/math">
                    <m:r>
                      <a:rPr lang="ru-RU" sz="11200" b="1" i="1" smtClean="0">
                        <a:latin typeface="Cambria Math"/>
                      </a:rPr>
                      <m:t>𝟏</m:t>
                    </m:r>
                    <m:r>
                      <a:rPr lang="ru-RU" sz="11200" b="1" i="1" smtClean="0">
                        <a:latin typeface="Cambria Math"/>
                      </a:rPr>
                      <m:t>;</m:t>
                    </m:r>
                    <m:r>
                      <a:rPr lang="ru-RU" sz="11200" b="1" i="1" smtClean="0">
                        <a:latin typeface="Cambria Math"/>
                      </a:rPr>
                      <m:t>𝟒</m:t>
                    </m:r>
                    <m:r>
                      <a:rPr lang="ru-RU" sz="11200" b="1" i="1" smtClean="0">
                        <a:latin typeface="Cambria Math"/>
                      </a:rPr>
                      <m:t>;</m:t>
                    </m:r>
                    <m:r>
                      <a:rPr lang="ru-RU" sz="11200" b="1" i="1" smtClean="0">
                        <a:latin typeface="Cambria Math"/>
                      </a:rPr>
                      <m:t>𝟗</m:t>
                    </m:r>
                    <m:r>
                      <a:rPr lang="ru-RU" sz="11200" b="1" i="1" smtClean="0">
                        <a:latin typeface="Cambria Math"/>
                      </a:rPr>
                      <m:t>;</m:t>
                    </m:r>
                    <m:r>
                      <a:rPr lang="ru-RU" sz="11200" b="1" i="1" smtClean="0">
                        <a:latin typeface="Cambria Math"/>
                      </a:rPr>
                      <m:t>𝟏𝟔</m:t>
                    </m:r>
                    <m:r>
                      <a:rPr lang="ru-RU" sz="11200" b="1" i="1" smtClean="0">
                        <a:latin typeface="Cambria Math"/>
                      </a:rPr>
                      <m:t>;…</m:t>
                    </m:r>
                  </m:oMath>
                </a14:m>
                <a:endParaRPr lang="ru-RU" sz="5100" b="0" dirty="0" smtClean="0">
                  <a:latin typeface="+mj-lt"/>
                </a:endParaRPr>
              </a:p>
              <a:p>
                <a:pPr marL="457200" indent="-457200" eaLnBrk="1" fontAlgn="auto" hangingPunct="1">
                  <a:spcAft>
                    <a:spcPts val="0"/>
                  </a:spcAft>
                  <a:buClr>
                    <a:schemeClr val="accent3"/>
                  </a:buClr>
                  <a:buFont typeface="+mj-lt"/>
                  <a:buAutoNum type="arabicParenR"/>
                  <a:defRPr/>
                </a:pPr>
                <a:endParaRPr lang="ru-RU" sz="2000" b="0" dirty="0" smtClean="0">
                  <a:latin typeface="+mj-lt"/>
                </a:endParaRPr>
              </a:p>
              <a:p>
                <a:pPr marL="0" indent="0" eaLnBrk="1" fontAlgn="auto" hangingPunct="1">
                  <a:spcAft>
                    <a:spcPts val="0"/>
                  </a:spcAft>
                  <a:buClr>
                    <a:schemeClr val="accent3"/>
                  </a:buClr>
                  <a:buNone/>
                  <a:defRPr/>
                </a:pPr>
                <a:endParaRPr lang="ru-RU" sz="2000" dirty="0" smtClean="0">
                  <a:latin typeface="+mj-lt"/>
                </a:endParaRPr>
              </a:p>
              <a:p>
                <a:pPr eaLnBrk="1" fontAlgn="auto" hangingPunct="1">
                  <a:spcAft>
                    <a:spcPts val="0"/>
                  </a:spcAft>
                  <a:buClr>
                    <a:schemeClr val="accent3"/>
                  </a:buClr>
                  <a:buFont typeface="Arial" pitchFamily="34" charset="0"/>
                  <a:buChar char="•"/>
                  <a:defRPr/>
                </a:pPr>
                <a:r>
                  <a:rPr lang="ru-RU" sz="7200" b="1" dirty="0" smtClean="0">
                    <a:solidFill>
                      <a:schemeClr val="tx2"/>
                    </a:solidFill>
                    <a:latin typeface="+mj-lt"/>
                  </a:rPr>
                  <a:t>Найдите для каждой последовательности следующие два члена.</a:t>
                </a:r>
              </a:p>
              <a:p>
                <a:pPr eaLnBrk="1" fontAlgn="auto" hangingPunct="1">
                  <a:spcAft>
                    <a:spcPts val="0"/>
                  </a:spcAft>
                  <a:buClr>
                    <a:schemeClr val="accent3"/>
                  </a:buClr>
                  <a:buFont typeface="Arial" pitchFamily="34" charset="0"/>
                  <a:buChar char="•"/>
                  <a:defRPr/>
                </a:pPr>
                <a:r>
                  <a:rPr lang="ru-RU" sz="7200" b="1" dirty="0" smtClean="0">
                    <a:solidFill>
                      <a:schemeClr val="tx2"/>
                    </a:solidFill>
                    <a:latin typeface="+mj-lt"/>
                  </a:rPr>
                  <a:t>А можно ли из данных пяти последовательностей выделить группу числовых рядов, объединённых каким-либо общим признаком?</a:t>
                </a:r>
              </a:p>
              <a:p>
                <a:pPr marL="0" indent="0" eaLnBrk="1" fontAlgn="auto" hangingPunct="1">
                  <a:spcAft>
                    <a:spcPts val="0"/>
                  </a:spcAft>
                  <a:buClr>
                    <a:schemeClr val="accent3"/>
                  </a:buClr>
                  <a:buNone/>
                  <a:defRPr/>
                </a:pPr>
                <a:endParaRPr lang="ru-RU" sz="5000" dirty="0" smtClean="0">
                  <a:solidFill>
                    <a:srgbClr val="0070C0"/>
                  </a:solidFill>
                  <a:latin typeface="+mj-lt"/>
                </a:endParaRPr>
              </a:p>
              <a:p>
                <a:pPr marL="0" indent="0" eaLnBrk="1" fontAlgn="auto" hangingPunct="1">
                  <a:spcAft>
                    <a:spcPts val="0"/>
                  </a:spcAft>
                  <a:buClr>
                    <a:schemeClr val="accent3"/>
                  </a:buClr>
                  <a:buNone/>
                  <a:defRPr/>
                </a:pPr>
                <a:endParaRPr lang="ru-RU" dirty="0"/>
              </a:p>
            </p:txBody>
          </p:sp>
        </mc:Choice>
        <mc:Fallback xmlns="">
          <p:sp>
            <p:nvSpPr>
              <p:cNvPr id="3" name="Содержимое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xfrm>
                <a:off x="457200" y="1412776"/>
                <a:ext cx="8229600" cy="5184576"/>
              </a:xfrm>
              <a:blipFill rotWithShape="1">
                <a:blip r:embed="rId2"/>
                <a:stretch>
                  <a:fillRect l="-296" r="-740"/>
                </a:stretch>
              </a:blipFill>
              <a:ln>
                <a:solidFill>
                  <a:schemeClr val="bg2"/>
                </a:solidFill>
              </a:ln>
            </p:spPr>
            <p:txBody>
              <a:bodyPr/>
              <a:lstStyle/>
              <a:p>
                <a:r>
                  <a:rPr lang="ru-RU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692696"/>
            <a:ext cx="8229600" cy="707926"/>
          </a:xfrm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2400" b="1" dirty="0" smtClean="0"/>
              <a:t>Какая закономерность наблюдается в каждой последовательности?</a:t>
            </a:r>
            <a:endParaRPr lang="ru-RU" sz="2400" b="1" dirty="0"/>
          </a:p>
        </p:txBody>
      </p:sp>
      <p:pic>
        <p:nvPicPr>
          <p:cNvPr id="10" name="Picture 6" descr="image4513178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292080" y="1758475"/>
            <a:ext cx="1152525" cy="287338"/>
          </a:xfrm>
          <a:prstGeom prst="rect">
            <a:avLst/>
          </a:prstGeom>
          <a:noFill/>
          <a:ln w="9525">
            <a:solidFill>
              <a:schemeClr val="bg2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6" descr="image4513178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292079" y="3390900"/>
            <a:ext cx="1152525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" name="Picture 6" descr="image45131781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>
            <a:off x="5292078" y="4261842"/>
            <a:ext cx="1152525" cy="28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998178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1876</TotalTime>
  <Words>1583</Words>
  <Application>Microsoft Office PowerPoint</Application>
  <PresentationFormat>Экран (4:3)</PresentationFormat>
  <Paragraphs>198</Paragraphs>
  <Slides>18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Волна</vt:lpstr>
      <vt:lpstr>АРИФМЕТИЧЕСКАЯ ПРОГРЕССИЯ</vt:lpstr>
      <vt:lpstr>Презентация PowerPoint</vt:lpstr>
      <vt:lpstr>Устная работа</vt:lpstr>
      <vt:lpstr>Устная работа</vt:lpstr>
      <vt:lpstr>  Проверка домашнего задания</vt:lpstr>
      <vt:lpstr>      Проверка домашнего задания</vt:lpstr>
      <vt:lpstr>Проверка домашнего задания</vt:lpstr>
      <vt:lpstr>Проверка домашнего задания</vt:lpstr>
      <vt:lpstr>Какая закономерность наблюдается в каждой последовательности?</vt:lpstr>
      <vt:lpstr> Арифметическая прогрессия</vt:lpstr>
      <vt:lpstr>Презентация PowerPoint</vt:lpstr>
      <vt:lpstr>Последовательности заданы несколькими первыми членами? Есть ли среди них арифметические прогрессии? </vt:lpstr>
      <vt:lpstr>      Какой вывод из этих прогрессий можно сделать?</vt:lpstr>
      <vt:lpstr> Задача.</vt:lpstr>
      <vt:lpstr>Формула n-го члена</vt:lpstr>
      <vt:lpstr> Задача.</vt:lpstr>
      <vt:lpstr>Ответы к тесту: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Фатима</cp:lastModifiedBy>
  <cp:revision>169</cp:revision>
  <dcterms:created xsi:type="dcterms:W3CDTF">2011-01-06T13:16:19Z</dcterms:created>
  <dcterms:modified xsi:type="dcterms:W3CDTF">2020-01-08T17:57:52Z</dcterms:modified>
</cp:coreProperties>
</file>