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4" r:id="rId3"/>
    <p:sldId id="279" r:id="rId4"/>
    <p:sldId id="267" r:id="rId5"/>
    <p:sldId id="268" r:id="rId6"/>
    <p:sldId id="269" r:id="rId7"/>
    <p:sldId id="273" r:id="rId8"/>
    <p:sldId id="266" r:id="rId9"/>
    <p:sldId id="280" r:id="rId10"/>
    <p:sldId id="260" r:id="rId11"/>
    <p:sldId id="262" r:id="rId12"/>
    <p:sldId id="263" r:id="rId13"/>
    <p:sldId id="264" r:id="rId14"/>
    <p:sldId id="275" r:id="rId15"/>
    <p:sldId id="276" r:id="rId16"/>
    <p:sldId id="277" r:id="rId17"/>
    <p:sldId id="278" r:id="rId18"/>
    <p:sldId id="272" r:id="rId19"/>
    <p:sldId id="270" r:id="rId20"/>
    <p:sldId id="271" r:id="rId21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Nataly\Desktop\&#1043;&#1056;&#1040;&#1060;&#1048;&#1050;&#1048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797222222222223"/>
          <c:y val="6.0659813356663747E-2"/>
          <c:w val="0.60887489063867017"/>
          <c:h val="0.82727981918926796"/>
        </c:manualLayout>
      </c:layout>
      <c:scatterChart>
        <c:scatterStyle val="smoothMarker"/>
        <c:varyColors val="0"/>
        <c:ser>
          <c:idx val="0"/>
          <c:order val="0"/>
          <c:tx>
            <c:v>Y=X-1</c:v>
          </c:tx>
          <c:spPr>
            <a:ln w="50800"/>
          </c:spPr>
          <c:marker>
            <c:symbol val="none"/>
          </c:marker>
          <c:xVal>
            <c:numRef>
              <c:f>Лист1!$A$1:$A$83</c:f>
              <c:numCache>
                <c:formatCode>General</c:formatCode>
                <c:ptCount val="83"/>
                <c:pt idx="0">
                  <c:v>-3</c:v>
                </c:pt>
                <c:pt idx="1">
                  <c:v>-2.9</c:v>
                </c:pt>
                <c:pt idx="2">
                  <c:v>-2.8</c:v>
                </c:pt>
                <c:pt idx="3">
                  <c:v>-2.6999999999999997</c:v>
                </c:pt>
                <c:pt idx="4">
                  <c:v>-2.5999999999999996</c:v>
                </c:pt>
                <c:pt idx="5">
                  <c:v>-2.4999999999999996</c:v>
                </c:pt>
                <c:pt idx="6">
                  <c:v>-2.3999999999999995</c:v>
                </c:pt>
                <c:pt idx="7">
                  <c:v>-2.2999999999999994</c:v>
                </c:pt>
                <c:pt idx="8">
                  <c:v>-2.1999999999999993</c:v>
                </c:pt>
                <c:pt idx="9">
                  <c:v>-2.0999999999999992</c:v>
                </c:pt>
                <c:pt idx="10">
                  <c:v>-1.9999999999999991</c:v>
                </c:pt>
                <c:pt idx="11">
                  <c:v>-1.899999999999999</c:v>
                </c:pt>
                <c:pt idx="12">
                  <c:v>-1.7999999999999989</c:v>
                </c:pt>
                <c:pt idx="13">
                  <c:v>-1.6999999999999988</c:v>
                </c:pt>
                <c:pt idx="14">
                  <c:v>-1.5999999999999988</c:v>
                </c:pt>
                <c:pt idx="15">
                  <c:v>-1.4999999999999987</c:v>
                </c:pt>
                <c:pt idx="16">
                  <c:v>-1.3999999999999986</c:v>
                </c:pt>
                <c:pt idx="17">
                  <c:v>-1.2999999999999985</c:v>
                </c:pt>
                <c:pt idx="18">
                  <c:v>-1.1999999999999984</c:v>
                </c:pt>
                <c:pt idx="19">
                  <c:v>-1.0999999999999983</c:v>
                </c:pt>
                <c:pt idx="20">
                  <c:v>-0.99999999999999833</c:v>
                </c:pt>
                <c:pt idx="21">
                  <c:v>-0.89999999999999836</c:v>
                </c:pt>
                <c:pt idx="22">
                  <c:v>-0.79999999999999838</c:v>
                </c:pt>
                <c:pt idx="23">
                  <c:v>-0.6999999999999984</c:v>
                </c:pt>
                <c:pt idx="24">
                  <c:v>-0.59999999999999842</c:v>
                </c:pt>
                <c:pt idx="25">
                  <c:v>-0.49999999999999845</c:v>
                </c:pt>
                <c:pt idx="26">
                  <c:v>-0.39999999999999847</c:v>
                </c:pt>
                <c:pt idx="27">
                  <c:v>-0.29999999999999849</c:v>
                </c:pt>
                <c:pt idx="28">
                  <c:v>-0.19999999999999848</c:v>
                </c:pt>
                <c:pt idx="29">
                  <c:v>-9.9999999999998479E-2</c:v>
                </c:pt>
                <c:pt idx="30">
                  <c:v>1.5265566588595902E-15</c:v>
                </c:pt>
                <c:pt idx="31">
                  <c:v>0.10000000000000153</c:v>
                </c:pt>
                <c:pt idx="32">
                  <c:v>0.20000000000000154</c:v>
                </c:pt>
                <c:pt idx="33">
                  <c:v>0.30000000000000154</c:v>
                </c:pt>
                <c:pt idx="34">
                  <c:v>0.40000000000000158</c:v>
                </c:pt>
                <c:pt idx="35">
                  <c:v>0.50000000000000155</c:v>
                </c:pt>
                <c:pt idx="36">
                  <c:v>0.60000000000000153</c:v>
                </c:pt>
                <c:pt idx="37">
                  <c:v>0.70000000000000151</c:v>
                </c:pt>
                <c:pt idx="38">
                  <c:v>0.80000000000000149</c:v>
                </c:pt>
                <c:pt idx="39">
                  <c:v>0.90000000000000147</c:v>
                </c:pt>
                <c:pt idx="40">
                  <c:v>1.0000000000000016</c:v>
                </c:pt>
                <c:pt idx="41">
                  <c:v>1.1000000000000016</c:v>
                </c:pt>
                <c:pt idx="42">
                  <c:v>1.2000000000000017</c:v>
                </c:pt>
                <c:pt idx="43">
                  <c:v>1.3000000000000018</c:v>
                </c:pt>
                <c:pt idx="44">
                  <c:v>1.4000000000000019</c:v>
                </c:pt>
                <c:pt idx="45">
                  <c:v>1.500000000000002</c:v>
                </c:pt>
                <c:pt idx="46">
                  <c:v>1.6000000000000021</c:v>
                </c:pt>
                <c:pt idx="47">
                  <c:v>1.7000000000000022</c:v>
                </c:pt>
                <c:pt idx="48">
                  <c:v>1.8000000000000023</c:v>
                </c:pt>
                <c:pt idx="49">
                  <c:v>1.9000000000000024</c:v>
                </c:pt>
                <c:pt idx="50">
                  <c:v>2.0000000000000022</c:v>
                </c:pt>
                <c:pt idx="51">
                  <c:v>2.1000000000000023</c:v>
                </c:pt>
                <c:pt idx="52">
                  <c:v>2.2000000000000024</c:v>
                </c:pt>
                <c:pt idx="53">
                  <c:v>2.3000000000000025</c:v>
                </c:pt>
                <c:pt idx="54">
                  <c:v>2.4000000000000026</c:v>
                </c:pt>
                <c:pt idx="55">
                  <c:v>2.5000000000000027</c:v>
                </c:pt>
                <c:pt idx="56">
                  <c:v>2.6000000000000028</c:v>
                </c:pt>
                <c:pt idx="57">
                  <c:v>2.7000000000000028</c:v>
                </c:pt>
                <c:pt idx="58">
                  <c:v>2.8000000000000029</c:v>
                </c:pt>
                <c:pt idx="59">
                  <c:v>2.900000000000003</c:v>
                </c:pt>
                <c:pt idx="60">
                  <c:v>3.0000000000000031</c:v>
                </c:pt>
                <c:pt idx="61">
                  <c:v>3.1000000000000032</c:v>
                </c:pt>
                <c:pt idx="62">
                  <c:v>3.2000000000000033</c:v>
                </c:pt>
                <c:pt idx="63">
                  <c:v>3.3000000000000034</c:v>
                </c:pt>
                <c:pt idx="64">
                  <c:v>3.4000000000000035</c:v>
                </c:pt>
                <c:pt idx="65">
                  <c:v>3.5000000000000036</c:v>
                </c:pt>
                <c:pt idx="66">
                  <c:v>3.6000000000000036</c:v>
                </c:pt>
                <c:pt idx="67">
                  <c:v>3.7000000000000037</c:v>
                </c:pt>
                <c:pt idx="68">
                  <c:v>3.8000000000000038</c:v>
                </c:pt>
                <c:pt idx="69">
                  <c:v>3.9000000000000039</c:v>
                </c:pt>
                <c:pt idx="70">
                  <c:v>4.0000000000000036</c:v>
                </c:pt>
                <c:pt idx="71">
                  <c:v>4.1000000000000032</c:v>
                </c:pt>
                <c:pt idx="72">
                  <c:v>4.2000000000000028</c:v>
                </c:pt>
                <c:pt idx="73">
                  <c:v>4.3000000000000025</c:v>
                </c:pt>
                <c:pt idx="74">
                  <c:v>4.4000000000000021</c:v>
                </c:pt>
                <c:pt idx="75">
                  <c:v>4.5000000000000018</c:v>
                </c:pt>
                <c:pt idx="76">
                  <c:v>4.6000000000000014</c:v>
                </c:pt>
                <c:pt idx="77">
                  <c:v>4.7000000000000011</c:v>
                </c:pt>
                <c:pt idx="78">
                  <c:v>4.8000000000000007</c:v>
                </c:pt>
                <c:pt idx="79">
                  <c:v>4.9000000000000004</c:v>
                </c:pt>
                <c:pt idx="80">
                  <c:v>5</c:v>
                </c:pt>
                <c:pt idx="81">
                  <c:v>5.0999999999999996</c:v>
                </c:pt>
                <c:pt idx="82">
                  <c:v>5.1999999999999993</c:v>
                </c:pt>
              </c:numCache>
            </c:numRef>
          </c:xVal>
          <c:yVal>
            <c:numRef>
              <c:f>Лист1!$B$1:$B$83</c:f>
              <c:numCache>
                <c:formatCode>General</c:formatCode>
                <c:ptCount val="83"/>
                <c:pt idx="0">
                  <c:v>-4</c:v>
                </c:pt>
                <c:pt idx="1">
                  <c:v>-3.9</c:v>
                </c:pt>
                <c:pt idx="2">
                  <c:v>-3.8</c:v>
                </c:pt>
                <c:pt idx="3">
                  <c:v>-3.6999999999999997</c:v>
                </c:pt>
                <c:pt idx="4">
                  <c:v>-3.5999999999999996</c:v>
                </c:pt>
                <c:pt idx="5">
                  <c:v>-3.4999999999999996</c:v>
                </c:pt>
                <c:pt idx="6">
                  <c:v>-3.3999999999999995</c:v>
                </c:pt>
                <c:pt idx="7">
                  <c:v>-3.2999999999999994</c:v>
                </c:pt>
                <c:pt idx="8">
                  <c:v>-3.1999999999999993</c:v>
                </c:pt>
                <c:pt idx="9">
                  <c:v>-3.0999999999999992</c:v>
                </c:pt>
                <c:pt idx="10">
                  <c:v>-2.9999999999999991</c:v>
                </c:pt>
                <c:pt idx="11">
                  <c:v>-2.899999999999999</c:v>
                </c:pt>
                <c:pt idx="12">
                  <c:v>-2.7999999999999989</c:v>
                </c:pt>
                <c:pt idx="13">
                  <c:v>-2.6999999999999988</c:v>
                </c:pt>
                <c:pt idx="14">
                  <c:v>-2.5999999999999988</c:v>
                </c:pt>
                <c:pt idx="15">
                  <c:v>-2.4999999999999987</c:v>
                </c:pt>
                <c:pt idx="16">
                  <c:v>-2.3999999999999986</c:v>
                </c:pt>
                <c:pt idx="17">
                  <c:v>-2.2999999999999985</c:v>
                </c:pt>
                <c:pt idx="18">
                  <c:v>-2.1999999999999984</c:v>
                </c:pt>
                <c:pt idx="19">
                  <c:v>-2.0999999999999983</c:v>
                </c:pt>
                <c:pt idx="20">
                  <c:v>-1.9999999999999982</c:v>
                </c:pt>
                <c:pt idx="21">
                  <c:v>-1.8999999999999984</c:v>
                </c:pt>
                <c:pt idx="22">
                  <c:v>-1.7999999999999985</c:v>
                </c:pt>
                <c:pt idx="23">
                  <c:v>-1.6999999999999984</c:v>
                </c:pt>
                <c:pt idx="24">
                  <c:v>-1.5999999999999983</c:v>
                </c:pt>
                <c:pt idx="25">
                  <c:v>-1.4999999999999984</c:v>
                </c:pt>
                <c:pt idx="26">
                  <c:v>-1.3999999999999986</c:v>
                </c:pt>
                <c:pt idx="27">
                  <c:v>-1.2999999999999985</c:v>
                </c:pt>
                <c:pt idx="28">
                  <c:v>-1.1999999999999984</c:v>
                </c:pt>
                <c:pt idx="29">
                  <c:v>-1.0999999999999985</c:v>
                </c:pt>
                <c:pt idx="30">
                  <c:v>-0.99999999999999845</c:v>
                </c:pt>
                <c:pt idx="31">
                  <c:v>-0.89999999999999847</c:v>
                </c:pt>
                <c:pt idx="32">
                  <c:v>-0.79999999999999849</c:v>
                </c:pt>
                <c:pt idx="33">
                  <c:v>-0.6999999999999984</c:v>
                </c:pt>
                <c:pt idx="34">
                  <c:v>-0.59999999999999842</c:v>
                </c:pt>
                <c:pt idx="35">
                  <c:v>-0.49999999999999845</c:v>
                </c:pt>
                <c:pt idx="36">
                  <c:v>-0.39999999999999847</c:v>
                </c:pt>
                <c:pt idx="37">
                  <c:v>-0.29999999999999849</c:v>
                </c:pt>
                <c:pt idx="38">
                  <c:v>-0.19999999999999851</c:v>
                </c:pt>
                <c:pt idx="39">
                  <c:v>-9.9999999999998535E-2</c:v>
                </c:pt>
                <c:pt idx="40">
                  <c:v>0</c:v>
                </c:pt>
                <c:pt idx="41">
                  <c:v>0.10000000000000164</c:v>
                </c:pt>
                <c:pt idx="42">
                  <c:v>0.20000000000000173</c:v>
                </c:pt>
                <c:pt idx="43">
                  <c:v>0.30000000000000182</c:v>
                </c:pt>
                <c:pt idx="44">
                  <c:v>0.40000000000000191</c:v>
                </c:pt>
                <c:pt idx="45">
                  <c:v>0.500000000000002</c:v>
                </c:pt>
                <c:pt idx="46">
                  <c:v>0.60000000000000209</c:v>
                </c:pt>
                <c:pt idx="47">
                  <c:v>0.70000000000000218</c:v>
                </c:pt>
                <c:pt idx="48">
                  <c:v>0.80000000000000226</c:v>
                </c:pt>
                <c:pt idx="49">
                  <c:v>0.90000000000000235</c:v>
                </c:pt>
                <c:pt idx="50">
                  <c:v>1.0000000000000022</c:v>
                </c:pt>
                <c:pt idx="51">
                  <c:v>1.1000000000000023</c:v>
                </c:pt>
                <c:pt idx="52">
                  <c:v>1.2000000000000024</c:v>
                </c:pt>
                <c:pt idx="53">
                  <c:v>1.3000000000000025</c:v>
                </c:pt>
                <c:pt idx="54">
                  <c:v>1.4000000000000026</c:v>
                </c:pt>
                <c:pt idx="55">
                  <c:v>1.5000000000000027</c:v>
                </c:pt>
                <c:pt idx="56">
                  <c:v>1.6000000000000028</c:v>
                </c:pt>
                <c:pt idx="57">
                  <c:v>1.7000000000000028</c:v>
                </c:pt>
                <c:pt idx="58">
                  <c:v>1.8000000000000029</c:v>
                </c:pt>
                <c:pt idx="59">
                  <c:v>1.900000000000003</c:v>
                </c:pt>
                <c:pt idx="60">
                  <c:v>2.0000000000000031</c:v>
                </c:pt>
                <c:pt idx="61">
                  <c:v>2.1000000000000032</c:v>
                </c:pt>
                <c:pt idx="62">
                  <c:v>2.2000000000000033</c:v>
                </c:pt>
                <c:pt idx="63">
                  <c:v>2.3000000000000034</c:v>
                </c:pt>
                <c:pt idx="64">
                  <c:v>2.4000000000000035</c:v>
                </c:pt>
                <c:pt idx="65">
                  <c:v>2.5000000000000036</c:v>
                </c:pt>
                <c:pt idx="66">
                  <c:v>2.6000000000000036</c:v>
                </c:pt>
                <c:pt idx="67">
                  <c:v>2.7000000000000037</c:v>
                </c:pt>
                <c:pt idx="68">
                  <c:v>2.8000000000000038</c:v>
                </c:pt>
                <c:pt idx="69">
                  <c:v>2.9000000000000039</c:v>
                </c:pt>
                <c:pt idx="70">
                  <c:v>3.0000000000000036</c:v>
                </c:pt>
                <c:pt idx="71">
                  <c:v>3.1000000000000032</c:v>
                </c:pt>
                <c:pt idx="72">
                  <c:v>3.2000000000000028</c:v>
                </c:pt>
                <c:pt idx="73">
                  <c:v>3.3000000000000025</c:v>
                </c:pt>
                <c:pt idx="74">
                  <c:v>3.4000000000000021</c:v>
                </c:pt>
                <c:pt idx="75">
                  <c:v>3.5000000000000018</c:v>
                </c:pt>
                <c:pt idx="76">
                  <c:v>3.6000000000000014</c:v>
                </c:pt>
                <c:pt idx="77">
                  <c:v>3.7000000000000011</c:v>
                </c:pt>
                <c:pt idx="78">
                  <c:v>3.8000000000000007</c:v>
                </c:pt>
                <c:pt idx="79">
                  <c:v>3.9000000000000004</c:v>
                </c:pt>
                <c:pt idx="80">
                  <c:v>4</c:v>
                </c:pt>
                <c:pt idx="81">
                  <c:v>4.0999999999999996</c:v>
                </c:pt>
                <c:pt idx="82">
                  <c:v>4.1999999999999993</c:v>
                </c:pt>
              </c:numCache>
            </c:numRef>
          </c:yVal>
          <c:smooth val="1"/>
        </c:ser>
        <c:ser>
          <c:idx val="1"/>
          <c:order val="1"/>
          <c:tx>
            <c:v>Y=(X+1)^0.5</c:v>
          </c:tx>
          <c:spPr>
            <a:ln w="50800"/>
          </c:spPr>
          <c:marker>
            <c:symbol val="none"/>
          </c:marker>
          <c:xVal>
            <c:numRef>
              <c:f>Лист1!$C$1:$C$63</c:f>
              <c:numCache>
                <c:formatCode>General</c:formatCode>
                <c:ptCount val="63"/>
                <c:pt idx="0">
                  <c:v>-1</c:v>
                </c:pt>
                <c:pt idx="1">
                  <c:v>-0.9</c:v>
                </c:pt>
                <c:pt idx="2">
                  <c:v>-0.8</c:v>
                </c:pt>
                <c:pt idx="3">
                  <c:v>-0.70000000000000007</c:v>
                </c:pt>
                <c:pt idx="4">
                  <c:v>-0.60000000000000009</c:v>
                </c:pt>
                <c:pt idx="5">
                  <c:v>-0.50000000000000011</c:v>
                </c:pt>
                <c:pt idx="6">
                  <c:v>-0.40000000000000013</c:v>
                </c:pt>
                <c:pt idx="7">
                  <c:v>-0.30000000000000016</c:v>
                </c:pt>
                <c:pt idx="8">
                  <c:v>-0.20000000000000015</c:v>
                </c:pt>
                <c:pt idx="9">
                  <c:v>-0.10000000000000014</c:v>
                </c:pt>
                <c:pt idx="10">
                  <c:v>-1.3877787807814457E-16</c:v>
                </c:pt>
                <c:pt idx="11">
                  <c:v>9.9999999999999867E-2</c:v>
                </c:pt>
                <c:pt idx="12">
                  <c:v>0.19999999999999987</c:v>
                </c:pt>
                <c:pt idx="13">
                  <c:v>0.29999999999999988</c:v>
                </c:pt>
                <c:pt idx="14">
                  <c:v>0.39999999999999991</c:v>
                </c:pt>
                <c:pt idx="15">
                  <c:v>0.49999999999999989</c:v>
                </c:pt>
                <c:pt idx="16">
                  <c:v>0.59999999999999987</c:v>
                </c:pt>
                <c:pt idx="17">
                  <c:v>0.69999999999999984</c:v>
                </c:pt>
                <c:pt idx="18">
                  <c:v>0.79999999999999982</c:v>
                </c:pt>
                <c:pt idx="19">
                  <c:v>0.8999999999999998</c:v>
                </c:pt>
                <c:pt idx="20">
                  <c:v>0.99999999999999978</c:v>
                </c:pt>
                <c:pt idx="21">
                  <c:v>1.0999999999999999</c:v>
                </c:pt>
                <c:pt idx="22">
                  <c:v>1.2</c:v>
                </c:pt>
                <c:pt idx="23">
                  <c:v>1.3</c:v>
                </c:pt>
                <c:pt idx="24">
                  <c:v>1.4000000000000001</c:v>
                </c:pt>
                <c:pt idx="25">
                  <c:v>1.5000000000000002</c:v>
                </c:pt>
                <c:pt idx="26">
                  <c:v>1.6000000000000003</c:v>
                </c:pt>
                <c:pt idx="27">
                  <c:v>1.7000000000000004</c:v>
                </c:pt>
                <c:pt idx="28">
                  <c:v>1.8000000000000005</c:v>
                </c:pt>
                <c:pt idx="29">
                  <c:v>1.9000000000000006</c:v>
                </c:pt>
                <c:pt idx="30">
                  <c:v>2.0000000000000004</c:v>
                </c:pt>
                <c:pt idx="31">
                  <c:v>2.1000000000000005</c:v>
                </c:pt>
                <c:pt idx="32">
                  <c:v>2.2000000000000006</c:v>
                </c:pt>
                <c:pt idx="33">
                  <c:v>2.3000000000000007</c:v>
                </c:pt>
                <c:pt idx="34">
                  <c:v>2.4000000000000008</c:v>
                </c:pt>
                <c:pt idx="35">
                  <c:v>2.5000000000000009</c:v>
                </c:pt>
                <c:pt idx="36">
                  <c:v>2.600000000000001</c:v>
                </c:pt>
                <c:pt idx="37">
                  <c:v>2.7000000000000011</c:v>
                </c:pt>
                <c:pt idx="38">
                  <c:v>2.8000000000000012</c:v>
                </c:pt>
                <c:pt idx="39">
                  <c:v>2.9000000000000012</c:v>
                </c:pt>
                <c:pt idx="40">
                  <c:v>3.0000000000000013</c:v>
                </c:pt>
                <c:pt idx="41">
                  <c:v>3.1000000000000014</c:v>
                </c:pt>
                <c:pt idx="42">
                  <c:v>3.2000000000000015</c:v>
                </c:pt>
                <c:pt idx="43">
                  <c:v>3.3000000000000016</c:v>
                </c:pt>
                <c:pt idx="44">
                  <c:v>3.4000000000000017</c:v>
                </c:pt>
                <c:pt idx="45">
                  <c:v>3.5000000000000018</c:v>
                </c:pt>
                <c:pt idx="46">
                  <c:v>3.6000000000000019</c:v>
                </c:pt>
                <c:pt idx="47">
                  <c:v>3.700000000000002</c:v>
                </c:pt>
                <c:pt idx="48">
                  <c:v>3.800000000000002</c:v>
                </c:pt>
                <c:pt idx="49">
                  <c:v>3.9000000000000021</c:v>
                </c:pt>
                <c:pt idx="50">
                  <c:v>4.0000000000000018</c:v>
                </c:pt>
                <c:pt idx="51">
                  <c:v>4.1000000000000014</c:v>
                </c:pt>
                <c:pt idx="52">
                  <c:v>4.2000000000000011</c:v>
                </c:pt>
                <c:pt idx="53">
                  <c:v>4.3000000000000007</c:v>
                </c:pt>
                <c:pt idx="54">
                  <c:v>4.4000000000000004</c:v>
                </c:pt>
                <c:pt idx="55">
                  <c:v>4.5</c:v>
                </c:pt>
                <c:pt idx="56">
                  <c:v>4.5999999999999996</c:v>
                </c:pt>
                <c:pt idx="57">
                  <c:v>4.6999999999999993</c:v>
                </c:pt>
                <c:pt idx="58">
                  <c:v>4.7999999999999989</c:v>
                </c:pt>
                <c:pt idx="59">
                  <c:v>4.8999999999999986</c:v>
                </c:pt>
                <c:pt idx="60">
                  <c:v>4.9999999999999982</c:v>
                </c:pt>
                <c:pt idx="61">
                  <c:v>5.0999999999999979</c:v>
                </c:pt>
                <c:pt idx="62">
                  <c:v>5.1999999999999975</c:v>
                </c:pt>
              </c:numCache>
            </c:numRef>
          </c:xVal>
          <c:yVal>
            <c:numRef>
              <c:f>Лист1!$D$1:$D$63</c:f>
              <c:numCache>
                <c:formatCode>General</c:formatCode>
                <c:ptCount val="63"/>
                <c:pt idx="0">
                  <c:v>0</c:v>
                </c:pt>
                <c:pt idx="1">
                  <c:v>0.31622776601683789</c:v>
                </c:pt>
                <c:pt idx="2">
                  <c:v>0.44721359549995787</c:v>
                </c:pt>
                <c:pt idx="3">
                  <c:v>0.54772255750516607</c:v>
                </c:pt>
                <c:pt idx="4">
                  <c:v>0.63245553203367577</c:v>
                </c:pt>
                <c:pt idx="5">
                  <c:v>0.70710678118654746</c:v>
                </c:pt>
                <c:pt idx="6">
                  <c:v>0.77459666924148329</c:v>
                </c:pt>
                <c:pt idx="7">
                  <c:v>0.83666002653407545</c:v>
                </c:pt>
                <c:pt idx="8">
                  <c:v>0.89442719099991574</c:v>
                </c:pt>
                <c:pt idx="9">
                  <c:v>0.94868329805051377</c:v>
                </c:pt>
                <c:pt idx="10">
                  <c:v>1</c:v>
                </c:pt>
                <c:pt idx="11">
                  <c:v>1.0488088481701514</c:v>
                </c:pt>
                <c:pt idx="12">
                  <c:v>1.0954451150103321</c:v>
                </c:pt>
                <c:pt idx="13">
                  <c:v>1.1401754250991378</c:v>
                </c:pt>
                <c:pt idx="14">
                  <c:v>1.1832159566199232</c:v>
                </c:pt>
                <c:pt idx="15">
                  <c:v>1.2247448713915889</c:v>
                </c:pt>
                <c:pt idx="16">
                  <c:v>1.2649110640673518</c:v>
                </c:pt>
                <c:pt idx="17">
                  <c:v>1.3038404810405297</c:v>
                </c:pt>
                <c:pt idx="18">
                  <c:v>1.3416407864998738</c:v>
                </c:pt>
                <c:pt idx="19">
                  <c:v>1.3784048752090221</c:v>
                </c:pt>
                <c:pt idx="20">
                  <c:v>1.4142135623730949</c:v>
                </c:pt>
                <c:pt idx="21">
                  <c:v>1.4491376746189437</c:v>
                </c:pt>
                <c:pt idx="22">
                  <c:v>1.4832396974191326</c:v>
                </c:pt>
                <c:pt idx="23">
                  <c:v>1.51657508881031</c:v>
                </c:pt>
                <c:pt idx="24">
                  <c:v>1.5491933384829668</c:v>
                </c:pt>
                <c:pt idx="25">
                  <c:v>1.5811388300841898</c:v>
                </c:pt>
                <c:pt idx="26">
                  <c:v>1.61245154965971</c:v>
                </c:pt>
                <c:pt idx="27">
                  <c:v>1.6431676725154984</c:v>
                </c:pt>
                <c:pt idx="28">
                  <c:v>1.6733200530681513</c:v>
                </c:pt>
                <c:pt idx="29">
                  <c:v>1.7029386365926402</c:v>
                </c:pt>
                <c:pt idx="30">
                  <c:v>1.7320508075688774</c:v>
                </c:pt>
                <c:pt idx="31">
                  <c:v>1.7606816861659011</c:v>
                </c:pt>
                <c:pt idx="32">
                  <c:v>1.7888543819998319</c:v>
                </c:pt>
                <c:pt idx="33">
                  <c:v>1.8165902124584952</c:v>
                </c:pt>
                <c:pt idx="34">
                  <c:v>1.8439088914585777</c:v>
                </c:pt>
                <c:pt idx="35">
                  <c:v>1.8708286933869709</c:v>
                </c:pt>
                <c:pt idx="36">
                  <c:v>1.8973665961010278</c:v>
                </c:pt>
                <c:pt idx="37">
                  <c:v>1.9235384061671348</c:v>
                </c:pt>
                <c:pt idx="38">
                  <c:v>1.9493588689617931</c:v>
                </c:pt>
                <c:pt idx="39">
                  <c:v>1.9748417658131503</c:v>
                </c:pt>
                <c:pt idx="40">
                  <c:v>2.0000000000000004</c:v>
                </c:pt>
                <c:pt idx="41">
                  <c:v>2.0248456731316589</c:v>
                </c:pt>
                <c:pt idx="42">
                  <c:v>2.0493901531919199</c:v>
                </c:pt>
                <c:pt idx="43">
                  <c:v>2.0736441353327724</c:v>
                </c:pt>
                <c:pt idx="44">
                  <c:v>2.0976176963403037</c:v>
                </c:pt>
                <c:pt idx="45">
                  <c:v>2.1213203435596428</c:v>
                </c:pt>
                <c:pt idx="46">
                  <c:v>2.1447610589527222</c:v>
                </c:pt>
                <c:pt idx="47">
                  <c:v>2.1679483388678804</c:v>
                </c:pt>
                <c:pt idx="48">
                  <c:v>2.1908902300206652</c:v>
                </c:pt>
                <c:pt idx="49">
                  <c:v>2.213594362117866</c:v>
                </c:pt>
                <c:pt idx="50">
                  <c:v>2.2360679774997902</c:v>
                </c:pt>
                <c:pt idx="51">
                  <c:v>2.2583179581272432</c:v>
                </c:pt>
                <c:pt idx="52">
                  <c:v>2.2803508501982761</c:v>
                </c:pt>
                <c:pt idx="53">
                  <c:v>2.3021728866442679</c:v>
                </c:pt>
                <c:pt idx="54">
                  <c:v>2.3237900077244502</c:v>
                </c:pt>
                <c:pt idx="55">
                  <c:v>2.3452078799117149</c:v>
                </c:pt>
                <c:pt idx="56">
                  <c:v>2.3664319132398464</c:v>
                </c:pt>
                <c:pt idx="57">
                  <c:v>2.3874672772626644</c:v>
                </c:pt>
                <c:pt idx="58">
                  <c:v>2.4083189157584588</c:v>
                </c:pt>
                <c:pt idx="59">
                  <c:v>2.4289915602982237</c:v>
                </c:pt>
                <c:pt idx="60">
                  <c:v>2.4494897427831779</c:v>
                </c:pt>
                <c:pt idx="61">
                  <c:v>2.4698178070456933</c:v>
                </c:pt>
                <c:pt idx="62">
                  <c:v>2.4899799195977459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77058432"/>
        <c:axId val="77060352"/>
      </c:scatterChart>
      <c:valAx>
        <c:axId val="770584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400"/>
                </a:pPr>
                <a:r>
                  <a:rPr lang="en-US" sz="2400"/>
                  <a:t>X</a:t>
                </a:r>
                <a:endParaRPr lang="ru-RU" sz="2400"/>
              </a:p>
            </c:rich>
          </c:tx>
          <c:layout>
            <c:manualLayout>
              <c:xMode val="edge"/>
              <c:yMode val="edge"/>
              <c:x val="0.73224978127734031"/>
              <c:y val="0.391620370370370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77060352"/>
        <c:crosses val="autoZero"/>
        <c:crossBetween val="midCat"/>
        <c:majorUnit val="1"/>
      </c:valAx>
      <c:valAx>
        <c:axId val="77060352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0" vert="wordArtVert"/>
              <a:lstStyle/>
              <a:p>
                <a:pPr>
                  <a:defRPr sz="2400"/>
                </a:pPr>
                <a:r>
                  <a:rPr lang="en-US" sz="2400"/>
                  <a:t>Y</a:t>
                </a:r>
                <a:endParaRPr lang="ru-RU" sz="2400"/>
              </a:p>
            </c:rich>
          </c:tx>
          <c:layout>
            <c:manualLayout>
              <c:xMode val="edge"/>
              <c:yMode val="edge"/>
              <c:x val="0.35620822397200352"/>
              <c:y val="9.8935549722952766E-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77058432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8049898249787963"/>
          <c:y val="0.23699011513340618"/>
          <c:w val="0.15497566666034399"/>
          <c:h val="0.11758561914173279"/>
        </c:manualLayout>
      </c:layout>
      <c:overlay val="0"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36F24-0D51-422E-810B-569375394341}" type="datetimeFigureOut">
              <a:rPr lang="ru-RU" smtClean="0"/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2B828-0AAD-4DBA-B610-40E6DCF24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01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36F24-0D51-422E-810B-569375394341}" type="datetimeFigureOut">
              <a:rPr lang="ru-RU" smtClean="0"/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2B828-0AAD-4DBA-B610-40E6DCF24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93036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36F24-0D51-422E-810B-569375394341}" type="datetimeFigureOut">
              <a:rPr lang="ru-RU" smtClean="0"/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2B828-0AAD-4DBA-B610-40E6DCF24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671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36F24-0D51-422E-810B-569375394341}" type="datetimeFigureOut">
              <a:rPr lang="ru-RU" smtClean="0"/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2B828-0AAD-4DBA-B610-40E6DCF24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979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36F24-0D51-422E-810B-569375394341}" type="datetimeFigureOut">
              <a:rPr lang="ru-RU" smtClean="0"/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2B828-0AAD-4DBA-B610-40E6DCF24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4842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36F24-0D51-422E-810B-569375394341}" type="datetimeFigureOut">
              <a:rPr lang="ru-RU" smtClean="0"/>
              <a:t>16.10.2016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2B828-0AAD-4DBA-B610-40E6DCF24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993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36F24-0D51-422E-810B-569375394341}" type="datetimeFigureOut">
              <a:rPr lang="ru-RU" smtClean="0"/>
              <a:t>16.10.2016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2B828-0AAD-4DBA-B610-40E6DCF24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241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36F24-0D51-422E-810B-569375394341}" type="datetimeFigureOut">
              <a:rPr lang="ru-RU" smtClean="0"/>
              <a:t>16.10.2016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2B828-0AAD-4DBA-B610-40E6DCF24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538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36F24-0D51-422E-810B-569375394341}" type="datetimeFigureOut">
              <a:rPr lang="ru-RU" smtClean="0"/>
              <a:t>16.10.2016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2B828-0AAD-4DBA-B610-40E6DCF24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655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36F24-0D51-422E-810B-569375394341}" type="datetimeFigureOut">
              <a:rPr lang="ru-RU" smtClean="0"/>
              <a:t>16.10.2016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2B828-0AAD-4DBA-B610-40E6DCF24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3707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36F24-0D51-422E-810B-569375394341}" type="datetimeFigureOut">
              <a:rPr lang="ru-RU" smtClean="0"/>
              <a:t>16.10.2016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2B828-0AAD-4DBA-B610-40E6DCF24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494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136F24-0D51-422E-810B-569375394341}" type="datetimeFigureOut">
              <a:rPr lang="ru-RU" smtClean="0"/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2B828-0AAD-4DBA-B610-40E6DCF243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094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png"/><Relationship Id="rId11" Type="http://schemas.openxmlformats.org/officeDocument/2006/relationships/image" Target="../media/image25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.jpeg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55576" y="2924944"/>
            <a:ext cx="8059737" cy="3608387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600" dirty="0"/>
              <a:t> </a:t>
            </a:r>
            <a:r>
              <a:rPr lang="ru-RU" sz="3200" i="1" dirty="0"/>
              <a:t>«Мне приходится делить время между политикой и уравнениями. Однако, уравнения, по – моему, гораздо важнее. Политика существует для данного момента, а уравнения будут существовать вечно».</a:t>
            </a:r>
            <a:r>
              <a:rPr lang="ru-RU" sz="3200" i="1" dirty="0">
                <a:solidFill>
                  <a:schemeClr val="accent4">
                    <a:lumMod val="50000"/>
                  </a:schemeClr>
                </a:solidFill>
              </a:rPr>
              <a:t/>
            </a:r>
            <a:br>
              <a:rPr lang="ru-RU" sz="3200" i="1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i="1" dirty="0"/>
              <a:t> </a:t>
            </a:r>
            <a:r>
              <a:rPr lang="ru-RU" sz="3200" dirty="0"/>
              <a:t>Эйнштейн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95536" y="332656"/>
            <a:ext cx="7993062" cy="2087563"/>
          </a:xfrm>
        </p:spPr>
        <p:txBody>
          <a:bodyPr/>
          <a:lstStyle/>
          <a:p>
            <a:r>
              <a:rPr lang="ru-RU" sz="6000" b="1" dirty="0">
                <a:solidFill>
                  <a:srgbClr val="00B050"/>
                </a:solidFill>
                <a:latin typeface="Monotype Corsiva" pitchFamily="66" charset="0"/>
              </a:rPr>
              <a:t>Иррациональные уравнения</a:t>
            </a:r>
          </a:p>
        </p:txBody>
      </p:sp>
    </p:spTree>
    <p:extLst>
      <p:ext uri="{BB962C8B-B14F-4D97-AF65-F5344CB8AC3E}">
        <p14:creationId xmlns:p14="http://schemas.microsoft.com/office/powerpoint/2010/main" val="2164779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/>
      <p:bldP spid="307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/>
              <a:t>Введение новой переменной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dirty="0"/>
              <a:t>Вводим новую переменную</a:t>
            </a:r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r>
              <a:rPr lang="ru-RU" dirty="0"/>
              <a:t>Решаем полученное уравнение</a:t>
            </a:r>
          </a:p>
          <a:p>
            <a:pPr>
              <a:lnSpc>
                <a:spcPct val="90000"/>
              </a:lnSpc>
            </a:pPr>
            <a:endParaRPr lang="ru-RU" dirty="0"/>
          </a:p>
          <a:p>
            <a:pPr>
              <a:lnSpc>
                <a:spcPct val="90000"/>
              </a:lnSpc>
            </a:pPr>
            <a:r>
              <a:rPr lang="ru-RU" dirty="0"/>
              <a:t>Произведём замену переменной, найдём неизвестное число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dirty="0"/>
          </a:p>
          <a:p>
            <a:pPr>
              <a:lnSpc>
                <a:spcPct val="90000"/>
              </a:lnSpc>
            </a:pPr>
            <a:r>
              <a:rPr lang="ru-RU" dirty="0"/>
              <a:t>Проверка </a:t>
            </a:r>
          </a:p>
        </p:txBody>
      </p:sp>
    </p:spTree>
    <p:extLst>
      <p:ext uri="{BB962C8B-B14F-4D97-AF65-F5344CB8AC3E}">
        <p14:creationId xmlns:p14="http://schemas.microsoft.com/office/powerpoint/2010/main" val="232902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187450" y="242442"/>
            <a:ext cx="6264275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b="1" i="1" dirty="0"/>
              <a:t> </a:t>
            </a:r>
            <a:r>
              <a:rPr lang="ru-RU" sz="3200" b="1" i="1" dirty="0">
                <a:solidFill>
                  <a:srgbClr val="00B050"/>
                </a:solidFill>
              </a:rPr>
              <a:t>Мажоранта и миноранта</a:t>
            </a:r>
            <a:r>
              <a:rPr lang="ru-RU" sz="3200" i="1" dirty="0">
                <a:solidFill>
                  <a:srgbClr val="00B050"/>
                </a:solidFill>
              </a:rPr>
              <a:t> </a:t>
            </a:r>
            <a:r>
              <a:rPr lang="ru-RU" sz="3200" i="1" dirty="0"/>
              <a:t>– </a:t>
            </a:r>
          </a:p>
          <a:p>
            <a:r>
              <a:rPr lang="ru-RU" sz="3200" i="1" dirty="0"/>
              <a:t>(от франц.), </a:t>
            </a:r>
          </a:p>
          <a:p>
            <a:r>
              <a:rPr lang="ru-RU" sz="3200" i="1" dirty="0"/>
              <a:t>две функции, значение первой из которых не меньше,</a:t>
            </a:r>
          </a:p>
          <a:p>
            <a:r>
              <a:rPr lang="ru-RU" sz="3200" i="1" dirty="0"/>
              <a:t> а второй не больше соответствующих значений данной функции.</a:t>
            </a:r>
            <a:endParaRPr lang="ru-RU" sz="3200" dirty="0"/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684213" y="5229225"/>
            <a:ext cx="7343775" cy="1341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 b="1" i="1" dirty="0">
                <a:solidFill>
                  <a:srgbClr val="00B050"/>
                </a:solidFill>
              </a:rPr>
              <a:t>Метод мажорант</a:t>
            </a:r>
            <a:r>
              <a:rPr lang="ru-RU" sz="3200" i="1" dirty="0">
                <a:solidFill>
                  <a:srgbClr val="00B050"/>
                </a:solidFill>
              </a:rPr>
              <a:t> </a:t>
            </a:r>
            <a:r>
              <a:rPr lang="ru-RU" sz="3200" i="1" dirty="0"/>
              <a:t>– метод оценки левой и правой части уравнения</a:t>
            </a:r>
            <a:r>
              <a:rPr lang="ru-RU" sz="3200" dirty="0"/>
              <a:t>.</a:t>
            </a:r>
          </a:p>
          <a:p>
            <a:endParaRPr lang="ru-RU" dirty="0"/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250825" y="3860800"/>
            <a:ext cx="8208963" cy="1341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3200" dirty="0"/>
              <a:t> </a:t>
            </a:r>
            <a:r>
              <a:rPr lang="ru-RU" sz="3200" b="1" i="1" u="sng" dirty="0" err="1">
                <a:solidFill>
                  <a:srgbClr val="00B050"/>
                </a:solidFill>
              </a:rPr>
              <a:t>Мажорирование</a:t>
            </a:r>
            <a:r>
              <a:rPr lang="ru-RU" sz="3200" dirty="0">
                <a:solidFill>
                  <a:srgbClr val="00B050"/>
                </a:solidFill>
              </a:rPr>
              <a:t> </a:t>
            </a:r>
            <a:r>
              <a:rPr lang="ru-RU" sz="3200" dirty="0"/>
              <a:t>– </a:t>
            </a:r>
            <a:r>
              <a:rPr lang="ru-RU" sz="3200" i="1" dirty="0"/>
              <a:t>нахождение точек ограничения функции (словарь).</a:t>
            </a:r>
            <a:endParaRPr lang="ru-RU" sz="32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2977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4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8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48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48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/>
      <p:bldP spid="348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1187450" y="901700"/>
            <a:ext cx="6796088" cy="3751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4800" b="1" i="1" dirty="0">
                <a:solidFill>
                  <a:srgbClr val="00B050"/>
                </a:solidFill>
              </a:rPr>
              <a:t>М</a:t>
            </a:r>
            <a:r>
              <a:rPr lang="ru-RU" sz="4800" b="1" i="1" dirty="0">
                <a:solidFill>
                  <a:srgbClr val="FFFF00"/>
                </a:solidFill>
              </a:rPr>
              <a:t> </a:t>
            </a:r>
            <a:r>
              <a:rPr lang="ru-RU" sz="4800" b="1" i="1" dirty="0">
                <a:solidFill>
                  <a:schemeClr val="tx2"/>
                </a:solidFill>
              </a:rPr>
              <a:t>– мажоранта.</a:t>
            </a:r>
          </a:p>
          <a:p>
            <a:endParaRPr lang="ru-RU" sz="4800" dirty="0">
              <a:solidFill>
                <a:schemeClr val="tx2"/>
              </a:solidFill>
            </a:endParaRPr>
          </a:p>
          <a:p>
            <a:r>
              <a:rPr lang="ru-RU" sz="4800" b="1" i="1" dirty="0"/>
              <a:t>Если </a:t>
            </a:r>
            <a:r>
              <a:rPr lang="en-US" sz="4800" b="1" i="1" dirty="0"/>
              <a:t>f</a:t>
            </a:r>
            <a:r>
              <a:rPr lang="ru-RU" sz="4800" b="1" i="1" dirty="0"/>
              <a:t>(х) = </a:t>
            </a:r>
            <a:r>
              <a:rPr lang="en-US" sz="4800" b="1" i="1" dirty="0"/>
              <a:t>g</a:t>
            </a:r>
            <a:r>
              <a:rPr lang="ru-RU" sz="4800" b="1" i="1" dirty="0"/>
              <a:t>(х) и</a:t>
            </a:r>
          </a:p>
          <a:p>
            <a:r>
              <a:rPr lang="ru-RU" sz="4800" b="1" i="1" dirty="0"/>
              <a:t> </a:t>
            </a:r>
            <a:r>
              <a:rPr lang="en-US" sz="4800" b="1" i="1" dirty="0"/>
              <a:t>f</a:t>
            </a:r>
            <a:r>
              <a:rPr lang="ru-RU" sz="4800" b="1" i="1" dirty="0"/>
              <a:t>(х) ≤ </a:t>
            </a:r>
            <a:r>
              <a:rPr lang="ru-RU" sz="4800" b="1" i="1" dirty="0">
                <a:solidFill>
                  <a:srgbClr val="00B050"/>
                </a:solidFill>
              </a:rPr>
              <a:t>М</a:t>
            </a:r>
            <a:r>
              <a:rPr lang="ru-RU" sz="4800" b="1" i="1" dirty="0">
                <a:solidFill>
                  <a:srgbClr val="FFFF00"/>
                </a:solidFill>
              </a:rPr>
              <a:t> </a:t>
            </a:r>
            <a:r>
              <a:rPr lang="ru-RU" sz="4800" b="1" i="1" dirty="0"/>
              <a:t>и </a:t>
            </a:r>
            <a:r>
              <a:rPr lang="en-US" sz="4800" b="1" i="1" dirty="0"/>
              <a:t>g</a:t>
            </a:r>
            <a:r>
              <a:rPr lang="ru-RU" sz="4800" b="1" i="1" dirty="0"/>
              <a:t>(х) ≥ </a:t>
            </a:r>
            <a:r>
              <a:rPr lang="ru-RU" sz="4800" b="1" i="1" dirty="0">
                <a:solidFill>
                  <a:srgbClr val="00B050"/>
                </a:solidFill>
              </a:rPr>
              <a:t>М</a:t>
            </a:r>
            <a:r>
              <a:rPr lang="ru-RU" sz="4800" b="1" i="1" dirty="0"/>
              <a:t>,</a:t>
            </a:r>
          </a:p>
          <a:p>
            <a:r>
              <a:rPr lang="ru-RU" sz="4800" b="1" i="1" dirty="0"/>
              <a:t> то </a:t>
            </a:r>
            <a:r>
              <a:rPr lang="ru-RU" sz="4800" b="1" i="1" dirty="0">
                <a:solidFill>
                  <a:srgbClr val="00B050"/>
                </a:solidFill>
              </a:rPr>
              <a:t>М</a:t>
            </a:r>
            <a:r>
              <a:rPr lang="ru-RU" sz="4800" b="1" i="1" dirty="0"/>
              <a:t> = </a:t>
            </a:r>
            <a:r>
              <a:rPr lang="en-US" sz="4800" b="1" i="1" dirty="0"/>
              <a:t>f</a:t>
            </a:r>
            <a:r>
              <a:rPr lang="ru-RU" sz="4800" b="1" i="1" dirty="0"/>
              <a:t>(х) и </a:t>
            </a:r>
            <a:r>
              <a:rPr lang="ru-RU" sz="4800" b="1" i="1" dirty="0">
                <a:solidFill>
                  <a:srgbClr val="00B050"/>
                </a:solidFill>
              </a:rPr>
              <a:t>М</a:t>
            </a:r>
            <a:r>
              <a:rPr lang="ru-RU" sz="4800" b="1" i="1" dirty="0"/>
              <a:t> = </a:t>
            </a:r>
            <a:r>
              <a:rPr lang="en-US" sz="4800" b="1" i="1" dirty="0"/>
              <a:t>g</a:t>
            </a:r>
            <a:r>
              <a:rPr lang="ru-RU" sz="4800" b="1" i="1" dirty="0"/>
              <a:t>(х).</a:t>
            </a:r>
          </a:p>
        </p:txBody>
      </p:sp>
    </p:spTree>
    <p:extLst>
      <p:ext uri="{BB962C8B-B14F-4D97-AF65-F5344CB8AC3E}">
        <p14:creationId xmlns:p14="http://schemas.microsoft.com/office/powerpoint/2010/main" val="1385282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1235075" y="707837"/>
            <a:ext cx="6112955" cy="5816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9933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dirty="0"/>
              <a:t> </a:t>
            </a:r>
            <a:r>
              <a:rPr lang="ru-RU" sz="5400" b="1" i="1" dirty="0">
                <a:solidFill>
                  <a:srgbClr val="00B050"/>
                </a:solidFill>
              </a:rPr>
              <a:t>Метод мажорант</a:t>
            </a:r>
          </a:p>
          <a:p>
            <a:endParaRPr lang="ru-RU" sz="5400" i="1" dirty="0">
              <a:solidFill>
                <a:srgbClr val="FF9933"/>
              </a:solidFill>
            </a:endParaRPr>
          </a:p>
          <a:p>
            <a:r>
              <a:rPr lang="ru-RU" sz="4400" b="1" i="1" dirty="0" smtClean="0"/>
              <a:t>- Оценим </a:t>
            </a:r>
            <a:r>
              <a:rPr lang="ru-RU" sz="4400" b="1" i="1" dirty="0"/>
              <a:t>левую часть</a:t>
            </a:r>
            <a:endParaRPr lang="ru-RU" sz="4400" i="1" dirty="0"/>
          </a:p>
          <a:p>
            <a:r>
              <a:rPr lang="ru-RU" sz="4400" b="1" i="1" dirty="0"/>
              <a:t>- Оценим правую часть</a:t>
            </a:r>
            <a:endParaRPr lang="ru-RU" sz="4400" i="1" dirty="0"/>
          </a:p>
          <a:p>
            <a:pPr>
              <a:buFontTx/>
              <a:buChar char="-"/>
            </a:pPr>
            <a:r>
              <a:rPr lang="ru-RU" sz="4400" b="1" i="1" dirty="0"/>
              <a:t>Составим </a:t>
            </a:r>
          </a:p>
          <a:p>
            <a:r>
              <a:rPr lang="ru-RU" sz="4400" b="1" i="1" dirty="0"/>
              <a:t>систему уравнений</a:t>
            </a:r>
            <a:endParaRPr lang="ru-RU" sz="4400" i="1" dirty="0"/>
          </a:p>
          <a:p>
            <a:r>
              <a:rPr lang="ru-RU" sz="4400" b="1" i="1" dirty="0"/>
              <a:t>- Сделаем вывод</a:t>
            </a:r>
            <a:endParaRPr lang="ru-RU" sz="4400" i="1" dirty="0"/>
          </a:p>
          <a:p>
            <a:r>
              <a:rPr lang="ru-RU" sz="4400" b="1" i="1" dirty="0"/>
              <a:t>- Проверка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212848" y="2437855"/>
            <a:ext cx="31290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i="1" dirty="0" smtClean="0">
                <a:solidFill>
                  <a:srgbClr val="FFFF00"/>
                </a:solidFill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8766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19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198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19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9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198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9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19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98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9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9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98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9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9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98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9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9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98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Решите уравнения.</a:t>
            </a:r>
            <a:endParaRPr lang="ru-RU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683568" y="1412776"/>
                <a:ext cx="1914627" cy="470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2400" b="1" i="1" smtClean="0">
                          <a:latin typeface="Cambria Math"/>
                        </a:rPr>
                        <m:t>𝟏</m:t>
                      </m:r>
                      <m:r>
                        <a:rPr lang="ru-RU" sz="2400" b="1" i="1" smtClean="0">
                          <a:latin typeface="Cambria Math"/>
                        </a:rPr>
                        <m:t>.  </m:t>
                      </m:r>
                      <m:rad>
                        <m:radPr>
                          <m:ctrlPr>
                            <a:rPr lang="ru-RU" sz="2400" b="1" i="1" smtClean="0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ru-RU" sz="2400" b="1" i="1" smtClean="0">
                              <a:latin typeface="Cambria Math"/>
                            </a:rPr>
                            <m:t>𝟑</m:t>
                          </m:r>
                        </m:deg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𝒙</m:t>
                          </m:r>
                        </m:e>
                      </m:rad>
                      <m:r>
                        <a:rPr lang="en-US" sz="2400" b="1" i="0" smtClean="0">
                          <a:latin typeface="Cambria Math"/>
                        </a:rPr>
                        <m:t> =−</m:t>
                      </m:r>
                      <m:r>
                        <a:rPr lang="en-US" sz="2400" b="1" i="0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568" y="1412776"/>
                <a:ext cx="1914627" cy="47077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755576" y="1988840"/>
                <a:ext cx="2448272" cy="5127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b="1" i="1" smtClean="0">
                          <a:latin typeface="Cambria Math"/>
                        </a:rPr>
                        <m:t>𝟐</m:t>
                      </m:r>
                      <m:r>
                        <a:rPr lang="en-US" sz="2400" b="1" i="1" smtClean="0">
                          <a:latin typeface="Cambria Math"/>
                        </a:rPr>
                        <m:t>.  </m:t>
                      </m:r>
                      <m:rad>
                        <m:radPr>
                          <m:degHide m:val="on"/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radPr>
                        <m:deg/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𝟓</m:t>
                          </m:r>
                          <m:r>
                            <a:rPr lang="en-US" sz="2400" b="1" i="1" smtClean="0">
                              <a:latin typeface="Cambria Math"/>
                            </a:rPr>
                            <m:t> </m:t>
                          </m:r>
                          <m:r>
                            <a:rPr lang="en-US" sz="2400" b="1" i="1" smtClean="0">
                              <a:latin typeface="Cambria Math"/>
                            </a:rPr>
                            <m:t>𝒙</m:t>
                          </m:r>
                          <m:r>
                            <a:rPr lang="en-US" sz="2400" b="1" i="1" smtClean="0">
                              <a:latin typeface="Cambria Math"/>
                            </a:rPr>
                            <m:t>+</m:t>
                          </m:r>
                          <m:r>
                            <a:rPr lang="en-US" sz="2400" b="1" i="1" smtClean="0">
                              <a:latin typeface="Cambria Math"/>
                            </a:rPr>
                            <m:t>𝟏</m:t>
                          </m:r>
                        </m:e>
                      </m:rad>
                      <m:r>
                        <a:rPr lang="en-US" sz="2400" b="1">
                          <a:latin typeface="Cambria Math"/>
                        </a:rPr>
                        <m:t>=</m:t>
                      </m:r>
                      <m:r>
                        <a:rPr lang="en-US" sz="2400" b="1" i="1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1988840"/>
                <a:ext cx="2448272" cy="51270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761506" y="2602468"/>
                <a:ext cx="2874390" cy="5001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/>
                      </a:rPr>
                      <m:t>𝟑</m:t>
                    </m:r>
                    <m:r>
                      <a:rPr lang="en-US" sz="2400" b="1" i="1" smtClean="0">
                        <a:latin typeface="Cambria Math"/>
                      </a:rPr>
                      <m:t>.  </m:t>
                    </m:r>
                    <m:rad>
                      <m:rad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sz="2400" b="1" i="1" smtClean="0">
                            <a:latin typeface="Cambria Math"/>
                          </a:rPr>
                          <m:t>𝟓</m:t>
                        </m:r>
                      </m:deg>
                      <m:e>
                        <m:r>
                          <a:rPr lang="en-US" sz="2400" b="1" i="1" smtClean="0">
                            <a:latin typeface="Cambria Math"/>
                          </a:rPr>
                          <m:t>𝒙</m:t>
                        </m:r>
                        <m:r>
                          <a:rPr lang="en-US" sz="2400" b="1" i="1" smtClean="0">
                            <a:latin typeface="Cambria Math"/>
                          </a:rPr>
                          <m:t>+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𝟐</m:t>
                        </m:r>
                      </m:e>
                    </m:rad>
                    <m:r>
                      <a:rPr lang="en-US" sz="2400" b="1" i="1" smtClean="0">
                        <a:latin typeface="Cambria Math"/>
                      </a:rPr>
                      <m:t> </m:t>
                    </m:r>
                    <m:r>
                      <a:rPr lang="en-US" sz="2400" b="1" i="0" smtClean="0">
                        <a:latin typeface="Cambria Math"/>
                      </a:rPr>
                      <m:t>=−</m:t>
                    </m:r>
                    <m:r>
                      <a:rPr lang="en-US" sz="2400" b="1" i="1">
                        <a:latin typeface="Cambria Math"/>
                      </a:rPr>
                      <m:t>𝟐</m:t>
                    </m:r>
                  </m:oMath>
                </a14:m>
                <a:r>
                  <a:rPr lang="en-US" sz="2400" b="1" dirty="0" smtClean="0"/>
                  <a:t> </a:t>
                </a:r>
                <a:endParaRPr lang="ru-RU" sz="2400" b="1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1506" y="2602468"/>
                <a:ext cx="2874390" cy="50013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73982" y="3284984"/>
                <a:ext cx="2781724" cy="4933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/>
                      </a:rPr>
                      <m:t>𝟒</m:t>
                    </m:r>
                    <m:r>
                      <a:rPr lang="en-US" sz="2400" b="1" i="1" smtClean="0">
                        <a:latin typeface="Cambria Math"/>
                      </a:rPr>
                      <m:t>.  </m:t>
                    </m:r>
                    <m:rad>
                      <m:radPr>
                        <m:degHide m:val="on"/>
                        <m:ctrlPr>
                          <a:rPr lang="en-US" sz="2400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400" b="1" i="1" smtClean="0">
                            <a:latin typeface="Cambria Math"/>
                          </a:rPr>
                          <m:t>𝒙</m:t>
                        </m:r>
                        <m:r>
                          <a:rPr lang="en-US" sz="2400" b="1" i="1" smtClean="0">
                            <a:latin typeface="Cambria Math"/>
                          </a:rPr>
                          <m:t>+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𝟏</m:t>
                        </m:r>
                      </m:e>
                    </m:rad>
                  </m:oMath>
                </a14:m>
                <a:r>
                  <a:rPr lang="en-US" sz="2400" b="1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b="1">
                        <a:latin typeface="Cambria Math"/>
                      </a:rPr>
                      <m:t>=</m:t>
                    </m:r>
                    <m:r>
                      <a:rPr lang="en-US" sz="2400" b="1" i="0" smtClean="0">
                        <a:latin typeface="Cambria Math"/>
                      </a:rPr>
                      <m:t> </m:t>
                    </m:r>
                    <m:r>
                      <a:rPr lang="en-US" sz="2400" b="1" i="0" smtClean="0">
                        <a:latin typeface="Cambria Math"/>
                      </a:rPr>
                      <m:t>𝐱</m:t>
                    </m:r>
                    <m:r>
                      <a:rPr lang="en-US" sz="2400" b="1">
                        <a:latin typeface="Cambria Math"/>
                      </a:rPr>
                      <m:t>−</m:t>
                    </m:r>
                    <m:r>
                      <a:rPr lang="en-US" sz="2400" b="1" i="0" smtClean="0">
                        <a:latin typeface="Cambria Math"/>
                      </a:rPr>
                      <m:t>𝟏</m:t>
                    </m:r>
                  </m:oMath>
                </a14:m>
                <a:r>
                  <a:rPr lang="en-US" sz="2400" b="1" dirty="0"/>
                  <a:t> </a:t>
                </a:r>
                <a:endParaRPr lang="ru-RU" sz="24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982" y="3284984"/>
                <a:ext cx="2781724" cy="49334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73982" y="3933056"/>
                <a:ext cx="2933922" cy="4933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/>
                      </a:rPr>
                      <m:t>𝟓</m:t>
                    </m:r>
                    <m:r>
                      <a:rPr lang="en-US" sz="2400" b="1" i="1" smtClean="0">
                        <a:latin typeface="Cambria Math"/>
                      </a:rPr>
                      <m:t>.  </m:t>
                    </m:r>
                    <m:r>
                      <a:rPr lang="en-US" sz="2400" b="1" i="1" smtClean="0">
                        <a:latin typeface="Cambria Math"/>
                      </a:rPr>
                      <m:t>𝒙</m:t>
                    </m:r>
                    <m:r>
                      <a:rPr lang="en-US" sz="2400" b="1" i="1" smtClean="0">
                        <a:latin typeface="Cambria Math"/>
                      </a:rPr>
                      <m:t>+ </m:t>
                    </m:r>
                    <m:rad>
                      <m:radPr>
                        <m:degHide m:val="on"/>
                        <m:ctrlPr>
                          <a:rPr lang="en-US" sz="2400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400" b="1" i="1" smtClean="0">
                            <a:latin typeface="Cambria Math"/>
                          </a:rPr>
                          <m:t>𝟐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𝒙</m:t>
                        </m:r>
                        <m:r>
                          <a:rPr lang="en-US" sz="2400" b="1" i="1" smtClean="0">
                            <a:latin typeface="Cambria Math"/>
                          </a:rPr>
                          <m:t>+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𝟑</m:t>
                        </m:r>
                      </m:e>
                    </m:rad>
                  </m:oMath>
                </a14:m>
                <a:r>
                  <a:rPr lang="en-US" sz="2400" b="1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1">
                        <a:latin typeface="Cambria Math"/>
                      </a:rPr>
                      <m:t>=</m:t>
                    </m:r>
                    <m:r>
                      <a:rPr lang="en-US" sz="2400" b="1" i="0" smtClean="0">
                        <a:latin typeface="Cambria Math"/>
                      </a:rPr>
                      <m:t>𝟔</m:t>
                    </m:r>
                  </m:oMath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3982" y="3933056"/>
                <a:ext cx="2933922" cy="49334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4067944" y="1412776"/>
                <a:ext cx="2285754" cy="62581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/>
                      </a:rPr>
                      <m:t>𝟔</m:t>
                    </m:r>
                    <m:r>
                      <a:rPr lang="en-US" sz="2400" b="1" i="1" smtClean="0">
                        <a:latin typeface="Cambria Math"/>
                      </a:rPr>
                      <m:t>.  </m:t>
                    </m:r>
                    <m:rad>
                      <m:radPr>
                        <m:degHide m:val="on"/>
                        <m:ctrlPr>
                          <a:rPr lang="en-US" sz="2400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400" b="1" i="1" smtClean="0">
                            <a:latin typeface="Cambria Math"/>
                          </a:rPr>
                          <m:t>𝒙</m:t>
                        </m:r>
                      </m:e>
                    </m:rad>
                  </m:oMath>
                </a14:m>
                <a:r>
                  <a:rPr lang="en-US" sz="2400" b="1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1">
                        <a:latin typeface="Cambria Math"/>
                      </a:rPr>
                      <m:t>−</m:t>
                    </m:r>
                    <m:r>
                      <a:rPr lang="en-US" sz="2400" b="1" i="0" smtClean="0">
                        <a:latin typeface="Cambria Math"/>
                      </a:rPr>
                      <m:t>𝟐</m:t>
                    </m:r>
                    <m:r>
                      <a:rPr lang="en-US" sz="2400" b="1" i="0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b="1" i="1" smtClean="0">
                            <a:latin typeface="Cambria Math"/>
                          </a:rPr>
                          <m:t>𝟗</m:t>
                        </m:r>
                      </m:num>
                      <m:den>
                        <m:r>
                          <a:rPr lang="en-US" sz="2400" b="1" i="1" smtClean="0">
                            <a:latin typeface="Cambria Math"/>
                          </a:rPr>
                          <m:t>𝒙</m:t>
                        </m:r>
                      </m:den>
                    </m:f>
                    <m:r>
                      <a:rPr lang="en-US" sz="2400" b="0" i="0" smtClean="0">
                        <a:latin typeface="Cambria Math"/>
                      </a:rPr>
                      <m:t>   </m:t>
                    </m:r>
                  </m:oMath>
                </a14:m>
                <a:r>
                  <a:rPr lang="en-US" sz="2400" dirty="0" smtClean="0"/>
                  <a:t> </a:t>
                </a:r>
                <a:endParaRPr lang="ru-RU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1412776"/>
                <a:ext cx="2285754" cy="62581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117511" y="2035775"/>
                <a:ext cx="2312556" cy="470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/>
                      </a:rPr>
                      <m:t>𝟕</m:t>
                    </m:r>
                    <m:r>
                      <a:rPr lang="en-US" sz="2400" b="1" i="1" smtClean="0">
                        <a:latin typeface="Cambria Math"/>
                      </a:rPr>
                      <m:t>.  </m:t>
                    </m:r>
                    <m:rad>
                      <m:rad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sz="2400" b="1" i="1" smtClean="0">
                            <a:latin typeface="Cambria Math"/>
                          </a:rPr>
                          <m:t>𝟑</m:t>
                        </m:r>
                      </m:deg>
                      <m:e>
                        <m:r>
                          <a:rPr lang="en-US" sz="2400" b="1" i="1" smtClean="0">
                            <a:latin typeface="Cambria Math"/>
                          </a:rPr>
                          <m:t>𝒙</m:t>
                        </m:r>
                      </m:e>
                    </m:rad>
                  </m:oMath>
                </a14:m>
                <a:r>
                  <a:rPr lang="en-US" sz="2400" b="1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1">
                        <a:latin typeface="Cambria Math"/>
                      </a:rPr>
                      <m:t>−</m:t>
                    </m:r>
                    <m:r>
                      <a:rPr lang="en-US" sz="2400" b="1" i="0" smtClean="0">
                        <a:latin typeface="Cambria Math"/>
                      </a:rPr>
                      <m:t> </m:t>
                    </m:r>
                    <m:rad>
                      <m:radPr>
                        <m:ctrlPr>
                          <a:rPr lang="en-US" sz="2400" b="1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sz="2400" b="1" i="1" smtClean="0">
                            <a:latin typeface="Cambria Math"/>
                          </a:rPr>
                          <m:t>𝟔</m:t>
                        </m:r>
                      </m:deg>
                      <m:e>
                        <m:r>
                          <a:rPr lang="en-US" sz="2400" b="1" i="1" smtClean="0">
                            <a:latin typeface="Cambria Math"/>
                          </a:rPr>
                          <m:t>𝒙</m:t>
                        </m:r>
                      </m:e>
                    </m:rad>
                  </m:oMath>
                </a14:m>
                <a:r>
                  <a:rPr lang="en-US" sz="2400" b="1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1">
                        <a:latin typeface="Cambria Math"/>
                      </a:rPr>
                      <m:t>=</m:t>
                    </m:r>
                    <m:r>
                      <a:rPr lang="en-US" sz="2400" b="1" i="0" smtClean="0">
                        <a:latin typeface="Cambria Math"/>
                      </a:rPr>
                      <m:t>𝟐</m:t>
                    </m:r>
                  </m:oMath>
                </a14:m>
                <a:endParaRPr lang="ru-RU" sz="2400" b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7511" y="2035775"/>
                <a:ext cx="2312556" cy="470770"/>
              </a:xfrm>
              <a:prstGeom prst="rect">
                <a:avLst/>
              </a:prstGeom>
              <a:blipFill rotWithShape="1">
                <a:blip r:embed="rId8"/>
                <a:stretch>
                  <a:fillRect l="-5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125340" y="2614448"/>
                <a:ext cx="3901068" cy="49334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/>
                      </a:rPr>
                      <m:t>𝟖</m:t>
                    </m:r>
                    <m:r>
                      <a:rPr lang="en-US" sz="2400" b="1" i="1" smtClean="0">
                        <a:latin typeface="Cambria Math"/>
                      </a:rPr>
                      <m:t>.  </m:t>
                    </m:r>
                    <m:rad>
                      <m:radPr>
                        <m:degHide m:val="on"/>
                        <m:ctrlPr>
                          <a:rPr lang="en-US" sz="2400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400" b="1" i="1" smtClean="0">
                            <a:latin typeface="Cambria Math"/>
                          </a:rPr>
                          <m:t>𝒙</m:t>
                        </m:r>
                        <m:r>
                          <a:rPr lang="en-US" sz="2400" b="1" i="1" smtClean="0">
                            <a:latin typeface="Cambria Math"/>
                          </a:rPr>
                          <m:t>+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𝟏</m:t>
                        </m:r>
                        <m:r>
                          <a:rPr lang="en-US" sz="2400" b="1" i="1" smtClean="0"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en-US" sz="2400" b="1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1" i="1" dirty="0" smtClean="0">
                        <a:latin typeface="Cambria Math"/>
                      </a:rPr>
                      <m:t>+</m:t>
                    </m:r>
                    <m:r>
                      <a:rPr lang="en-US" sz="2400" b="1" i="1" dirty="0" smtClean="0">
                        <a:latin typeface="Cambria Math"/>
                      </a:rPr>
                      <m:t>𝟏</m:t>
                    </m:r>
                    <m:r>
                      <a:rPr lang="en-US" sz="2400" b="1" i="1" dirty="0" smtClean="0">
                        <a:latin typeface="Cambria Math"/>
                      </a:rPr>
                      <m:t>=− </m:t>
                    </m:r>
                    <m:sSup>
                      <m:sSupPr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US" sz="2400" b="1" i="1" dirty="0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sz="2400" b="1" i="0" dirty="0" smtClean="0">
                        <a:latin typeface="Cambria Math"/>
                      </a:rPr>
                      <m:t> −</m:t>
                    </m:r>
                    <m:r>
                      <a:rPr lang="en-US" sz="2400" b="1" i="0" dirty="0" smtClean="0">
                        <a:latin typeface="Cambria Math"/>
                      </a:rPr>
                      <m:t>𝟐𝐱</m:t>
                    </m:r>
                  </m:oMath>
                </a14:m>
                <a:r>
                  <a:rPr lang="en-US" sz="2400" b="1" dirty="0" smtClean="0"/>
                  <a:t> </a:t>
                </a:r>
                <a:endParaRPr lang="ru-RU" sz="2400" b="1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5340" y="2614448"/>
                <a:ext cx="3901068" cy="493340"/>
              </a:xfrm>
              <a:prstGeom prst="rect">
                <a:avLst/>
              </a:prstGeom>
              <a:blipFill rotWithShape="1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148710" y="3347661"/>
                <a:ext cx="5139356" cy="4964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/>
                      </a:rPr>
                      <m:t>𝟗</m:t>
                    </m:r>
                    <m:r>
                      <a:rPr lang="en-US" sz="2400" b="1" i="1" smtClean="0">
                        <a:latin typeface="Cambria Math"/>
                      </a:rPr>
                      <m:t>. </m:t>
                    </m:r>
                    <m:rad>
                      <m:radPr>
                        <m:degHide m:val="on"/>
                        <m:ctrlPr>
                          <a:rPr lang="en-US" sz="2400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400" b="1" i="1" smtClean="0">
                            <a:latin typeface="Cambria Math"/>
                          </a:rPr>
                          <m:t>𝒙</m:t>
                        </m:r>
                        <m:r>
                          <a:rPr lang="en-US" sz="2400" b="1" i="1" smtClean="0">
                            <a:latin typeface="Cambria Math"/>
                          </a:rPr>
                          <m:t>−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𝟐</m:t>
                        </m:r>
                      </m:e>
                    </m:rad>
                  </m:oMath>
                </a14:m>
                <a:r>
                  <a:rPr lang="en-US" sz="2400" b="1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</a:rPr>
                      <m:t>+</m:t>
                    </m:r>
                  </m:oMath>
                </a14:m>
                <a:r>
                  <a:rPr lang="en-US" sz="2400" b="1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𝟒</m:t>
                        </m:r>
                        <m:r>
                          <a:rPr lang="en-US" sz="2400" b="1" i="1" dirty="0" smtClean="0">
                            <a:latin typeface="Cambria Math"/>
                          </a:rPr>
                          <m:t>−</m:t>
                        </m:r>
                        <m:r>
                          <a:rPr lang="en-US" sz="2400" b="1" i="1" dirty="0" smtClean="0">
                            <a:latin typeface="Cambria Math"/>
                          </a:rPr>
                          <m:t>𝒙</m:t>
                        </m:r>
                      </m:e>
                    </m:rad>
                  </m:oMath>
                </a14:m>
                <a:r>
                  <a:rPr lang="en-US" sz="2400" b="1" dirty="0" smtClean="0"/>
                  <a:t> 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</a:rPr>
                      <m:t>= </m:t>
                    </m:r>
                    <m:sSup>
                      <m:sSupPr>
                        <m:ctrlPr>
                          <a:rPr lang="en-US" sz="2400" b="1" i="1" dirty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1" dirty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US" sz="2400" b="1" i="1" dirty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sz="2400" b="1" dirty="0">
                        <a:latin typeface="Cambria Math"/>
                      </a:rPr>
                      <m:t> −</m:t>
                    </m:r>
                    <m:r>
                      <a:rPr lang="en-US" sz="2400" b="1" i="0" dirty="0" smtClean="0">
                        <a:latin typeface="Cambria Math"/>
                      </a:rPr>
                      <m:t>𝟔</m:t>
                    </m:r>
                    <m:r>
                      <a:rPr lang="en-US" sz="2400" b="1" i="1" dirty="0">
                        <a:latin typeface="Cambria Math"/>
                      </a:rPr>
                      <m:t>𝐱</m:t>
                    </m:r>
                    <m:r>
                      <a:rPr lang="en-US" sz="2400" b="1" i="0" dirty="0" smtClean="0">
                        <a:latin typeface="Cambria Math"/>
                      </a:rPr>
                      <m:t>+</m:t>
                    </m:r>
                    <m:r>
                      <a:rPr lang="en-US" sz="2400" b="1" i="0" dirty="0" smtClean="0">
                        <a:latin typeface="Cambria Math"/>
                      </a:rPr>
                      <m:t>𝟏𝟏</m:t>
                    </m:r>
                  </m:oMath>
                </a14:m>
                <a:r>
                  <a:rPr lang="en-US" sz="2400" b="1" dirty="0"/>
                  <a:t> </a:t>
                </a:r>
                <a:endParaRPr lang="ru-RU" sz="2400" b="1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48710" y="3347661"/>
                <a:ext cx="5139356" cy="496483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4067944" y="3982322"/>
                <a:ext cx="5185009" cy="554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b="1" i="1" smtClean="0">
                        <a:latin typeface="Cambria Math"/>
                      </a:rPr>
                      <m:t>𝟏𝟎</m:t>
                    </m:r>
                    <m:r>
                      <a:rPr lang="en-US" sz="2400" b="1" i="1" smtClean="0">
                        <a:latin typeface="Cambria Math"/>
                      </a:rPr>
                      <m:t>. </m:t>
                    </m:r>
                    <m:rad>
                      <m:radPr>
                        <m:degHide m:val="on"/>
                        <m:ctrlPr>
                          <a:rPr lang="en-US" sz="2400" b="1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400" b="1" i="1" smtClean="0">
                            <a:latin typeface="Cambria Math"/>
                          </a:rPr>
                          <m:t>𝟒</m:t>
                        </m:r>
                        <m:r>
                          <a:rPr lang="en-US" sz="2400" b="1" i="1">
                            <a:latin typeface="Cambria Math"/>
                          </a:rPr>
                          <m:t>𝒙</m:t>
                        </m:r>
                        <m:r>
                          <a:rPr lang="en-US" sz="2400" b="1" i="1" smtClean="0">
                            <a:latin typeface="Cambria Math"/>
                          </a:rPr>
                          <m:t>+</m:t>
                        </m:r>
                        <m:r>
                          <a:rPr lang="en-US" sz="2400" b="1" i="1" smtClean="0">
                            <a:latin typeface="Cambria Math"/>
                          </a:rPr>
                          <m:t>𝟕</m:t>
                        </m:r>
                      </m:e>
                    </m:rad>
                  </m:oMath>
                </a14:m>
                <a:r>
                  <a:rPr lang="en-US" sz="2400" b="1" dirty="0"/>
                  <a:t>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</a:rPr>
                      <m:t>+</m:t>
                    </m:r>
                  </m:oMath>
                </a14:m>
                <a:r>
                  <a:rPr lang="en-US" sz="2400" b="1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b="1" i="1" dirty="0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400" b="1" i="1" dirty="0" smtClean="0">
                            <a:latin typeface="Cambria Math"/>
                          </a:rPr>
                          <m:t>𝟓</m:t>
                        </m:r>
                        <m:r>
                          <a:rPr lang="en-US" sz="2400" b="1" i="1" dirty="0">
                            <a:latin typeface="Cambria Math"/>
                          </a:rPr>
                          <m:t>−</m:t>
                        </m:r>
                        <m:r>
                          <a:rPr lang="en-US" sz="2400" b="1" i="1" dirty="0" smtClean="0">
                            <a:latin typeface="Cambria Math"/>
                          </a:rPr>
                          <m:t>𝟒</m:t>
                        </m:r>
                        <m:r>
                          <a:rPr lang="en-US" sz="2400" b="1" i="1" dirty="0">
                            <a:latin typeface="Cambria Math"/>
                          </a:rPr>
                          <m:t>𝒙</m:t>
                        </m:r>
                        <m:r>
                          <a:rPr lang="en-US" sz="2400" b="1" i="1" dirty="0" smtClean="0">
                            <a:latin typeface="Cambria Math"/>
                          </a:rPr>
                          <m:t>+</m:t>
                        </m:r>
                        <m:sSup>
                          <m:sSupPr>
                            <m:ctrlPr>
                              <a:rPr lang="en-US" sz="2400" b="1" i="1" dirty="0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sz="2400" b="1" i="1" dirty="0" smtClean="0">
                                <a:latin typeface="Cambria Math"/>
                              </a:rPr>
                              <m:t>𝒙</m:t>
                            </m:r>
                          </m:e>
                          <m:sup>
                            <m:r>
                              <a:rPr lang="en-US" sz="2400" b="1" i="1" dirty="0" smtClean="0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en-US" sz="2400" b="1" i="1" dirty="0" smtClean="0">
                            <a:latin typeface="Cambria Math"/>
                          </a:rPr>
                          <m:t> </m:t>
                        </m:r>
                      </m:e>
                    </m:rad>
                  </m:oMath>
                </a14:m>
                <a:r>
                  <a:rPr lang="en-US" sz="2400" b="1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1" i="1" dirty="0">
                        <a:latin typeface="Cambria Math"/>
                      </a:rPr>
                      <m:t>+</m:t>
                    </m:r>
                    <m:r>
                      <a:rPr lang="en-US" sz="2400" b="1" i="1" dirty="0" smtClean="0">
                        <a:latin typeface="Cambria Math"/>
                      </a:rPr>
                      <m:t>𝟐</m:t>
                    </m:r>
                    <m:r>
                      <a:rPr lang="en-US" sz="2400" b="1" i="1" dirty="0" smtClean="0">
                        <a:latin typeface="Cambria Math"/>
                      </a:rPr>
                      <m:t>=</m:t>
                    </m:r>
                    <m:r>
                      <a:rPr lang="en-US" sz="2400" b="1" i="1" dirty="0" smtClean="0">
                        <a:latin typeface="Cambria Math"/>
                      </a:rPr>
                      <m:t>𝟎</m:t>
                    </m:r>
                  </m:oMath>
                </a14:m>
                <a:r>
                  <a:rPr lang="en-US" sz="2400" b="1" dirty="0" smtClean="0"/>
                  <a:t> </a:t>
                </a:r>
                <a:endParaRPr lang="ru-RU" sz="2400" b="1" dirty="0"/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3982322"/>
                <a:ext cx="5185009" cy="554511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691547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792088"/>
          </a:xfrm>
        </p:spPr>
        <p:txBody>
          <a:bodyPr/>
          <a:lstStyle/>
          <a:p>
            <a:pPr algn="l"/>
            <a:r>
              <a:rPr lang="ru-RU" b="1" dirty="0" smtClean="0"/>
              <a:t>                   Ответы</a:t>
            </a: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59" y="1700808"/>
            <a:ext cx="1931939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>
              <a:buAutoNum type="arabicPeriod"/>
            </a:pPr>
            <a:r>
              <a:rPr lang="ru-RU" sz="3200" b="1" i="1" dirty="0" smtClean="0"/>
              <a:t>  </a:t>
            </a:r>
            <a:r>
              <a:rPr lang="en-US" sz="3200" b="1" i="1" dirty="0" smtClean="0"/>
              <a:t>x = </a:t>
            </a:r>
            <a:r>
              <a:rPr lang="ru-RU" sz="3200" b="1" i="1" smtClean="0"/>
              <a:t>-</a:t>
            </a:r>
            <a:r>
              <a:rPr lang="en-US" sz="3200" b="1" i="1" smtClean="0"/>
              <a:t>8</a:t>
            </a:r>
            <a:endParaRPr lang="en-US" sz="3200" b="1" i="1" dirty="0" smtClean="0"/>
          </a:p>
          <a:p>
            <a:pPr marL="342900" indent="-342900">
              <a:buAutoNum type="arabicPeriod"/>
            </a:pPr>
            <a:r>
              <a:rPr lang="ru-RU" sz="3200" b="1" i="1" dirty="0" smtClean="0"/>
              <a:t>  </a:t>
            </a:r>
            <a:r>
              <a:rPr lang="en-US" sz="3200" b="1" i="1" dirty="0" smtClean="0"/>
              <a:t>x = 0,6</a:t>
            </a:r>
          </a:p>
          <a:p>
            <a:pPr marL="342900" indent="-342900">
              <a:buAutoNum type="arabicPeriod"/>
            </a:pPr>
            <a:r>
              <a:rPr lang="ru-RU" sz="3200" b="1" i="1" dirty="0" smtClean="0"/>
              <a:t>  </a:t>
            </a:r>
            <a:r>
              <a:rPr lang="en-US" sz="3200" b="1" i="1" dirty="0" smtClean="0"/>
              <a:t>x = - 34</a:t>
            </a:r>
          </a:p>
          <a:p>
            <a:pPr marL="342900" indent="-342900">
              <a:buAutoNum type="arabicPeriod"/>
            </a:pPr>
            <a:r>
              <a:rPr lang="ru-RU" sz="3200" b="1" i="1" dirty="0" smtClean="0"/>
              <a:t>  </a:t>
            </a:r>
            <a:r>
              <a:rPr lang="en-US" sz="3200" b="1" i="1" dirty="0" smtClean="0"/>
              <a:t>x = 3</a:t>
            </a:r>
          </a:p>
          <a:p>
            <a:pPr marL="342900" indent="-342900">
              <a:buAutoNum type="arabicPeriod"/>
            </a:pPr>
            <a:r>
              <a:rPr lang="ru-RU" sz="3200" b="1" i="1" dirty="0" smtClean="0"/>
              <a:t>  </a:t>
            </a:r>
            <a:r>
              <a:rPr lang="en-US" sz="3200" b="1" i="1" dirty="0" smtClean="0"/>
              <a:t>x = 3</a:t>
            </a:r>
            <a:endParaRPr lang="ru-RU" sz="32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635896" y="1740335"/>
            <a:ext cx="3251211" cy="2554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i="1" dirty="0"/>
              <a:t>6</a:t>
            </a:r>
            <a:r>
              <a:rPr lang="en-US" sz="3200" b="1" i="1" dirty="0" smtClean="0"/>
              <a:t>. </a:t>
            </a:r>
            <a:r>
              <a:rPr lang="ru-RU" sz="3200" b="1" i="1" dirty="0" smtClean="0"/>
              <a:t> </a:t>
            </a:r>
            <a:r>
              <a:rPr lang="en-US" sz="3200" b="1" i="1" dirty="0" smtClean="0"/>
              <a:t>x </a:t>
            </a:r>
            <a:r>
              <a:rPr lang="en-US" sz="3200" b="1" i="1" dirty="0"/>
              <a:t>= </a:t>
            </a:r>
            <a:r>
              <a:rPr lang="en-US" sz="3200" b="1" i="1" dirty="0" smtClean="0"/>
              <a:t>9</a:t>
            </a:r>
          </a:p>
          <a:p>
            <a:r>
              <a:rPr lang="en-US" sz="3200" b="1" i="1" dirty="0" smtClean="0"/>
              <a:t>7. </a:t>
            </a:r>
            <a:r>
              <a:rPr lang="ru-RU" sz="3200" b="1" i="1" dirty="0" smtClean="0"/>
              <a:t> </a:t>
            </a:r>
            <a:r>
              <a:rPr lang="en-US" sz="3200" b="1" i="1" dirty="0" smtClean="0"/>
              <a:t>x = 64</a:t>
            </a:r>
          </a:p>
          <a:p>
            <a:r>
              <a:rPr lang="en-US" sz="3200" b="1" i="1" dirty="0" smtClean="0"/>
              <a:t>8.</a:t>
            </a:r>
            <a:r>
              <a:rPr lang="ru-RU" sz="3200" b="1" i="1" dirty="0" smtClean="0"/>
              <a:t> </a:t>
            </a:r>
            <a:r>
              <a:rPr lang="en-US" sz="3200" b="1" i="1" dirty="0" smtClean="0"/>
              <a:t> </a:t>
            </a:r>
            <a:r>
              <a:rPr lang="en-US" sz="3200" b="1" i="1" dirty="0"/>
              <a:t>x</a:t>
            </a:r>
            <a:r>
              <a:rPr lang="en-US" sz="3200" b="1" i="1" dirty="0" smtClean="0"/>
              <a:t> = -1</a:t>
            </a:r>
          </a:p>
          <a:p>
            <a:r>
              <a:rPr lang="en-US" sz="3200" b="1" i="1" dirty="0" smtClean="0"/>
              <a:t>9. </a:t>
            </a:r>
            <a:r>
              <a:rPr lang="ru-RU" sz="3200" b="1" i="1" dirty="0" smtClean="0"/>
              <a:t> </a:t>
            </a:r>
            <a:r>
              <a:rPr lang="en-US" sz="3200" b="1" i="1" dirty="0" smtClean="0"/>
              <a:t>x = 3</a:t>
            </a:r>
          </a:p>
          <a:p>
            <a:r>
              <a:rPr lang="en-US" sz="3200" b="1" i="1" dirty="0" smtClean="0"/>
              <a:t>10. </a:t>
            </a:r>
            <a:r>
              <a:rPr lang="ru-RU" sz="3200" b="1" i="1" dirty="0"/>
              <a:t>н</a:t>
            </a:r>
            <a:r>
              <a:rPr lang="ru-RU" sz="3200" b="1" i="1" dirty="0" smtClean="0"/>
              <a:t>ет решений</a:t>
            </a:r>
            <a:endParaRPr lang="en-US" sz="3200" b="1" i="1" dirty="0"/>
          </a:p>
        </p:txBody>
      </p:sp>
    </p:spTree>
    <p:extLst>
      <p:ext uri="{BB962C8B-B14F-4D97-AF65-F5344CB8AC3E}">
        <p14:creationId xmlns:p14="http://schemas.microsoft.com/office/powerpoint/2010/main" val="13406310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Самостоятельная работа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618222" y="1092325"/>
            <a:ext cx="12891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Вариант 1</a:t>
            </a:r>
            <a:endParaRPr lang="ru-RU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56910" y="1492435"/>
                <a:ext cx="4413112" cy="3931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1) </a:t>
                </a:r>
                <a14:m>
                  <m:oMath xmlns:m="http://schemas.openxmlformats.org/officeDocument/2006/math">
                    <m:r>
                      <a:rPr lang="en-US" b="1" i="0" smtClean="0">
                        <a:latin typeface="Cambria Math"/>
                      </a:rPr>
                      <m:t>  </m:t>
                    </m:r>
                    <m:rad>
                      <m:radPr>
                        <m:degHide m:val="on"/>
                        <m:ctrlPr>
                          <a:rPr lang="ru-RU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1" i="0" smtClean="0">
                            <a:latin typeface="Cambria Math"/>
                          </a:rPr>
                          <m:t>𝟕</m:t>
                        </m:r>
                        <m:r>
                          <a:rPr lang="en-US" b="1" i="0" smtClean="0">
                            <a:latin typeface="Cambria Math"/>
                          </a:rPr>
                          <m:t>𝐱</m:t>
                        </m:r>
                        <m:r>
                          <a:rPr lang="en-US" b="1" i="0" smtClean="0">
                            <a:latin typeface="Cambria Math"/>
                          </a:rPr>
                          <m:t>+</m:t>
                        </m:r>
                        <m:r>
                          <a:rPr lang="en-US" b="1" i="0" smtClean="0">
                            <a:latin typeface="Cambria Math"/>
                          </a:rPr>
                          <m:t>𝟑𝟕</m:t>
                        </m:r>
                      </m:e>
                    </m:rad>
                    <m:r>
                      <a:rPr lang="en-US" b="1" i="0">
                        <a:latin typeface="Cambria Math"/>
                      </a:rPr>
                      <m:t>=</m:t>
                    </m:r>
                    <m:r>
                      <a:rPr lang="ru-RU" b="1" i="0" smtClean="0">
                        <a:latin typeface="Cambria Math"/>
                      </a:rPr>
                      <m:t>𝟏𝟏</m:t>
                    </m:r>
                  </m:oMath>
                </a14:m>
                <a:r>
                  <a:rPr lang="en-US" b="1" dirty="0" smtClean="0"/>
                  <a:t> </a:t>
                </a:r>
                <a:r>
                  <a:rPr lang="ru-RU" b="1" dirty="0" smtClean="0"/>
                  <a:t>  </a:t>
                </a:r>
                <a:r>
                  <a:rPr lang="en-US" dirty="0" smtClean="0"/>
                  <a:t>(</a:t>
                </a:r>
                <a:r>
                  <a:rPr lang="ru-RU" dirty="0" smtClean="0"/>
                  <a:t>ЕГЭ 2017 В – 1, № 5)</a:t>
                </a:r>
                <a:endParaRPr lang="en-US" dirty="0" smtClean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910" y="1492435"/>
                <a:ext cx="4413112" cy="393121"/>
              </a:xfrm>
              <a:prstGeom prst="rect">
                <a:avLst/>
              </a:prstGeom>
              <a:blipFill rotWithShape="1">
                <a:blip r:embed="rId2"/>
                <a:stretch>
                  <a:fillRect l="-1105" t="-1563" b="-2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561756" y="1901343"/>
                <a:ext cx="4730324" cy="3761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 smtClean="0"/>
                  <a:t>2)   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ru-RU" b="1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1" i="1">
                            <a:latin typeface="Cambria Math"/>
                          </a:rPr>
                          <m:t>𝟒</m:t>
                        </m:r>
                      </m:deg>
                      <m:e>
                        <m:r>
                          <a:rPr lang="en-US" b="1" i="1">
                            <a:latin typeface="Cambria Math"/>
                          </a:rPr>
                          <m:t>𝒙</m:t>
                        </m:r>
                      </m:e>
                    </m:rad>
                    <m:r>
                      <a:rPr lang="en-US" b="1">
                        <a:latin typeface="Cambria Math"/>
                      </a:rPr>
                      <m:t>+</m:t>
                    </m:r>
                    <m:r>
                      <a:rPr lang="en-US" b="1" i="1">
                        <a:latin typeface="Cambria Math"/>
                      </a:rPr>
                      <m:t>𝟐</m:t>
                    </m:r>
                    <m:r>
                      <a:rPr lang="en-US" b="1">
                        <a:latin typeface="Cambria Math"/>
                      </a:rPr>
                      <m:t> </m:t>
                    </m:r>
                    <m:rad>
                      <m:radPr>
                        <m:ctrlPr>
                          <a:rPr lang="en-US" b="1" i="1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1" i="1">
                            <a:latin typeface="Cambria Math"/>
                          </a:rPr>
                          <m:t>𝟖</m:t>
                        </m:r>
                      </m:deg>
                      <m:e>
                        <m:r>
                          <a:rPr lang="en-US" b="1" i="1">
                            <a:latin typeface="Cambria Math"/>
                          </a:rPr>
                          <m:t>𝒙</m:t>
                        </m:r>
                        <m:r>
                          <a:rPr lang="en-US" b="1">
                            <a:latin typeface="Cambria Math"/>
                          </a:rPr>
                          <m:t> </m:t>
                        </m:r>
                      </m:e>
                    </m:rad>
                    <m:r>
                      <a:rPr lang="en-US" b="1">
                        <a:latin typeface="Cambria Math"/>
                      </a:rPr>
                      <m:t> −</m:t>
                    </m:r>
                    <m:r>
                      <a:rPr lang="en-US" b="1" i="1">
                        <a:latin typeface="Cambria Math"/>
                      </a:rPr>
                      <m:t>𝟑</m:t>
                    </m:r>
                    <m:r>
                      <a:rPr lang="en-US" b="1">
                        <a:latin typeface="Cambria Math"/>
                      </a:rPr>
                      <m:t>=</m:t>
                    </m:r>
                    <m:r>
                      <a:rPr lang="en-US" b="1" i="1">
                        <a:latin typeface="Cambria Math"/>
                      </a:rPr>
                      <m:t>𝟎</m:t>
                    </m:r>
                    <m:r>
                      <m:rPr>
                        <m:nor/>
                      </m:rPr>
                      <a:rPr lang="ru-RU" b="1" i="0" smtClean="0">
                        <a:latin typeface="Cambria Math"/>
                      </a:rPr>
                      <m:t>    </m:t>
                    </m:r>
                    <m:r>
                      <m:rPr>
                        <m:nor/>
                      </m:rPr>
                      <a:rPr lang="ru-RU" dirty="0"/>
                      <m:t>№ 5</m:t>
                    </m:r>
                    <m:r>
                      <m:rPr>
                        <m:nor/>
                      </m:rPr>
                      <a:rPr lang="ru-RU" b="0" i="0" dirty="0" smtClean="0"/>
                      <m:t>6.29(б) учебник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756" y="1901343"/>
                <a:ext cx="4730324" cy="376129"/>
              </a:xfrm>
              <a:prstGeom prst="rect">
                <a:avLst/>
              </a:prstGeom>
              <a:blipFill rotWithShape="1">
                <a:blip r:embed="rId3"/>
                <a:stretch>
                  <a:fillRect l="-1031" t="-4839" b="-258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561756" y="2315200"/>
                <a:ext cx="2266261" cy="3954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b="1" dirty="0" smtClean="0"/>
                  <a:t>3</a:t>
                </a:r>
                <a:r>
                  <a:rPr lang="en-US" b="1" dirty="0" smtClean="0"/>
                  <a:t>)</a:t>
                </a:r>
                <a:r>
                  <a:rPr lang="ru-RU" b="1" dirty="0" smtClean="0"/>
                  <a:t>  </a:t>
                </a:r>
                <a14:m>
                  <m:oMath xmlns:m="http://schemas.openxmlformats.org/officeDocument/2006/math">
                    <m:r>
                      <a:rPr lang="en-US" b="1" i="0" smtClean="0">
                        <a:latin typeface="Cambria Math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ru-RU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1" i="1" smtClean="0">
                            <a:latin typeface="Cambria Math"/>
                          </a:rPr>
                          <m:t>𝟐</m:t>
                        </m:r>
                        <m:r>
                          <a:rPr lang="en-US" b="1" i="1" smtClean="0">
                            <a:latin typeface="Cambria Math"/>
                          </a:rPr>
                          <m:t>𝒙</m:t>
                        </m:r>
                        <m:r>
                          <a:rPr lang="en-US" b="1" i="1" smtClean="0">
                            <a:latin typeface="Cambria Math"/>
                          </a:rPr>
                          <m:t> −</m:t>
                        </m:r>
                        <m:r>
                          <a:rPr lang="en-US" b="1" i="1" smtClean="0">
                            <a:latin typeface="Cambria Math"/>
                          </a:rPr>
                          <m:t>𝟏</m:t>
                        </m:r>
                      </m:e>
                    </m:rad>
                    <m:r>
                      <a:rPr lang="en-US" b="1" i="1" smtClean="0">
                        <a:latin typeface="Cambria Math"/>
                      </a:rPr>
                      <m:t>=</m:t>
                    </m:r>
                    <m:r>
                      <a:rPr lang="en-US" b="1" i="1" smtClean="0">
                        <a:latin typeface="Cambria Math"/>
                      </a:rPr>
                      <m:t>𝒙</m:t>
                    </m:r>
                    <m:r>
                      <a:rPr lang="en-US" b="1" i="1" smtClean="0">
                        <a:latin typeface="Cambria Math"/>
                      </a:rPr>
                      <m:t>−</m:t>
                    </m:r>
                    <m:r>
                      <a:rPr lang="en-US" b="1" i="1" smtClean="0">
                        <a:latin typeface="Cambria Math"/>
                      </a:rPr>
                      <m:t>𝟐</m:t>
                    </m:r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756" y="2315200"/>
                <a:ext cx="2266261" cy="395429"/>
              </a:xfrm>
              <a:prstGeom prst="rect">
                <a:avLst/>
              </a:prstGeom>
              <a:blipFill rotWithShape="1">
                <a:blip r:embed="rId4"/>
                <a:stretch>
                  <a:fillRect l="-2151" b="-2461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Прямоугольник 7"/>
              <p:cNvSpPr/>
              <p:nvPr/>
            </p:nvSpPr>
            <p:spPr>
              <a:xfrm>
                <a:off x="556909" y="2636912"/>
                <a:ext cx="1682768" cy="4917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/>
                  <a:t>4</a:t>
                </a:r>
                <a:r>
                  <a:rPr lang="en-US" b="1" dirty="0"/>
                  <a:t>)</a:t>
                </a:r>
                <a:r>
                  <a:rPr lang="ru-RU" b="1" dirty="0"/>
                  <a:t>  </a:t>
                </a:r>
                <a14:m>
                  <m:oMath xmlns:m="http://schemas.openxmlformats.org/officeDocument/2006/math">
                    <m:r>
                      <a:rPr lang="en-US" b="1">
                        <a:latin typeface="Cambria Math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ru-RU" b="1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1" i="1" smtClean="0">
                            <a:latin typeface="Cambria Math"/>
                          </a:rPr>
                          <m:t>𝒙</m:t>
                        </m:r>
                      </m:e>
                    </m:rad>
                    <m:r>
                      <a:rPr lang="en-US" b="1" i="1" smtClean="0">
                        <a:latin typeface="Cambria Math"/>
                      </a:rPr>
                      <m:t>+</m:t>
                    </m:r>
                    <m:r>
                      <a:rPr lang="en-US" b="1" i="1" smtClean="0">
                        <a:latin typeface="Cambria Math"/>
                      </a:rPr>
                      <m:t>𝟑</m:t>
                    </m:r>
                    <m:r>
                      <a:rPr lang="en-US" b="1" i="1">
                        <a:latin typeface="Cambria Math"/>
                      </a:rPr>
                      <m:t>=</m:t>
                    </m:r>
                    <m:r>
                      <a:rPr lang="en-US" b="1" i="1" smtClean="0">
                        <a:latin typeface="Cambria Math"/>
                      </a:rPr>
                      <m:t> </m:t>
                    </m:r>
                    <m:f>
                      <m:fPr>
                        <m:ctrlPr>
                          <a:rPr lang="en-US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en-US" b="1" i="1" smtClean="0">
                            <a:latin typeface="Cambria Math"/>
                          </a:rPr>
                          <m:t>𝒙</m:t>
                        </m:r>
                      </m:den>
                    </m:f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909" y="2636912"/>
                <a:ext cx="1682768" cy="491738"/>
              </a:xfrm>
              <a:prstGeom prst="rect">
                <a:avLst/>
              </a:prstGeom>
              <a:blipFill rotWithShape="1">
                <a:blip r:embed="rId5"/>
                <a:stretch>
                  <a:fillRect l="-2899" b="-875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Прямоугольник 8"/>
              <p:cNvSpPr/>
              <p:nvPr/>
            </p:nvSpPr>
            <p:spPr>
              <a:xfrm>
                <a:off x="561756" y="3083434"/>
                <a:ext cx="2922788" cy="3931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/>
                  <a:t>5</a:t>
                </a:r>
                <a:r>
                  <a:rPr lang="en-US" b="1" dirty="0"/>
                  <a:t>)</a:t>
                </a:r>
                <a:r>
                  <a:rPr lang="ru-RU" b="1" dirty="0"/>
                  <a:t>  </a:t>
                </a:r>
                <a14:m>
                  <m:oMath xmlns:m="http://schemas.openxmlformats.org/officeDocument/2006/math">
                    <m:r>
                      <a:rPr lang="en-US" b="1">
                        <a:latin typeface="Cambria Math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ru-RU" b="1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1" i="1">
                            <a:latin typeface="Cambria Math"/>
                          </a:rPr>
                          <m:t>𝒙</m:t>
                        </m:r>
                        <m:r>
                          <a:rPr lang="en-US" b="1" i="1" smtClean="0">
                            <a:latin typeface="Cambria Math"/>
                          </a:rPr>
                          <m:t>+</m:t>
                        </m:r>
                        <m:r>
                          <a:rPr lang="en-US" b="1" i="1" smtClean="0">
                            <a:latin typeface="Cambria Math"/>
                          </a:rPr>
                          <m:t>𝟑</m:t>
                        </m:r>
                      </m:e>
                    </m:rad>
                    <m:r>
                      <a:rPr lang="en-US" b="1" i="1">
                        <a:latin typeface="Cambria Math"/>
                      </a:rPr>
                      <m:t>=</m:t>
                    </m:r>
                    <m:r>
                      <a:rPr lang="en-US" b="1" i="1" smtClean="0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en-US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b="1" i="1" smtClean="0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US" b="1" i="1" smtClean="0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b="1" i="1" smtClean="0">
                        <a:latin typeface="Cambria Math"/>
                      </a:rPr>
                      <m:t>−</m:t>
                    </m:r>
                    <m:r>
                      <a:rPr lang="en-US" b="1" i="1" smtClean="0">
                        <a:latin typeface="Cambria Math"/>
                      </a:rPr>
                      <m:t>𝟔</m:t>
                    </m:r>
                    <m:r>
                      <a:rPr lang="en-US" b="1" i="1">
                        <a:latin typeface="Cambria Math"/>
                      </a:rPr>
                      <m:t>𝒙</m:t>
                    </m:r>
                    <m:r>
                      <a:rPr lang="en-US" b="1" i="1">
                        <a:latin typeface="Cambria Math"/>
                      </a:rPr>
                      <m:t>−</m:t>
                    </m:r>
                    <m:r>
                      <a:rPr lang="en-US" b="1" i="1" smtClean="0">
                        <a:latin typeface="Cambria Math"/>
                      </a:rPr>
                      <m:t>𝟗</m:t>
                    </m:r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9" name="Прямоугольник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756" y="3083434"/>
                <a:ext cx="2922788" cy="393121"/>
              </a:xfrm>
              <a:prstGeom prst="rect">
                <a:avLst/>
              </a:prstGeom>
              <a:blipFill rotWithShape="1">
                <a:blip r:embed="rId6"/>
                <a:stretch>
                  <a:fillRect l="-1667" t="-1563" b="-2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21311" y="4355180"/>
                <a:ext cx="4231543" cy="4031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/>
                  <a:t>1)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b="1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1" i="1" smtClean="0">
                            <a:latin typeface="Cambria Math"/>
                          </a:rPr>
                          <m:t>𝟒</m:t>
                        </m:r>
                        <m:r>
                          <a:rPr lang="en-US" b="1" i="1">
                            <a:latin typeface="Cambria Math"/>
                          </a:rPr>
                          <m:t>𝒙</m:t>
                        </m:r>
                        <m:r>
                          <a:rPr lang="en-US" b="1" i="1">
                            <a:latin typeface="Cambria Math"/>
                          </a:rPr>
                          <m:t>+</m:t>
                        </m:r>
                        <m:r>
                          <a:rPr lang="en-US" b="1" i="1" smtClean="0">
                            <a:latin typeface="Cambria Math"/>
                          </a:rPr>
                          <m:t>𝟏𝟑</m:t>
                        </m:r>
                      </m:e>
                    </m:rad>
                    <m:r>
                      <a:rPr lang="en-US" b="1">
                        <a:latin typeface="Cambria Math"/>
                      </a:rPr>
                      <m:t>=</m:t>
                    </m:r>
                    <m:r>
                      <m:rPr>
                        <m:nor/>
                      </m:rPr>
                      <a:rPr lang="en-US" b="1" i="0" smtClean="0">
                        <a:latin typeface="Cambria Math"/>
                      </a:rPr>
                      <m:t>9</m:t>
                    </m:r>
                    <m:r>
                      <m:rPr>
                        <m:nor/>
                      </m:rPr>
                      <a:rPr lang="en-US" b="1" dirty="0"/>
                      <m:t> </m:t>
                    </m:r>
                    <m:r>
                      <m:rPr>
                        <m:nor/>
                      </m:rPr>
                      <a:rPr lang="en-US" b="1" i="0" dirty="0" smtClean="0"/>
                      <m:t>  </m:t>
                    </m:r>
                    <m:r>
                      <m:rPr>
                        <m:nor/>
                      </m:rPr>
                      <a:rPr lang="ru-RU" b="1" dirty="0"/>
                      <m:t>  </m:t>
                    </m:r>
                    <m:r>
                      <m:rPr>
                        <m:nor/>
                      </m:rPr>
                      <a:rPr lang="en-US" dirty="0"/>
                      <m:t>(</m:t>
                    </m:r>
                    <m:r>
                      <m:rPr>
                        <m:nor/>
                      </m:rPr>
                      <a:rPr lang="ru-RU" dirty="0"/>
                      <m:t>ЕГЭ 2017 В – </m:t>
                    </m:r>
                    <m:r>
                      <m:rPr>
                        <m:nor/>
                      </m:rPr>
                      <a:rPr lang="en-US" b="0" i="0" dirty="0" smtClean="0"/>
                      <m:t>4</m:t>
                    </m:r>
                    <m:r>
                      <m:rPr>
                        <m:nor/>
                      </m:rPr>
                      <a:rPr lang="ru-RU" dirty="0"/>
                      <m:t>, № 5)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311" y="4355180"/>
                <a:ext cx="4231543" cy="403124"/>
              </a:xfrm>
              <a:prstGeom prst="rect">
                <a:avLst/>
              </a:prstGeom>
              <a:blipFill rotWithShape="1">
                <a:blip r:embed="rId7"/>
                <a:stretch>
                  <a:fillRect l="-1297" b="-2238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Прямоугольник 10"/>
          <p:cNvSpPr/>
          <p:nvPr/>
        </p:nvSpPr>
        <p:spPr>
          <a:xfrm>
            <a:off x="3672723" y="3861048"/>
            <a:ext cx="11801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/>
              <a:t>Вариант </a:t>
            </a:r>
            <a:r>
              <a:rPr lang="en-US" b="1" dirty="0" smtClean="0"/>
              <a:t>2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646815" y="4725310"/>
                <a:ext cx="4896544" cy="37612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b="1" dirty="0" smtClean="0"/>
                  <a:t>2)   3</a:t>
                </a:r>
                <a14:m>
                  <m:oMath xmlns:m="http://schemas.openxmlformats.org/officeDocument/2006/math">
                    <m:rad>
                      <m:radPr>
                        <m:ctrlPr>
                          <a:rPr lang="ru-RU" b="1" i="1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1" i="1">
                            <a:latin typeface="Cambria Math"/>
                          </a:rPr>
                          <m:t>𝟒</m:t>
                        </m:r>
                      </m:deg>
                      <m:e>
                        <m:r>
                          <a:rPr lang="en-US" b="1" i="1" smtClean="0">
                            <a:latin typeface="Cambria Math"/>
                          </a:rPr>
                          <m:t>𝒙</m:t>
                        </m:r>
                      </m:e>
                    </m:rad>
                    <m:r>
                      <a:rPr lang="en-US" b="1" i="0" smtClean="0">
                        <a:latin typeface="Cambria Math"/>
                      </a:rPr>
                      <m:t> −</m:t>
                    </m:r>
                    <m:rad>
                      <m:radPr>
                        <m:ctrlPr>
                          <a:rPr lang="en-US" b="1" i="1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1" i="1">
                            <a:latin typeface="Cambria Math"/>
                          </a:rPr>
                          <m:t>𝟖</m:t>
                        </m:r>
                      </m:deg>
                      <m:e>
                        <m:r>
                          <a:rPr lang="en-US" b="1" i="1">
                            <a:latin typeface="Cambria Math"/>
                          </a:rPr>
                          <m:t>𝒙</m:t>
                        </m:r>
                        <m:r>
                          <a:rPr lang="en-US" b="1">
                            <a:latin typeface="Cambria Math"/>
                          </a:rPr>
                          <m:t> </m:t>
                        </m:r>
                      </m:e>
                    </m:rad>
                    <m:r>
                      <a:rPr lang="en-US" b="1">
                        <a:latin typeface="Cambria Math"/>
                      </a:rPr>
                      <m:t> −</m:t>
                    </m:r>
                    <m:r>
                      <a:rPr lang="en-US" b="1" i="0" smtClean="0">
                        <a:latin typeface="Cambria Math"/>
                      </a:rPr>
                      <m:t>𝟐</m:t>
                    </m:r>
                    <m:r>
                      <a:rPr lang="en-US" b="1">
                        <a:latin typeface="Cambria Math"/>
                      </a:rPr>
                      <m:t>=</m:t>
                    </m:r>
                    <m:r>
                      <a:rPr lang="en-US" b="1" i="1">
                        <a:latin typeface="Cambria Math"/>
                      </a:rPr>
                      <m:t>𝟎</m:t>
                    </m:r>
                    <m:r>
                      <a:rPr lang="en-US" b="1" i="1" smtClean="0">
                        <a:latin typeface="Cambria Math"/>
                      </a:rPr>
                      <m:t>     </m:t>
                    </m:r>
                    <m:r>
                      <m:rPr>
                        <m:nor/>
                      </m:rPr>
                      <a:rPr lang="en-US" b="0" i="0" smtClean="0"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ru-RU" dirty="0"/>
                      <m:t>№ 56.29(</m:t>
                    </m:r>
                    <m:r>
                      <m:rPr>
                        <m:nor/>
                      </m:rPr>
                      <a:rPr lang="ru-RU" b="0" i="0" dirty="0" smtClean="0"/>
                      <m:t>г</m:t>
                    </m:r>
                    <m:r>
                      <m:rPr>
                        <m:nor/>
                      </m:rPr>
                      <a:rPr lang="ru-RU" dirty="0"/>
                      <m:t>) учебник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815" y="4725310"/>
                <a:ext cx="4896544" cy="376129"/>
              </a:xfrm>
              <a:prstGeom prst="rect">
                <a:avLst/>
              </a:prstGeom>
              <a:blipFill rotWithShape="1">
                <a:blip r:embed="rId8"/>
                <a:stretch>
                  <a:fillRect l="-996" t="-4839" b="-2580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637678" y="5101439"/>
                <a:ext cx="2214965" cy="3931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b="1" dirty="0" smtClean="0"/>
                  <a:t>3</a:t>
                </a:r>
                <a:r>
                  <a:rPr lang="en-US" b="1" dirty="0"/>
                  <a:t>)</a:t>
                </a:r>
                <a:r>
                  <a:rPr lang="ru-RU" b="1" dirty="0"/>
                  <a:t>  </a:t>
                </a:r>
                <a14:m>
                  <m:oMath xmlns:m="http://schemas.openxmlformats.org/officeDocument/2006/math">
                    <m:r>
                      <a:rPr lang="en-US" b="1">
                        <a:latin typeface="Cambria Math"/>
                      </a:rPr>
                      <m:t> </m:t>
                    </m:r>
                    <m:rad>
                      <m:radPr>
                        <m:degHide m:val="on"/>
                        <m:ctrlPr>
                          <a:rPr lang="ru-RU" b="1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ru-RU" b="1" i="1" smtClean="0">
                            <a:latin typeface="Cambria Math"/>
                          </a:rPr>
                          <m:t>𝟑</m:t>
                        </m:r>
                        <m:r>
                          <a:rPr lang="en-US" b="1" i="1">
                            <a:latin typeface="Cambria Math"/>
                          </a:rPr>
                          <m:t>𝒙</m:t>
                        </m:r>
                        <m:r>
                          <a:rPr lang="ru-RU" b="1" i="1" smtClean="0">
                            <a:latin typeface="Cambria Math"/>
                          </a:rPr>
                          <m:t>+</m:t>
                        </m:r>
                        <m:r>
                          <a:rPr lang="en-US" b="1" i="1">
                            <a:latin typeface="Cambria Math"/>
                          </a:rPr>
                          <m:t>𝟏</m:t>
                        </m:r>
                      </m:e>
                    </m:rad>
                    <m:r>
                      <a:rPr lang="ru-RU" b="1" i="1" smtClean="0">
                        <a:latin typeface="Cambria Math"/>
                      </a:rPr>
                      <m:t>+</m:t>
                    </m:r>
                    <m:r>
                      <a:rPr lang="ru-RU" b="1" i="1" smtClean="0">
                        <a:latin typeface="Cambria Math"/>
                      </a:rPr>
                      <m:t>𝟑</m:t>
                    </m:r>
                    <m:r>
                      <a:rPr lang="en-US" b="1" i="1">
                        <a:latin typeface="Cambria Math"/>
                      </a:rPr>
                      <m:t>=</m:t>
                    </m:r>
                    <m:r>
                      <a:rPr lang="en-US" b="1" i="1">
                        <a:latin typeface="Cambria Math"/>
                      </a:rPr>
                      <m:t>𝒙</m:t>
                    </m:r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7678" y="5101439"/>
                <a:ext cx="2214965" cy="393121"/>
              </a:xfrm>
              <a:prstGeom prst="rect">
                <a:avLst/>
              </a:prstGeom>
              <a:blipFill rotWithShape="1">
                <a:blip r:embed="rId9"/>
                <a:stretch>
                  <a:fillRect l="-2479" t="-1563" b="-2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Прямоугольник 13"/>
              <p:cNvSpPr/>
              <p:nvPr/>
            </p:nvSpPr>
            <p:spPr>
              <a:xfrm>
                <a:off x="646815" y="5456837"/>
                <a:ext cx="1841466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b="1" dirty="0" smtClean="0"/>
                  <a:t>4</a:t>
                </a:r>
                <a:r>
                  <a:rPr lang="en-US" b="1" dirty="0" smtClean="0"/>
                  <a:t>)  </a:t>
                </a:r>
                <a:r>
                  <a:rPr lang="ru-RU" b="1" dirty="0" smtClean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ru-RU" b="1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1" i="1" smtClean="0">
                            <a:latin typeface="Cambria Math"/>
                          </a:rPr>
                          <m:t>𝒙</m:t>
                        </m:r>
                      </m:e>
                    </m:rad>
                    <m:r>
                      <a:rPr lang="en-US" b="1" i="1" smtClean="0">
                        <a:latin typeface="Cambria Math"/>
                      </a:rPr>
                      <m:t>= </m:t>
                    </m:r>
                    <m:f>
                      <m:fPr>
                        <m:ctrlPr>
                          <a:rPr lang="en-US" b="1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b="1" i="1" smtClean="0">
                            <a:latin typeface="Cambria Math"/>
                          </a:rPr>
                          <m:t>𝟏𝟐</m:t>
                        </m:r>
                      </m:num>
                      <m:den>
                        <m:r>
                          <a:rPr lang="en-US" b="1" i="1" smtClean="0">
                            <a:latin typeface="Cambria Math"/>
                          </a:rPr>
                          <m:t>𝒙</m:t>
                        </m:r>
                      </m:den>
                    </m:f>
                  </m:oMath>
                </a14:m>
                <a:r>
                  <a:rPr lang="en-US" b="1" dirty="0" smtClean="0"/>
                  <a:t> </a:t>
                </a:r>
                <a14:m>
                  <m:oMath xmlns:m="http://schemas.openxmlformats.org/officeDocument/2006/math">
                    <m:r>
                      <a:rPr lang="en-US" b="1">
                        <a:latin typeface="Cambria Math"/>
                      </a:rPr>
                      <m:t>−</m:t>
                    </m:r>
                    <m:r>
                      <a:rPr lang="en-US" b="1" i="0" smtClean="0">
                        <a:latin typeface="Cambria Math"/>
                      </a:rPr>
                      <m:t>𝟏</m:t>
                    </m:r>
                  </m:oMath>
                </a14:m>
                <a:r>
                  <a:rPr lang="en-US" b="1" dirty="0" smtClean="0"/>
                  <a:t>  </a:t>
                </a:r>
                <a:endParaRPr lang="ru-RU" b="1" dirty="0"/>
              </a:p>
            </p:txBody>
          </p:sp>
        </mc:Choice>
        <mc:Fallback xmlns="">
          <p:sp>
            <p:nvSpPr>
              <p:cNvPr id="14" name="Прямоугольник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815" y="5456837"/>
                <a:ext cx="1841466" cy="492443"/>
              </a:xfrm>
              <a:prstGeom prst="rect">
                <a:avLst/>
              </a:prstGeom>
              <a:blipFill rotWithShape="1">
                <a:blip r:embed="rId10"/>
                <a:stretch>
                  <a:fillRect l="-2649" b="-74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Прямоугольник 14"/>
              <p:cNvSpPr/>
              <p:nvPr/>
            </p:nvSpPr>
            <p:spPr>
              <a:xfrm>
                <a:off x="661307" y="5949280"/>
                <a:ext cx="2907399" cy="3931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b="1" dirty="0" smtClean="0"/>
                  <a:t>5</a:t>
                </a:r>
                <a:r>
                  <a:rPr lang="en-US" b="1" dirty="0"/>
                  <a:t>)</a:t>
                </a:r>
                <a:r>
                  <a:rPr lang="ru-RU" b="1" dirty="0"/>
                  <a:t>  </a:t>
                </a:r>
                <a14:m>
                  <m:oMath xmlns:m="http://schemas.openxmlformats.org/officeDocument/2006/math">
                    <m:r>
                      <a:rPr lang="en-US" b="1">
                        <a:latin typeface="Cambria Math"/>
                      </a:rPr>
                      <m:t> </m:t>
                    </m:r>
                    <m:r>
                      <a:rPr lang="en-US" b="1" i="0" smtClean="0">
                        <a:latin typeface="Cambria Math"/>
                      </a:rPr>
                      <m:t>−</m:t>
                    </m:r>
                    <m:rad>
                      <m:radPr>
                        <m:degHide m:val="on"/>
                        <m:ctrlPr>
                          <a:rPr lang="ru-RU" b="1" i="1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b="1" i="1">
                            <a:latin typeface="Cambria Math"/>
                          </a:rPr>
                          <m:t>𝒙</m:t>
                        </m:r>
                        <m:r>
                          <a:rPr lang="en-US" b="1" i="1">
                            <a:latin typeface="Cambria Math"/>
                          </a:rPr>
                          <m:t>+</m:t>
                        </m:r>
                        <m:r>
                          <a:rPr lang="en-US" b="1" i="1" smtClean="0">
                            <a:latin typeface="Cambria Math"/>
                          </a:rPr>
                          <m:t>𝟐</m:t>
                        </m:r>
                      </m:e>
                    </m:rad>
                    <m:r>
                      <a:rPr lang="en-US" b="1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b="1" i="1">
                            <a:latin typeface="Cambria Math"/>
                          </a:rPr>
                          <m:t>𝒙</m:t>
                        </m:r>
                      </m:e>
                      <m:sup>
                        <m:r>
                          <a:rPr lang="en-US" b="1" i="1"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b="1" i="1" smtClean="0">
                        <a:latin typeface="Cambria Math"/>
                      </a:rPr>
                      <m:t>+</m:t>
                    </m:r>
                    <m:r>
                      <a:rPr lang="en-US" b="1" i="1" smtClean="0">
                        <a:latin typeface="Cambria Math"/>
                      </a:rPr>
                      <m:t>𝟒</m:t>
                    </m:r>
                    <m:r>
                      <a:rPr lang="en-US" b="1" i="1">
                        <a:latin typeface="Cambria Math"/>
                      </a:rPr>
                      <m:t>𝒙</m:t>
                    </m:r>
                    <m:r>
                      <a:rPr lang="en-US" b="1" i="1" smtClean="0">
                        <a:latin typeface="Cambria Math"/>
                      </a:rPr>
                      <m:t>+</m:t>
                    </m:r>
                    <m:r>
                      <a:rPr lang="en-US" b="1" i="1" smtClean="0">
                        <a:latin typeface="Cambria Math"/>
                      </a:rPr>
                      <m:t>𝟒</m:t>
                    </m:r>
                  </m:oMath>
                </a14:m>
                <a:endParaRPr lang="ru-RU" b="1" dirty="0"/>
              </a:p>
            </p:txBody>
          </p:sp>
        </mc:Choice>
        <mc:Fallback xmlns="">
          <p:sp>
            <p:nvSpPr>
              <p:cNvPr id="15" name="Прямоугольник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307" y="5949280"/>
                <a:ext cx="2907399" cy="393121"/>
              </a:xfrm>
              <a:prstGeom prst="rect">
                <a:avLst/>
              </a:prstGeom>
              <a:blipFill rotWithShape="1">
                <a:blip r:embed="rId11"/>
                <a:stretch>
                  <a:fillRect l="-1677" t="-1563" b="-2500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67766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Ответы к самостоятельной работе.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268760"/>
            <a:ext cx="17347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Вариант 1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4341" y="1988840"/>
            <a:ext cx="194348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i="1" dirty="0" smtClean="0"/>
              <a:t>   </a:t>
            </a:r>
            <a:r>
              <a:rPr lang="en-US" sz="2800" b="1" i="1" dirty="0" smtClean="0"/>
              <a:t>x </a:t>
            </a:r>
            <a:r>
              <a:rPr lang="en-US" sz="2800" b="1" i="1" dirty="0"/>
              <a:t>= </a:t>
            </a:r>
            <a:r>
              <a:rPr lang="ru-RU" sz="2800" b="1" i="1" dirty="0" smtClean="0"/>
              <a:t>12</a:t>
            </a:r>
            <a:endParaRPr lang="en-US" sz="2800" b="1" i="1" dirty="0"/>
          </a:p>
          <a:p>
            <a:pPr marL="342900" indent="-342900">
              <a:buAutoNum type="arabicPeriod"/>
            </a:pPr>
            <a:r>
              <a:rPr lang="ru-RU" sz="2800" b="1" i="1" dirty="0"/>
              <a:t> </a:t>
            </a:r>
            <a:r>
              <a:rPr lang="ru-RU" sz="2800" b="1" i="1" dirty="0" smtClean="0"/>
              <a:t>  </a:t>
            </a:r>
            <a:r>
              <a:rPr lang="en-US" sz="2800" b="1" i="1" dirty="0"/>
              <a:t>x = </a:t>
            </a:r>
            <a:r>
              <a:rPr lang="ru-RU" sz="2800" b="1" i="1" dirty="0"/>
              <a:t>1</a:t>
            </a:r>
            <a:endParaRPr lang="en-US" sz="2800" b="1" i="1" dirty="0"/>
          </a:p>
          <a:p>
            <a:pPr marL="342900" indent="-342900">
              <a:buAutoNum type="arabicPeriod"/>
            </a:pPr>
            <a:r>
              <a:rPr lang="ru-RU" sz="2800" b="1" i="1" dirty="0"/>
              <a:t> </a:t>
            </a:r>
            <a:r>
              <a:rPr lang="ru-RU" sz="2800" b="1" i="1" dirty="0" smtClean="0"/>
              <a:t>  </a:t>
            </a:r>
            <a:r>
              <a:rPr lang="en-US" sz="2800" b="1" i="1" dirty="0"/>
              <a:t>x = </a:t>
            </a:r>
            <a:r>
              <a:rPr lang="ru-RU" sz="2800" b="1" i="1" dirty="0"/>
              <a:t>5</a:t>
            </a:r>
            <a:endParaRPr lang="en-US" sz="2800" b="1" i="1" dirty="0"/>
          </a:p>
          <a:p>
            <a:pPr marL="342900" indent="-342900">
              <a:buAutoNum type="arabicPeriod"/>
            </a:pPr>
            <a:r>
              <a:rPr lang="ru-RU" sz="2800" b="1" i="1" dirty="0"/>
              <a:t> </a:t>
            </a:r>
            <a:r>
              <a:rPr lang="ru-RU" sz="2800" b="1" i="1" dirty="0" smtClean="0"/>
              <a:t>  </a:t>
            </a:r>
            <a:r>
              <a:rPr lang="en-US" sz="2800" b="1" i="1" dirty="0"/>
              <a:t>x = </a:t>
            </a:r>
            <a:r>
              <a:rPr lang="ru-RU" sz="2800" b="1" i="1" dirty="0" smtClean="0"/>
              <a:t>1</a:t>
            </a:r>
            <a:endParaRPr lang="en-US" sz="2800" b="1" i="1" dirty="0"/>
          </a:p>
          <a:p>
            <a:pPr marL="342900" indent="-342900">
              <a:buAutoNum type="arabicPeriod"/>
            </a:pPr>
            <a:r>
              <a:rPr lang="ru-RU" sz="2800" b="1" i="1" dirty="0"/>
              <a:t> </a:t>
            </a:r>
            <a:r>
              <a:rPr lang="ru-RU" sz="2800" b="1" i="1" dirty="0" smtClean="0"/>
              <a:t>  </a:t>
            </a:r>
            <a:r>
              <a:rPr lang="en-US" sz="2800" b="1" i="1" dirty="0"/>
              <a:t>x = </a:t>
            </a:r>
            <a:r>
              <a:rPr lang="ru-RU" sz="2800" b="1" i="1" dirty="0" smtClean="0"/>
              <a:t>-</a:t>
            </a:r>
            <a:r>
              <a:rPr lang="en-US" sz="2800" b="1" i="1" dirty="0" smtClean="0"/>
              <a:t>3</a:t>
            </a:r>
            <a:endParaRPr lang="ru-RU" sz="2800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1268760"/>
            <a:ext cx="17347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/>
              <a:t>Вариант </a:t>
            </a:r>
            <a:r>
              <a:rPr lang="ru-RU" sz="2800" b="1" dirty="0" smtClean="0"/>
              <a:t>2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86017" y="1993237"/>
            <a:ext cx="1800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i="1" dirty="0"/>
              <a:t> </a:t>
            </a:r>
            <a:r>
              <a:rPr lang="ru-RU" sz="2800" b="1" i="1" dirty="0" smtClean="0"/>
              <a:t>  </a:t>
            </a:r>
            <a:r>
              <a:rPr lang="en-US" sz="2800" b="1" i="1" dirty="0" smtClean="0"/>
              <a:t>x </a:t>
            </a:r>
            <a:r>
              <a:rPr lang="en-US" sz="2800" b="1" i="1" dirty="0"/>
              <a:t>= </a:t>
            </a:r>
            <a:r>
              <a:rPr lang="ru-RU" sz="2800" b="1" i="1" dirty="0" smtClean="0"/>
              <a:t>17</a:t>
            </a:r>
            <a:endParaRPr lang="en-US" sz="2800" b="1" i="1" dirty="0"/>
          </a:p>
          <a:p>
            <a:pPr marL="342900" indent="-342900">
              <a:buAutoNum type="arabicPeriod"/>
            </a:pPr>
            <a:r>
              <a:rPr lang="ru-RU" sz="2800" b="1" i="1" dirty="0"/>
              <a:t> </a:t>
            </a:r>
            <a:r>
              <a:rPr lang="ru-RU" sz="2800" b="1" i="1" dirty="0" smtClean="0"/>
              <a:t>  </a:t>
            </a:r>
            <a:r>
              <a:rPr lang="en-US" sz="2800" b="1" i="1" dirty="0"/>
              <a:t>x = </a:t>
            </a:r>
            <a:r>
              <a:rPr lang="ru-RU" sz="2800" b="1" i="1" dirty="0"/>
              <a:t>1</a:t>
            </a:r>
            <a:endParaRPr lang="en-US" sz="2800" b="1" i="1" dirty="0"/>
          </a:p>
          <a:p>
            <a:pPr marL="342900" indent="-342900">
              <a:buAutoNum type="arabicPeriod"/>
            </a:pPr>
            <a:r>
              <a:rPr lang="ru-RU" sz="2800" b="1" i="1" dirty="0"/>
              <a:t> </a:t>
            </a:r>
            <a:r>
              <a:rPr lang="ru-RU" sz="2800" b="1" i="1" dirty="0" smtClean="0"/>
              <a:t>  </a:t>
            </a:r>
            <a:r>
              <a:rPr lang="en-US" sz="2800" b="1" i="1" dirty="0"/>
              <a:t>x = </a:t>
            </a:r>
            <a:r>
              <a:rPr lang="ru-RU" sz="2800" b="1" i="1" dirty="0" smtClean="0"/>
              <a:t>8</a:t>
            </a:r>
            <a:endParaRPr lang="en-US" sz="2800" b="1" i="1" dirty="0"/>
          </a:p>
          <a:p>
            <a:pPr marL="342900" indent="-342900">
              <a:buAutoNum type="arabicPeriod"/>
            </a:pPr>
            <a:r>
              <a:rPr lang="ru-RU" sz="2800" b="1" i="1" dirty="0"/>
              <a:t> </a:t>
            </a:r>
            <a:r>
              <a:rPr lang="ru-RU" sz="2800" b="1" i="1" dirty="0" smtClean="0"/>
              <a:t>  </a:t>
            </a:r>
            <a:r>
              <a:rPr lang="en-US" sz="2800" b="1" i="1" dirty="0"/>
              <a:t>x = </a:t>
            </a:r>
            <a:r>
              <a:rPr lang="ru-RU" sz="2800" b="1" i="1" dirty="0" smtClean="0"/>
              <a:t>4</a:t>
            </a:r>
            <a:endParaRPr lang="en-US" sz="2800" b="1" i="1" dirty="0"/>
          </a:p>
          <a:p>
            <a:pPr marL="342900" indent="-342900">
              <a:buAutoNum type="arabicPeriod"/>
            </a:pPr>
            <a:r>
              <a:rPr lang="ru-RU" sz="2800" b="1" i="1" dirty="0"/>
              <a:t>  </a:t>
            </a:r>
            <a:r>
              <a:rPr lang="ru-RU" sz="2800" b="1" i="1" dirty="0" smtClean="0"/>
              <a:t> </a:t>
            </a:r>
            <a:r>
              <a:rPr lang="en-US" sz="2800" b="1" i="1" dirty="0" smtClean="0"/>
              <a:t>x </a:t>
            </a:r>
            <a:r>
              <a:rPr lang="en-US" sz="2800" b="1" i="1" dirty="0"/>
              <a:t>= </a:t>
            </a:r>
            <a:r>
              <a:rPr lang="ru-RU" sz="2800" b="1" i="1" dirty="0" smtClean="0"/>
              <a:t>-2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684619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b="1" dirty="0" smtClean="0"/>
              <a:t>Дом. задание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484784"/>
            <a:ext cx="820891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800" dirty="0" smtClean="0"/>
              <a:t>№ 34.9 (б)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№ 31.19(а)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№ 34.23 (б)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№ 35.27</a:t>
            </a:r>
          </a:p>
          <a:p>
            <a:pPr marL="342900" indent="-342900">
              <a:buAutoNum type="arabicPeriod"/>
            </a:pPr>
            <a:r>
              <a:rPr lang="ru-RU" sz="2800" dirty="0" smtClean="0"/>
              <a:t>ЕГЭ 2017 г. В – 2 № 5, № 18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7540782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76672"/>
            <a:ext cx="830413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&lt;&lt; </a:t>
            </a:r>
            <a:r>
              <a:rPr lang="ru-RU" sz="2800" b="1" dirty="0" smtClean="0"/>
              <a:t>В науке нет широкой столбовой дороги, и только</a:t>
            </a:r>
          </a:p>
          <a:p>
            <a:r>
              <a:rPr lang="ru-RU" sz="2800" b="1" dirty="0" smtClean="0"/>
              <a:t> тот может</a:t>
            </a:r>
            <a:r>
              <a:rPr lang="ru-RU" sz="2800" b="1" dirty="0"/>
              <a:t> </a:t>
            </a:r>
            <a:r>
              <a:rPr lang="ru-RU" sz="2800" b="1" dirty="0" smtClean="0"/>
              <a:t>достигнуть её сияющих вершин, кто, </a:t>
            </a:r>
          </a:p>
          <a:p>
            <a:r>
              <a:rPr lang="ru-RU" sz="2800" b="1" dirty="0" smtClean="0"/>
              <a:t> не страшась усталости, карабкается по её </a:t>
            </a:r>
          </a:p>
          <a:p>
            <a:r>
              <a:rPr lang="ru-RU" sz="2800" b="1" dirty="0" smtClean="0"/>
              <a:t> каменистым тропам </a:t>
            </a:r>
            <a:r>
              <a:rPr lang="en-US" sz="2800" b="1" dirty="0" smtClean="0"/>
              <a:t>&gt;&gt;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3" y="3140968"/>
            <a:ext cx="816011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&lt;&lt;</a:t>
            </a:r>
            <a:r>
              <a:rPr lang="ru-RU" sz="2800" b="1" dirty="0" smtClean="0"/>
              <a:t> Если я знаю, что знаю мало, я добьюсь того, чтобы знать больше </a:t>
            </a:r>
            <a:r>
              <a:rPr lang="en-US" sz="2800" b="1" dirty="0" smtClean="0"/>
              <a:t>&gt;&gt;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7085267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Корень </a:t>
            </a:r>
            <a:r>
              <a:rPr lang="en-US" sz="4000" b="1" dirty="0" smtClean="0"/>
              <a:t>n – </a:t>
            </a:r>
            <a:r>
              <a:rPr lang="ru-RU" sz="4000" b="1" dirty="0" smtClean="0"/>
              <a:t>й степени.</a:t>
            </a:r>
            <a:endParaRPr lang="ru-RU" sz="4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79512" y="1755743"/>
                <a:ext cx="8948801" cy="5280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800" b="0" i="1" smtClean="0">
                        <a:latin typeface="Cambria Math"/>
                      </a:rPr>
                      <m:t>Опр. 1 </m:t>
                    </m:r>
                    <m:r>
                      <a:rPr lang="en-US" sz="2800" b="0" i="1" smtClean="0">
                        <a:latin typeface="Cambria Math"/>
                      </a:rPr>
                      <m:t>  </m:t>
                    </m:r>
                    <m:r>
                      <a:rPr lang="ru-RU" sz="2800" b="0" i="1" smtClean="0">
                        <a:latin typeface="Cambria Math"/>
                      </a:rPr>
                      <m:t> </m:t>
                    </m:r>
                    <m:rad>
                      <m:radPr>
                        <m:ctrlPr>
                          <a:rPr lang="ru-RU" sz="2800" b="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sz="2800" b="0" i="1" smtClean="0">
                            <a:latin typeface="Cambria Math"/>
                          </a:rPr>
                          <m:t>𝑛</m:t>
                        </m:r>
                      </m:deg>
                      <m:e>
                        <m:r>
                          <a:rPr lang="en-US" sz="2800" b="0" i="1" smtClean="0">
                            <a:latin typeface="Cambria Math"/>
                          </a:rPr>
                          <m:t>𝑎</m:t>
                        </m:r>
                      </m:e>
                    </m:rad>
                  </m:oMath>
                </a14:m>
                <a:r>
                  <a:rPr lang="en-US" sz="2800" dirty="0" smtClean="0"/>
                  <a:t> </a:t>
                </a:r>
                <a14:m>
                  <m:oMath xmlns:m="http://schemas.openxmlformats.org/officeDocument/2006/math">
                    <m:r>
                      <a:rPr lang="en-US" sz="2800" i="1" dirty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800" b="0" i="1" dirty="0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sz="2800" b="0" i="1" dirty="0" smtClean="0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nor/>
                      </m:rPr>
                      <a:rPr lang="en-US" sz="2800" dirty="0">
                        <a:sym typeface="Wingdings" pitchFamily="2" charset="2"/>
                      </a:rPr>
                      <m:t></m:t>
                    </m:r>
                    <m:r>
                      <m:rPr>
                        <m:nor/>
                      </m:rPr>
                      <a:rPr lang="en-US" sz="2800" b="0" i="0" dirty="0" smtClean="0">
                        <a:sym typeface="Wingdings" pitchFamily="2" charset="2"/>
                      </a:rPr>
                      <m:t> </m:t>
                    </m:r>
                    <m:sSup>
                      <m:sSupPr>
                        <m:ctrlPr>
                          <a:rPr lang="en-US" sz="2800" b="0" i="1" dirty="0" smtClean="0">
                            <a:latin typeface="Cambria Math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sz="2800" b="0" i="1" dirty="0" smtClean="0">
                            <a:latin typeface="Cambria Math"/>
                            <a:sym typeface="Wingdings" pitchFamily="2" charset="2"/>
                          </a:rPr>
                          <m:t>𝑥</m:t>
                        </m:r>
                      </m:e>
                      <m:sup>
                        <m:r>
                          <a:rPr lang="en-US" sz="2800" b="0" i="1" dirty="0" smtClean="0">
                            <a:latin typeface="Cambria Math"/>
                            <a:sym typeface="Wingdings" pitchFamily="2" charset="2"/>
                          </a:rPr>
                          <m:t>𝑛</m:t>
                        </m:r>
                      </m:sup>
                    </m:sSup>
                    <m:r>
                      <a:rPr lang="ru-RU" sz="2800" b="0" i="0" dirty="0" smtClean="0">
                        <a:latin typeface="Cambria Math"/>
                        <a:sym typeface="Wingdings" pitchFamily="2" charset="2"/>
                      </a:rPr>
                      <m:t>,</m:t>
                    </m:r>
                    <m:r>
                      <a:rPr lang="en-US" sz="2800" b="0" i="1" dirty="0" smtClean="0">
                        <a:latin typeface="Cambria Math"/>
                        <a:sym typeface="Wingdings" pitchFamily="2" charset="2"/>
                      </a:rPr>
                      <m:t>  </m:t>
                    </m:r>
                    <m:r>
                      <a:rPr lang="en-US" sz="2800" i="1">
                        <a:latin typeface="Cambria Math"/>
                      </a:rPr>
                      <m:t>𝑎</m:t>
                    </m:r>
                    <m:r>
                      <a:rPr lang="en-US" sz="2800" b="0" i="1" dirty="0" smtClean="0">
                        <a:latin typeface="Cambria Math"/>
                        <a:sym typeface="Wingdings" pitchFamily="2" charset="2"/>
                      </a:rPr>
                      <m:t>≥0,   </m:t>
                    </m:r>
                    <m:r>
                      <a:rPr lang="en-US" sz="2800" b="0" i="1" dirty="0" smtClean="0">
                        <a:latin typeface="Cambria Math"/>
                        <a:sym typeface="Wingdings" pitchFamily="2" charset="2"/>
                      </a:rPr>
                      <m:t>𝑥</m:t>
                    </m:r>
                    <m:r>
                      <a:rPr lang="en-US" sz="2800" b="0" i="1" dirty="0" smtClean="0">
                        <a:latin typeface="Cambria Math"/>
                        <a:sym typeface="Wingdings" pitchFamily="2" charset="2"/>
                      </a:rPr>
                      <m:t> ≥0,  </m:t>
                    </m:r>
                    <m:r>
                      <a:rPr lang="en-US" sz="2800" b="0" i="1" dirty="0" smtClean="0">
                        <a:latin typeface="Cambria Math"/>
                        <a:sym typeface="Wingdings" pitchFamily="2" charset="2"/>
                      </a:rPr>
                      <m:t>𝑛</m:t>
                    </m:r>
                    <m:r>
                      <a:rPr lang="en-US" sz="2800" b="0" i="1" dirty="0" smtClean="0">
                        <a:latin typeface="Cambria Math"/>
                        <a:sym typeface="Wingdings" pitchFamily="2" charset="2"/>
                      </a:rPr>
                      <m:t>=2, 3, 4, 5, … </m:t>
                    </m:r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512" y="1755743"/>
                <a:ext cx="8948801" cy="528030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835696" y="2576610"/>
                <a:ext cx="3382786" cy="5280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i="1" smtClean="0">
                                <a:latin typeface="Cambria Math"/>
                              </a:rPr>
                            </m:ctrlPr>
                          </m:dPr>
                          <m:e>
                            <m:rad>
                              <m:radPr>
                                <m:ctrlPr>
                                  <a:rPr lang="ru-RU" sz="2800" i="1" smtClean="0">
                                    <a:latin typeface="Cambria Math"/>
                                  </a:rPr>
                                </m:ctrlPr>
                              </m:radPr>
                              <m:deg>
                                <m:r>
                                  <m:rPr>
                                    <m:brk m:alnAt="7"/>
                                  </m:rPr>
                                  <a:rPr lang="en-US" sz="2800" b="0" i="1" smtClean="0">
                                    <a:latin typeface="Cambria Math"/>
                                  </a:rPr>
                                  <m:t>𝑛</m:t>
                                </m:r>
                              </m:deg>
                              <m:e>
                                <m:r>
                                  <a:rPr lang="en-US" sz="2800" b="0" i="1" smtClean="0">
                                    <a:latin typeface="Cambria Math"/>
                                  </a:rPr>
                                  <m:t>𝑎</m:t>
                                </m:r>
                              </m:e>
                            </m:rad>
                          </m:e>
                        </m:d>
                      </m:e>
                      <m:sup>
                        <m:r>
                          <a:rPr lang="en-US" sz="2800" b="0" i="1" smtClean="0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2800" b="0" i="0" smtClean="0">
                        <a:latin typeface="Cambria Math"/>
                      </a:rPr>
                      <m:t>=</m:t>
                    </m:r>
                    <m:r>
                      <a:rPr lang="en-US" sz="2800" b="0" i="1" smtClean="0">
                        <a:latin typeface="Cambria Math"/>
                      </a:rPr>
                      <m:t>𝑎</m:t>
                    </m:r>
                    <m:r>
                      <a:rPr lang="en-US" sz="2800" b="0" i="1" smtClean="0">
                        <a:latin typeface="Cambria Math"/>
                      </a:rPr>
                      <m:t>,      </m:t>
                    </m:r>
                    <m:r>
                      <a:rPr lang="en-US" sz="2800" b="0" i="1" smtClean="0">
                        <a:latin typeface="Cambria Math"/>
                      </a:rPr>
                      <m:t>𝑎</m:t>
                    </m:r>
                    <m:r>
                      <a:rPr lang="en-US" sz="2800" b="0" i="1" smtClean="0">
                        <a:latin typeface="Cambria Math"/>
                      </a:rPr>
                      <m:t>≥0</m:t>
                    </m:r>
                  </m:oMath>
                </a14:m>
                <a:r>
                  <a:rPr lang="en-US" sz="2800" dirty="0" smtClean="0"/>
                  <a:t> </a:t>
                </a:r>
                <a:endParaRPr lang="ru-RU" sz="28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35696" y="2576610"/>
                <a:ext cx="3382786" cy="52803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242875" y="3612229"/>
                <a:ext cx="8892480" cy="5280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ru-RU" sz="2800" i="1" smtClean="0">
                        <a:latin typeface="Cambria Math"/>
                      </a:rPr>
                      <m:t>Опр. </m:t>
                    </m:r>
                    <m:r>
                      <a:rPr lang="en-US" sz="2800" b="0" i="1" smtClean="0">
                        <a:latin typeface="Cambria Math"/>
                      </a:rPr>
                      <m:t>2  </m:t>
                    </m:r>
                    <m:r>
                      <a:rPr lang="ru-RU" sz="2800" i="1">
                        <a:latin typeface="Cambria Math"/>
                      </a:rPr>
                      <m:t> </m:t>
                    </m:r>
                    <m:rad>
                      <m:radPr>
                        <m:ctrlPr>
                          <a:rPr lang="ru-RU" sz="2800" i="1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sz="2800" i="1">
                            <a:latin typeface="Cambria Math"/>
                          </a:rPr>
                          <m:t>𝑛</m:t>
                        </m:r>
                      </m:deg>
                      <m:e>
                        <m:r>
                          <a:rPr lang="en-US" sz="2800" i="1">
                            <a:latin typeface="Cambria Math"/>
                          </a:rPr>
                          <m:t>𝑎</m:t>
                        </m:r>
                      </m:e>
                    </m:rad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US" sz="2800" i="1" dirty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800" i="1" dirty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sz="2800" i="1" dirty="0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nor/>
                      </m:rPr>
                      <a:rPr lang="en-US" sz="2800" dirty="0">
                        <a:sym typeface="Wingdings" pitchFamily="2" charset="2"/>
                      </a:rPr>
                      <m:t> </m:t>
                    </m:r>
                    <m:sSup>
                      <m:sSupPr>
                        <m:ctrlPr>
                          <a:rPr lang="en-US" sz="2800" i="1" dirty="0">
                            <a:latin typeface="Cambria Math"/>
                            <a:sym typeface="Wingdings" pitchFamily="2" charset="2"/>
                          </a:rPr>
                        </m:ctrlPr>
                      </m:sSupPr>
                      <m:e>
                        <m:r>
                          <a:rPr lang="en-US" sz="2800" i="1" dirty="0">
                            <a:latin typeface="Cambria Math"/>
                            <a:sym typeface="Wingdings" pitchFamily="2" charset="2"/>
                          </a:rPr>
                          <m:t>𝑥</m:t>
                        </m:r>
                      </m:e>
                      <m:sup>
                        <m:r>
                          <a:rPr lang="en-US" sz="2800" i="1" dirty="0">
                            <a:latin typeface="Cambria Math"/>
                            <a:sym typeface="Wingdings" pitchFamily="2" charset="2"/>
                          </a:rPr>
                          <m:t>𝑛</m:t>
                        </m:r>
                      </m:sup>
                    </m:sSup>
                    <m:r>
                      <a:rPr lang="en-US" sz="2800" b="0" i="0" dirty="0" smtClean="0">
                        <a:latin typeface="Cambria Math"/>
                        <a:sym typeface="Wingdings" pitchFamily="2" charset="2"/>
                      </a:rPr>
                      <m:t>=</m:t>
                    </m:r>
                    <m:r>
                      <a:rPr lang="en-US" sz="2800" b="0" i="1" dirty="0" smtClean="0">
                        <a:latin typeface="Cambria Math"/>
                        <a:sym typeface="Wingdings" pitchFamily="2" charset="2"/>
                      </a:rPr>
                      <m:t>𝑎</m:t>
                    </m:r>
                    <m:r>
                      <a:rPr lang="en-US" sz="2800" b="0" i="1" dirty="0" smtClean="0">
                        <a:latin typeface="Cambria Math"/>
                        <a:sym typeface="Wingdings" pitchFamily="2" charset="2"/>
                      </a:rPr>
                      <m:t>, </m:t>
                    </m:r>
                    <m:r>
                      <a:rPr lang="en-US" sz="2800" b="0" i="1" dirty="0" smtClean="0">
                        <a:latin typeface="Cambria Math"/>
                        <a:sym typeface="Wingdings" pitchFamily="2" charset="2"/>
                      </a:rPr>
                      <m:t>𝑎</m:t>
                    </m:r>
                    <m:r>
                      <a:rPr lang="en-US" sz="2800" i="1" dirty="0">
                        <a:latin typeface="Cambria Math"/>
                        <a:sym typeface="Wingdings" pitchFamily="2" charset="2"/>
                      </a:rPr>
                      <m:t>&lt;</m:t>
                    </m:r>
                    <m:r>
                      <a:rPr lang="en-US" sz="2800" b="0" i="1" dirty="0" smtClean="0">
                        <a:latin typeface="Cambria Math"/>
                        <a:sym typeface="Wingdings" pitchFamily="2" charset="2"/>
                      </a:rPr>
                      <m:t>0,  </m:t>
                    </m:r>
                    <m:r>
                      <a:rPr lang="en-US" sz="2800" b="0" i="1" dirty="0" smtClean="0">
                        <a:latin typeface="Cambria Math"/>
                        <a:sym typeface="Wingdings" pitchFamily="2" charset="2"/>
                      </a:rPr>
                      <m:t>𝑥</m:t>
                    </m:r>
                    <m:r>
                      <a:rPr lang="en-US" sz="2800" b="0" i="1" dirty="0" smtClean="0">
                        <a:latin typeface="Cambria Math"/>
                        <a:sym typeface="Wingdings" pitchFamily="2" charset="2"/>
                      </a:rPr>
                      <m:t>&lt;0,  </m:t>
                    </m:r>
                    <m:r>
                      <a:rPr lang="en-US" sz="2800" b="0" i="1" dirty="0" smtClean="0">
                        <a:latin typeface="Cambria Math"/>
                        <a:sym typeface="Wingdings" pitchFamily="2" charset="2"/>
                      </a:rPr>
                      <m:t>𝑛</m:t>
                    </m:r>
                    <m:r>
                      <a:rPr lang="ru-RU" sz="2800" b="0" i="1" dirty="0" smtClean="0">
                        <a:latin typeface="Cambria Math"/>
                        <a:sym typeface="Wingdings" pitchFamily="2" charset="2"/>
                      </a:rPr>
                      <m:t>−нечетное</m:t>
                    </m:r>
                    <m:r>
                      <a:rPr lang="en-US" sz="2800" i="1" dirty="0">
                        <a:latin typeface="Cambria Math"/>
                        <a:sym typeface="Wingdings" pitchFamily="2" charset="2"/>
                      </a:rPr>
                      <m:t> </m:t>
                    </m:r>
                  </m:oMath>
                </a14:m>
                <a:endParaRPr lang="ru-RU" sz="28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875" y="3612229"/>
                <a:ext cx="8892480" cy="52803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/>
              <p:nvPr/>
            </p:nvSpPr>
            <p:spPr>
              <a:xfrm>
                <a:off x="1979712" y="4509120"/>
                <a:ext cx="3238770" cy="5280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ru-RU" sz="2800" i="1">
                                <a:latin typeface="Cambria Math"/>
                              </a:rPr>
                            </m:ctrlPr>
                          </m:dPr>
                          <m:e>
                            <m:rad>
                              <m:radPr>
                                <m:ctrlPr>
                                  <a:rPr lang="ru-RU" sz="2800" i="1">
                                    <a:latin typeface="Cambria Math"/>
                                  </a:rPr>
                                </m:ctrlPr>
                              </m:radPr>
                              <m:deg>
                                <m:r>
                                  <m:rPr>
                                    <m:brk m:alnAt="7"/>
                                  </m:rPr>
                                  <a:rPr lang="en-US" sz="2800" i="1">
                                    <a:latin typeface="Cambria Math"/>
                                  </a:rPr>
                                  <m:t>𝑛</m:t>
                                </m:r>
                              </m:deg>
                              <m:e>
                                <m:r>
                                  <a:rPr lang="en-US" sz="2800" i="1">
                                    <a:latin typeface="Cambria Math"/>
                                  </a:rPr>
                                  <m:t>𝑎</m:t>
                                </m:r>
                              </m:e>
                            </m:rad>
                          </m:e>
                        </m:d>
                      </m:e>
                      <m:sup>
                        <m:r>
                          <a:rPr lang="en-US" sz="2800" i="1"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sz="2800">
                        <a:latin typeface="Cambria Math"/>
                      </a:rPr>
                      <m:t>=</m:t>
                    </m:r>
                    <m:r>
                      <a:rPr lang="en-US" sz="2800" i="1">
                        <a:latin typeface="Cambria Math"/>
                      </a:rPr>
                      <m:t>𝑎</m:t>
                    </m:r>
                    <m:r>
                      <a:rPr lang="en-US" sz="2800" i="1">
                        <a:latin typeface="Cambria Math"/>
                      </a:rPr>
                      <m:t>,     </m:t>
                    </m:r>
                    <m:r>
                      <a:rPr lang="en-US" sz="2800" i="1">
                        <a:latin typeface="Cambria Math"/>
                      </a:rPr>
                      <m:t>𝑎</m:t>
                    </m:r>
                    <m:r>
                      <a:rPr lang="en-US" sz="2800" b="0" i="1" smtClean="0">
                        <a:latin typeface="Cambria Math"/>
                      </a:rPr>
                      <m:t>&lt;</m:t>
                    </m:r>
                    <m:r>
                      <a:rPr lang="en-US" sz="2800" i="1">
                        <a:latin typeface="Cambria Math"/>
                      </a:rPr>
                      <m:t>0</m:t>
                    </m:r>
                  </m:oMath>
                </a14:m>
                <a:r>
                  <a:rPr lang="en-US" sz="2800" dirty="0"/>
                  <a:t> </a:t>
                </a:r>
                <a:endParaRPr lang="ru-RU" sz="2800" dirty="0"/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12" y="4509120"/>
                <a:ext cx="3238770" cy="52803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659701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7030A0"/>
                </a:solidFill>
              </a:rPr>
              <a:t>Спасибо за внимание!</a:t>
            </a:r>
            <a:endParaRPr lang="ru-RU" sz="4800" b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3140968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7030A0"/>
                </a:solidFill>
              </a:rPr>
              <a:t>Удачи!</a:t>
            </a:r>
            <a:endParaRPr lang="ru-RU" sz="4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1762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ru-RU" dirty="0" smtClean="0"/>
                  <a:t>Функция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</a:rPr>
                      <m:t>𝑦</m:t>
                    </m:r>
                    <m:r>
                      <a:rPr lang="en-US" b="0" i="1" smtClean="0">
                        <a:latin typeface="Cambria Math"/>
                      </a:rPr>
                      <m:t>=</m:t>
                    </m:r>
                    <m:rad>
                      <m:radPr>
                        <m:ctrlPr>
                          <a:rPr lang="en-US" b="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b="0" i="1" smtClean="0">
                            <a:latin typeface="Cambria Math"/>
                          </a:rPr>
                          <m:t>𝑛</m:t>
                        </m:r>
                      </m:deg>
                      <m:e>
                        <m:r>
                          <a:rPr lang="en-US" b="0" i="1" smtClean="0">
                            <a:latin typeface="Cambria Math"/>
                          </a:rPr>
                          <m:t>𝑥</m:t>
                        </m:r>
                      </m:e>
                    </m:rad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1">
                <a:blip r:embed="rId2"/>
                <a:stretch>
                  <a:fillRect b="-957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6" name="Picture 2" descr="C:\Users\Nataly\Desktop\графи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00808"/>
            <a:ext cx="3672408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Прямоугольник 2"/>
              <p:cNvSpPr/>
              <p:nvPr/>
            </p:nvSpPr>
            <p:spPr>
              <a:xfrm>
                <a:off x="827584" y="6237312"/>
                <a:ext cx="2371547" cy="3724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dirty="0" smtClean="0"/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/>
                      </a:rPr>
                      <m:t>𝑦</m:t>
                    </m:r>
                    <m:r>
                      <a:rPr lang="en-US" i="1">
                        <a:latin typeface="Cambria Math"/>
                      </a:rPr>
                      <m:t>=</m:t>
                    </m:r>
                    <m:rad>
                      <m:radPr>
                        <m:ctrlPr>
                          <a:rPr lang="en-US" i="1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en-US" i="1">
                            <a:latin typeface="Cambria Math"/>
                          </a:rPr>
                          <m:t>𝑛</m:t>
                        </m:r>
                      </m:deg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  <m:r>
                          <a:rPr lang="en-US" b="0" i="1" smtClean="0">
                            <a:latin typeface="Cambria Math"/>
                          </a:rPr>
                          <m:t> </m:t>
                        </m:r>
                      </m:e>
                    </m:rad>
                    <m:r>
                      <a:rPr lang="en-US" b="0" i="1" smtClean="0">
                        <a:latin typeface="Cambria Math"/>
                      </a:rPr>
                      <m:t> , </m:t>
                    </m:r>
                    <m:r>
                      <a:rPr lang="en-US" b="0" i="1" smtClean="0">
                        <a:latin typeface="Cambria Math"/>
                      </a:rPr>
                      <m:t>𝑛</m:t>
                    </m:r>
                    <m:r>
                      <a:rPr lang="en-US" b="0" i="1" smtClean="0">
                        <a:latin typeface="Cambria Math"/>
                      </a:rPr>
                      <m:t> −чётное</m:t>
                    </m:r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3" name="Прямоугольник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7584" y="6237312"/>
                <a:ext cx="2371547" cy="372410"/>
              </a:xfrm>
              <a:prstGeom prst="rect">
                <a:avLst/>
              </a:prstGeom>
              <a:blipFill rotWithShape="1">
                <a:blip r:embed="rId4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7" name="Picture 3" descr="C:\Users\Nataly\Desktop\график 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1025" y="1661195"/>
            <a:ext cx="4444618" cy="4577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Прямоугольник 3"/>
              <p:cNvSpPr/>
              <p:nvPr/>
            </p:nvSpPr>
            <p:spPr>
              <a:xfrm>
                <a:off x="4788024" y="6309320"/>
                <a:ext cx="2620013" cy="3724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/>
                        </a:rPr>
                        <m:t>𝑦</m:t>
                      </m:r>
                      <m:r>
                        <a:rPr lang="en-US" i="1" smtClean="0">
                          <a:latin typeface="Cambria Math"/>
                        </a:rPr>
                        <m:t>=</m:t>
                      </m:r>
                      <m:rad>
                        <m:radPr>
                          <m:ctrlPr>
                            <a:rPr lang="en-US" i="1">
                              <a:latin typeface="Cambria Math"/>
                            </a:rPr>
                          </m:ctrlPr>
                        </m:radPr>
                        <m:deg>
                          <m:r>
                            <m:rPr>
                              <m:brk m:alnAt="7"/>
                            </m:rPr>
                            <a:rPr lang="en-US" i="1">
                              <a:latin typeface="Cambria Math"/>
                            </a:rPr>
                            <m:t>𝑛</m:t>
                          </m:r>
                        </m:deg>
                        <m:e>
                          <m:r>
                            <a:rPr lang="en-US" i="1">
                              <a:latin typeface="Cambria Math"/>
                            </a:rPr>
                            <m:t>𝑥</m:t>
                          </m:r>
                          <m:r>
                            <a:rPr lang="en-US" i="1">
                              <a:latin typeface="Cambria Math"/>
                            </a:rPr>
                            <m:t> </m:t>
                          </m:r>
                        </m:e>
                      </m:rad>
                      <m:r>
                        <a:rPr lang="en-US" i="1">
                          <a:latin typeface="Cambria Math"/>
                        </a:rPr>
                        <m:t> , </m:t>
                      </m:r>
                      <m:r>
                        <a:rPr lang="en-US" i="1">
                          <a:latin typeface="Cambria Math"/>
                        </a:rPr>
                        <m:t>𝑛</m:t>
                      </m:r>
                      <m:r>
                        <a:rPr lang="en-US" i="1">
                          <a:latin typeface="Cambria Math"/>
                        </a:rPr>
                        <m:t> −нечётное</m:t>
                      </m:r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4" name="Прямоугольник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88024" y="6309320"/>
                <a:ext cx="2620013" cy="372410"/>
              </a:xfrm>
              <a:prstGeom prst="rect">
                <a:avLst/>
              </a:prstGeom>
              <a:blipFill rotWithShape="1">
                <a:blip r:embed="rId6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68477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dirty="0" err="1" smtClean="0">
                <a:solidFill>
                  <a:srgbClr val="00B050"/>
                </a:solidFill>
              </a:rPr>
              <a:t>Опр</a:t>
            </a:r>
            <a:r>
              <a:rPr lang="ru-RU" sz="2800" dirty="0" smtClean="0">
                <a:solidFill>
                  <a:srgbClr val="00B050"/>
                </a:solidFill>
              </a:rPr>
              <a:t>: </a:t>
            </a:r>
            <a:r>
              <a:rPr lang="ru-RU" sz="2800" b="1" dirty="0" smtClean="0">
                <a:solidFill>
                  <a:srgbClr val="00B050"/>
                </a:solidFill>
              </a:rPr>
              <a:t>Иррациональным уравнением </a:t>
            </a:r>
            <a:r>
              <a:rPr lang="ru-RU" sz="2800" dirty="0" smtClean="0"/>
              <a:t>называют уравнение, в котором неизвестная величина содержится под знаком корня (радикала).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772816"/>
            <a:ext cx="8064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ОДЗ (область допустимых значений) </a:t>
            </a:r>
            <a:r>
              <a:rPr lang="ru-RU" sz="2800" dirty="0" smtClean="0"/>
              <a:t>иррациональных уравнений состоит из тех значений неизвестных, при которых неотрицательны все выражения, стоящие под знаком корней (радикалов) четной степени.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03201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Основные методы решения иррациональных уравнений.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556792"/>
            <a:ext cx="82089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/>
              <a:t>Возведение в степень.</a:t>
            </a:r>
          </a:p>
          <a:p>
            <a:pPr marL="342900" indent="-342900">
              <a:buAutoNum type="arabicPeriod" startAt="2"/>
            </a:pPr>
            <a:r>
              <a:rPr lang="ru-RU" sz="3200" dirty="0" smtClean="0"/>
              <a:t>Метод равносильных преобразований.</a:t>
            </a:r>
          </a:p>
          <a:p>
            <a:pPr marL="342900" indent="-342900">
              <a:buAutoNum type="arabicPeriod" startAt="3"/>
            </a:pPr>
            <a:r>
              <a:rPr lang="ru-RU" sz="3200" dirty="0" smtClean="0"/>
              <a:t>Функционально – графический метод.</a:t>
            </a:r>
          </a:p>
          <a:p>
            <a:pPr marL="342900" indent="-342900">
              <a:buAutoNum type="arabicPeriod" startAt="4"/>
            </a:pPr>
            <a:r>
              <a:rPr lang="ru-RU" sz="3200" dirty="0" smtClean="0"/>
              <a:t>Метод введения новой переменной (переменных).</a:t>
            </a:r>
          </a:p>
          <a:p>
            <a:r>
              <a:rPr lang="ru-RU" sz="3200" dirty="0" smtClean="0"/>
              <a:t>5. Метод мажорант (оценок).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358785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Метод возведения в степень.</a:t>
            </a:r>
            <a:endParaRPr lang="ru-RU" sz="3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340768"/>
            <a:ext cx="84969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Tx/>
              <a:buChar char="-"/>
            </a:pPr>
            <a:r>
              <a:rPr lang="ru-RU" sz="3200" dirty="0"/>
              <a:t>п</a:t>
            </a:r>
            <a:r>
              <a:rPr lang="ru-RU" sz="3200" dirty="0" smtClean="0"/>
              <a:t>ри возведении в четную степень, возможно появление посторонних корней. Требуется проверка. </a:t>
            </a:r>
          </a:p>
          <a:p>
            <a:pPr marL="457200" indent="-457200">
              <a:buFontTx/>
              <a:buChar char="-"/>
            </a:pPr>
            <a:r>
              <a:rPr lang="ru-RU" sz="3200" dirty="0"/>
              <a:t>при возведении в нечетную степень, получается      уравнение равносильное исходному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045206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600" b="1" dirty="0" smtClean="0"/>
              <a:t>Метод равносильных преобразований.</a:t>
            </a:r>
            <a:endParaRPr lang="ru-RU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56759" y="2204864"/>
                <a:ext cx="7704856" cy="13874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ad>
                      <m:radPr>
                        <m:ctrlPr>
                          <a:rPr lang="ru-RU" sz="3200" i="1" smtClean="0">
                            <a:latin typeface="Cambria Math"/>
                          </a:rPr>
                        </m:ctrlPr>
                      </m:radPr>
                      <m:deg>
                        <m:r>
                          <m:rPr>
                            <m:brk m:alnAt="7"/>
                          </m:rPr>
                          <a:rPr lang="ru-RU" sz="3200" b="0" i="1" smtClean="0">
                            <a:latin typeface="Cambria Math"/>
                          </a:rPr>
                          <m:t>2</m:t>
                        </m:r>
                        <m:r>
                          <a:rPr lang="en-US" sz="3200" b="0" i="1" smtClean="0">
                            <a:latin typeface="Cambria Math"/>
                          </a:rPr>
                          <m:t>𝑛</m:t>
                        </m:r>
                      </m:deg>
                      <m:e>
                        <m:r>
                          <a:rPr lang="en-US" sz="3200" b="0" i="1" smtClean="0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en-US" sz="3200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3200" b="0" i="1" smtClean="0">
                                <a:latin typeface="Cambria Math"/>
                              </a:rPr>
                              <m:t>𝑥</m:t>
                            </m:r>
                          </m:e>
                        </m:d>
                      </m:e>
                    </m:rad>
                    <m:r>
                      <a:rPr lang="en-US" sz="3200" b="0" i="1" smtClean="0">
                        <a:latin typeface="Cambria Math"/>
                      </a:rPr>
                      <m:t>=</m:t>
                    </m:r>
                    <m:r>
                      <a:rPr lang="en-US" sz="3200" b="0" i="1" smtClean="0">
                        <a:latin typeface="Cambria Math"/>
                      </a:rPr>
                      <m:t>𝑔</m:t>
                    </m:r>
                    <m:r>
                      <a:rPr lang="en-US" sz="3200" b="0" i="1" smtClean="0">
                        <a:latin typeface="Cambria Math"/>
                      </a:rPr>
                      <m:t> (</m:t>
                    </m:r>
                    <m:r>
                      <a:rPr lang="en-US" sz="3200" b="0" i="1" smtClean="0">
                        <a:latin typeface="Cambria Math"/>
                      </a:rPr>
                      <m:t>𝑥</m:t>
                    </m:r>
                    <m:r>
                      <a:rPr lang="en-US" sz="32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sz="3200" dirty="0" smtClean="0"/>
                  <a:t> </a:t>
                </a:r>
                <a:r>
                  <a:rPr lang="en-US" sz="3600" dirty="0" smtClean="0">
                    <a:sym typeface="Wingdings" pitchFamily="2" charset="2"/>
                  </a:rPr>
                  <a:t></a:t>
                </a:r>
                <a:r>
                  <a:rPr lang="en-US" sz="2400" dirty="0" smtClean="0">
                    <a:sym typeface="Wingdings" pitchFamily="2" charset="2"/>
                  </a:rPr>
                  <a:t> </a:t>
                </a:r>
                <a:r>
                  <a:rPr lang="en-US" sz="6600" dirty="0" smtClean="0">
                    <a:sym typeface="Wingdings" pitchFamily="2" charset="2"/>
                  </a:rPr>
                  <a:t>{</a:t>
                </a:r>
                <a14:m>
                  <m:oMath xmlns:m="http://schemas.openxmlformats.org/officeDocument/2006/math">
                    <m:m>
                      <m:mPr>
                        <m:mcs>
                          <m:mc>
                            <m:mcPr>
                              <m:count m:val="1"/>
                              <m:mcJc m:val="center"/>
                            </m:mcPr>
                          </m:mc>
                        </m:mcs>
                        <m:ctrlPr>
                          <a:rPr lang="en-US" sz="3200" i="1" smtClean="0">
                            <a:latin typeface="Cambria Math"/>
                            <a:sym typeface="Wingdings" pitchFamily="2" charset="2"/>
                          </a:rPr>
                        </m:ctrlPr>
                      </m:mPr>
                      <m:mr>
                        <m:e>
                          <m:r>
                            <m:rPr>
                              <m:brk m:alnAt="7"/>
                            </m:rPr>
                            <a:rPr lang="en-US" sz="3200" b="0" i="1" smtClean="0">
                              <a:latin typeface="Cambria Math"/>
                              <a:sym typeface="Wingdings" pitchFamily="2" charset="2"/>
                            </a:rPr>
                            <m:t> </m:t>
                          </m:r>
                          <m:r>
                            <a:rPr lang="en-US" sz="3200" b="0" i="1" smtClean="0">
                              <a:latin typeface="Cambria Math"/>
                              <a:sym typeface="Wingdings" pitchFamily="2" charset="2"/>
                            </a:rPr>
                            <m:t>𝑓</m:t>
                          </m:r>
                          <m:d>
                            <m:dPr>
                              <m:ctrlPr>
                                <a:rPr lang="en-US" sz="3200" b="0" i="1" smtClean="0">
                                  <a:latin typeface="Cambria Math"/>
                                  <a:sym typeface="Wingdings" pitchFamily="2" charset="2"/>
                                </a:rPr>
                              </m:ctrlPr>
                            </m:dPr>
                            <m:e>
                              <m:r>
                                <m:rPr>
                                  <m:brk m:alnAt="7"/>
                                </m:rPr>
                                <a:rPr lang="en-US" sz="3200" b="0" i="1" smtClean="0">
                                  <a:latin typeface="Cambria Math"/>
                                  <a:sym typeface="Wingdings" pitchFamily="2" charset="2"/>
                                </a:rPr>
                                <m:t>𝑥</m:t>
                              </m:r>
                            </m:e>
                          </m:d>
                          <m:r>
                            <m:rPr>
                              <m:brk m:alnAt="7"/>
                            </m:rPr>
                            <a:rPr lang="en-US" sz="3200" b="0" i="1" smtClean="0">
                              <a:latin typeface="Cambria Math"/>
                              <a:sym typeface="Wingdings" pitchFamily="2" charset="2"/>
                            </a:rPr>
                            <m:t>=</m:t>
                          </m:r>
                          <m:r>
                            <a:rPr lang="en-US" sz="3200" b="0" i="1" smtClean="0">
                              <a:latin typeface="Cambria Math"/>
                              <a:sym typeface="Wingdings" pitchFamily="2" charset="2"/>
                            </a:rPr>
                            <m:t> </m:t>
                          </m:r>
                          <m:sSup>
                            <m:sSupPr>
                              <m:ctrlPr>
                                <a:rPr lang="en-US" sz="3200" b="0" i="1" smtClean="0">
                                  <a:latin typeface="Cambria Math"/>
                                  <a:sym typeface="Wingdings" pitchFamily="2" charset="2"/>
                                </a:rPr>
                              </m:ctrlPr>
                            </m:sSupPr>
                            <m:e>
                              <m:r>
                                <a:rPr lang="en-US" sz="3200" b="0" i="1" smtClean="0">
                                  <a:latin typeface="Cambria Math"/>
                                  <a:sym typeface="Wingdings" pitchFamily="2" charset="2"/>
                                </a:rPr>
                                <m:t>(</m:t>
                              </m:r>
                              <m:r>
                                <a:rPr lang="en-US" sz="3200" b="0" i="1" smtClean="0">
                                  <a:latin typeface="Cambria Math"/>
                                  <a:sym typeface="Wingdings" pitchFamily="2" charset="2"/>
                                </a:rPr>
                                <m:t>𝑔</m:t>
                              </m:r>
                              <m:d>
                                <m:dPr>
                                  <m:ctrlPr>
                                    <a:rPr lang="en-US" sz="3200" b="0" i="1" smtClean="0">
                                      <a:latin typeface="Cambria Math"/>
                                      <a:sym typeface="Wingdings" pitchFamily="2" charset="2"/>
                                    </a:rPr>
                                  </m:ctrlPr>
                                </m:dPr>
                                <m:e>
                                  <m:r>
                                    <a:rPr lang="en-US" sz="3200" b="0" i="1" smtClean="0">
                                      <a:latin typeface="Cambria Math"/>
                                      <a:sym typeface="Wingdings" pitchFamily="2" charset="2"/>
                                    </a:rPr>
                                    <m:t>𝑥</m:t>
                                  </m:r>
                                </m:e>
                              </m:d>
                              <m:r>
                                <a:rPr lang="en-US" sz="3200" b="0" i="1" smtClean="0">
                                  <a:latin typeface="Cambria Math"/>
                                  <a:sym typeface="Wingdings" pitchFamily="2" charset="2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sz="3200" b="0" i="1" smtClean="0">
                                  <a:latin typeface="Cambria Math"/>
                                  <a:sym typeface="Wingdings" pitchFamily="2" charset="2"/>
                                </a:rPr>
                                <m:t>2</m:t>
                              </m:r>
                              <m:r>
                                <a:rPr lang="en-US" sz="3200" b="0" i="1" smtClean="0">
                                  <a:latin typeface="Cambria Math"/>
                                  <a:sym typeface="Wingdings" pitchFamily="2" charset="2"/>
                                </a:rPr>
                                <m:t>𝑛</m:t>
                              </m:r>
                            </m:sup>
                          </m:sSup>
                        </m:e>
                      </m:mr>
                      <m:mr>
                        <m:e>
                          <m:r>
                            <a:rPr lang="en-US" sz="3200" b="0" i="1" smtClean="0">
                              <a:latin typeface="Cambria Math"/>
                              <a:sym typeface="Wingdings" pitchFamily="2" charset="2"/>
                            </a:rPr>
                            <m:t>𝑔</m:t>
                          </m:r>
                          <m:r>
                            <a:rPr lang="en-US" sz="3200" b="0" i="1" smtClean="0">
                              <a:latin typeface="Cambria Math"/>
                              <a:sym typeface="Wingdings" pitchFamily="2" charset="2"/>
                            </a:rPr>
                            <m:t> </m:t>
                          </m:r>
                          <m:d>
                            <m:dPr>
                              <m:ctrlPr>
                                <a:rPr lang="en-US" sz="3200" b="0" i="1" smtClean="0">
                                  <a:latin typeface="Cambria Math"/>
                                  <a:sym typeface="Wingdings" pitchFamily="2" charset="2"/>
                                </a:rPr>
                              </m:ctrlPr>
                            </m:dPr>
                            <m:e>
                              <m:r>
                                <a:rPr lang="en-US" sz="3200" b="0" i="1" smtClean="0">
                                  <a:latin typeface="Cambria Math"/>
                                  <a:sym typeface="Wingdings" pitchFamily="2" charset="2"/>
                                </a:rPr>
                                <m:t>𝑥</m:t>
                              </m:r>
                            </m:e>
                          </m:d>
                          <m:r>
                            <a:rPr lang="en-US" sz="3200" i="1">
                              <a:latin typeface="Cambria Math"/>
                              <a:ea typeface="Cambria Math"/>
                              <a:sym typeface="Wingdings" pitchFamily="2" charset="2"/>
                            </a:rPr>
                            <m:t>≥</m:t>
                          </m:r>
                          <m:r>
                            <a:rPr lang="en-US" sz="3200" b="0" i="1" smtClean="0">
                              <a:latin typeface="Cambria Math"/>
                              <a:ea typeface="Cambria Math"/>
                              <a:sym typeface="Wingdings" pitchFamily="2" charset="2"/>
                            </a:rPr>
                            <m:t>0</m:t>
                          </m:r>
                        </m:e>
                      </m:mr>
                    </m:m>
                  </m:oMath>
                </a14:m>
                <a:endParaRPr lang="en-US" dirty="0" smtClean="0">
                  <a:sym typeface="Wingdings" pitchFamily="2" charset="2"/>
                </a:endParaRPr>
              </a:p>
              <a:p>
                <a:pPr algn="ctr"/>
                <a:endParaRPr lang="ru-R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759" y="2204864"/>
                <a:ext cx="7704856" cy="1387431"/>
              </a:xfrm>
              <a:prstGeom prst="rect">
                <a:avLst/>
              </a:prstGeom>
              <a:blipFill rotWithShape="1">
                <a:blip r:embed="rId2"/>
                <a:stretch>
                  <a:fillRect t="-21586" b="-66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53754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Функционально-графический метод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1075451"/>
              </p:ext>
            </p:extLst>
          </p:nvPr>
        </p:nvGraphicFramePr>
        <p:xfrm>
          <a:off x="107504" y="1268760"/>
          <a:ext cx="8856984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53694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ly\Desktop\график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8640"/>
            <a:ext cx="7560840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Прямоугольник 1"/>
              <p:cNvSpPr/>
              <p:nvPr/>
            </p:nvSpPr>
            <p:spPr>
              <a:xfrm>
                <a:off x="3557958" y="6021288"/>
                <a:ext cx="1703736" cy="6166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sz="2400" i="1">
                            <a:latin typeface="Cambria Math"/>
                          </a:rPr>
                          <m:t>𝑥</m:t>
                        </m:r>
                      </m:e>
                    </m:rad>
                    <m:r>
                      <a:rPr lang="ru-RU" sz="2400" b="0" i="1" smtClean="0">
                        <a:latin typeface="Cambria Math"/>
                      </a:rPr>
                      <m:t>−2=</m:t>
                    </m:r>
                    <m:f>
                      <m:fPr>
                        <m:ctrlPr>
                          <a:rPr lang="ru-RU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ru-RU" sz="2400" b="0" i="1" smtClean="0">
                            <a:latin typeface="Cambria Math"/>
                          </a:rPr>
                          <m:t>9</m:t>
                        </m:r>
                      </m:num>
                      <m:den>
                        <m:r>
                          <a:rPr lang="en-US" sz="2400" b="0" i="1" smtClean="0">
                            <a:latin typeface="Cambria Math"/>
                          </a:rPr>
                          <m:t>𝑥</m:t>
                        </m:r>
                      </m:den>
                    </m:f>
                  </m:oMath>
                </a14:m>
                <a:r>
                  <a:rPr lang="ru-RU" sz="2400" dirty="0" smtClean="0"/>
                  <a:t> </a:t>
                </a:r>
                <a:endParaRPr lang="ru-RU" sz="2400" dirty="0"/>
              </a:p>
            </p:txBody>
          </p:sp>
        </mc:Choice>
        <mc:Fallback xmlns="">
          <p:sp>
            <p:nvSpPr>
              <p:cNvPr id="2" name="Прямоугольник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7958" y="6021288"/>
                <a:ext cx="1703736" cy="61664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974606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910</Words>
  <Application>Microsoft Office PowerPoint</Application>
  <PresentationFormat>Экран (4:3)</PresentationFormat>
  <Paragraphs>116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  «Мне приходится делить время между политикой и уравнениями. Однако, уравнения, по – моему, гораздо важнее. Политика существует для данного момента, а уравнения будут существовать вечно».  Эйнштейн</vt:lpstr>
      <vt:lpstr>Корень n – й степени.</vt:lpstr>
      <vt:lpstr>Функция y=√(n&amp;x)</vt:lpstr>
      <vt:lpstr>Опр: Иррациональным уравнением называют уравнение, в котором неизвестная величина содержится под знаком корня (радикала).</vt:lpstr>
      <vt:lpstr>Основные методы решения иррациональных уравнений.</vt:lpstr>
      <vt:lpstr>Метод возведения в степень.</vt:lpstr>
      <vt:lpstr>Метод равносильных преобразований.</vt:lpstr>
      <vt:lpstr>Функционально-графический метод</vt:lpstr>
      <vt:lpstr>Презентация PowerPoint</vt:lpstr>
      <vt:lpstr>Введение новой переменной</vt:lpstr>
      <vt:lpstr>Презентация PowerPoint</vt:lpstr>
      <vt:lpstr>Презентация PowerPoint</vt:lpstr>
      <vt:lpstr>Презентация PowerPoint</vt:lpstr>
      <vt:lpstr>Решите уравнения.</vt:lpstr>
      <vt:lpstr>                   Ответы</vt:lpstr>
      <vt:lpstr>Самостоятельная работа</vt:lpstr>
      <vt:lpstr>Ответы к самостоятельной работе.</vt:lpstr>
      <vt:lpstr>Дом. задание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Nataly</dc:creator>
  <cp:lastModifiedBy>Nataly</cp:lastModifiedBy>
  <cp:revision>61</cp:revision>
  <cp:lastPrinted>2016-10-16T10:22:10Z</cp:lastPrinted>
  <dcterms:created xsi:type="dcterms:W3CDTF">2016-10-08T16:26:34Z</dcterms:created>
  <dcterms:modified xsi:type="dcterms:W3CDTF">2016-10-16T10:26:13Z</dcterms:modified>
</cp:coreProperties>
</file>