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63" r:id="rId4"/>
    <p:sldId id="264" r:id="rId5"/>
    <p:sldId id="265" r:id="rId6"/>
    <p:sldId id="271" r:id="rId7"/>
    <p:sldId id="267" r:id="rId8"/>
    <p:sldId id="266" r:id="rId9"/>
    <p:sldId id="269" r:id="rId10"/>
    <p:sldId id="272" r:id="rId11"/>
    <p:sldId id="270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24" autoAdjust="0"/>
  </p:normalViewPr>
  <p:slideViewPr>
    <p:cSldViewPr>
      <p:cViewPr>
        <p:scale>
          <a:sx n="97" d="100"/>
          <a:sy n="97" d="100"/>
        </p:scale>
        <p:origin x="-71" y="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A63AEE-E1B1-4CAD-9CEE-6A1BBB611791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C670B4-6D3A-4EFC-96B2-CFC48B3D752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018.radikal.ru/i519/1304/3e/4bb97ff07cca.png" TargetMode="External"/><Relationship Id="rId7" Type="http://schemas.openxmlformats.org/officeDocument/2006/relationships/hyperlink" Target="http://images.yandex.ru/yandsearch?win=69&amp;fp=0&amp;uinfo=ww-1351-wh-667-fw-1126-fh-461-pd-1&amp;text=%D0%97%D0%94%D0%95%D0%A1%D0%AC%20%D0%9C%D0%9E%D0%96%D0%95%D0%A2%20%D0%91%D0%AB%D0%A2%D0%AC%20%D0%92%D0%90%D0%A8%D0%90%20%D0%A0%D0%95%D0%9A%D0%9B%D0%90%D0%9C%D0%90&amp;clid=1976480&amp;pos=7&amp;rpt=simage&amp;img_url=http://internetua.com/upload/tinymce/images/art1/13383_NpAdvHover-222x180.jpg.jpg" TargetMode="External"/><Relationship Id="rId2" Type="http://schemas.openxmlformats.org/officeDocument/2006/relationships/hyperlink" Target="http://www.tao-tour.ru/upload/medialibrary/472/free-vector-transport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46.ru/images/line_baby.jpg" TargetMode="External"/><Relationship Id="rId5" Type="http://schemas.openxmlformats.org/officeDocument/2006/relationships/hyperlink" Target="http://i022.radikal.ru/1304/0b/005110753ae9.png" TargetMode="External"/><Relationship Id="rId4" Type="http://schemas.openxmlformats.org/officeDocument/2006/relationships/hyperlink" Target="http://s019.radikal.ru/i631/1304/ce/87b1b43cee65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18" Type="http://schemas.openxmlformats.org/officeDocument/2006/relationships/image" Target="../media/image23.gif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" Type="http://schemas.openxmlformats.org/officeDocument/2006/relationships/image" Target="../media/image7.jpeg"/><Relationship Id="rId16" Type="http://schemas.openxmlformats.org/officeDocument/2006/relationships/image" Target="../media/image21.jpeg"/><Relationship Id="rId20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jpeg"/><Relationship Id="rId10" Type="http://schemas.openxmlformats.org/officeDocument/2006/relationships/image" Target="../media/image15.gif"/><Relationship Id="rId19" Type="http://schemas.openxmlformats.org/officeDocument/2006/relationships/image" Target="../media/image24.gif"/><Relationship Id="rId4" Type="http://schemas.openxmlformats.org/officeDocument/2006/relationships/image" Target="../media/image9.jpeg"/><Relationship Id="rId9" Type="http://schemas.openxmlformats.org/officeDocument/2006/relationships/image" Target="../media/image14.gif"/><Relationship Id="rId1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7.gif"/><Relationship Id="rId7" Type="http://schemas.openxmlformats.org/officeDocument/2006/relationships/image" Target="../media/image31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gif"/><Relationship Id="rId11" Type="http://schemas.openxmlformats.org/officeDocument/2006/relationships/image" Target="../media/image35.emf"/><Relationship Id="rId5" Type="http://schemas.openxmlformats.org/officeDocument/2006/relationships/image" Target="../media/image29.gif"/><Relationship Id="rId10" Type="http://schemas.openxmlformats.org/officeDocument/2006/relationships/image" Target="../media/image34.emf"/><Relationship Id="rId4" Type="http://schemas.openxmlformats.org/officeDocument/2006/relationships/image" Target="../media/image28.gif"/><Relationship Id="rId9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12" Type="http://schemas.openxmlformats.org/officeDocument/2006/relationships/image" Target="../media/image46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0"/>
            <a:ext cx="8572560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214546" y="3071810"/>
            <a:ext cx="4143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НАШЕ ПИТАНИЕ</a:t>
            </a:r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280" y="5013176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/>
              <a:t>Гулунова Залина Петровна, </a:t>
            </a:r>
          </a:p>
          <a:p>
            <a:pPr algn="r"/>
            <a:r>
              <a:rPr lang="ru-RU" b="1" i="1" dirty="0"/>
              <a:t>учитель начальных классов </a:t>
            </a:r>
          </a:p>
          <a:p>
            <a:pPr algn="r"/>
            <a:r>
              <a:rPr lang="ru-RU" b="1" i="1" dirty="0"/>
              <a:t>МКОУ СОШ №2 им. А.Н. Кесаева </a:t>
            </a:r>
          </a:p>
          <a:p>
            <a:pPr algn="r"/>
            <a:r>
              <a:rPr lang="ru-RU" b="1" i="1" dirty="0"/>
              <a:t>г. Дигоры Дигорского района </a:t>
            </a:r>
            <a:r>
              <a:rPr lang="ru-RU" b="1" i="1" dirty="0" smtClean="0"/>
              <a:t>РСО-Алания</a:t>
            </a:r>
            <a:endParaRPr lang="ru-RU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4" y="404664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Урок окружающего мира 3 класс УМК «Школа </a:t>
            </a:r>
            <a:r>
              <a:rPr lang="ru-RU" b="1" i="1" smtClean="0"/>
              <a:t>России</a:t>
            </a:r>
            <a:r>
              <a:rPr lang="ru-RU" b="1" i="1" smtClean="0"/>
              <a:t>»</a:t>
            </a:r>
            <a:endParaRPr lang="ru-RU" b="1" i="1" dirty="0" smtClean="0"/>
          </a:p>
        </p:txBody>
      </p:sp>
      <p:pic>
        <p:nvPicPr>
          <p:cNvPr id="11" name="Рисунок 10" descr="http://i022.radikal.ru/1304/0b/005110753ae9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57232"/>
            <a:ext cx="6858048" cy="4366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0"/>
            <a:ext cx="8572560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18" y="785794"/>
          <a:ext cx="8858282" cy="5867730"/>
        </p:xfrm>
        <a:graphic>
          <a:graphicData uri="http://schemas.openxmlformats.org/drawingml/2006/table">
            <a:tbl>
              <a:tblPr rtl="1"/>
              <a:tblGrid>
                <a:gridCol w="1948832"/>
                <a:gridCol w="5337774"/>
                <a:gridCol w="1571676"/>
              </a:tblGrid>
              <a:tr h="4286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после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проекта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Мои знания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10" marR="4310" marT="0" marB="0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5760" indent="-36576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до проекта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75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Я знаю, что пища состоит из....</a:t>
                      </a: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10" marR="4310" marT="0" marB="0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2890"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75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Я знаю, что организму нужны белки для ... </a:t>
                      </a: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10" marR="4310" marT="0" marB="0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04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Я знаю, что  организму нужны  жиры для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...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10" marR="4310" marT="0" marB="0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7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Я знаю, что организму нужны  углеводы для ...</a:t>
                      </a: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10" marR="4310" marT="0" marB="0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75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Я знаю, что   организму нужны  витамины для ...</a:t>
                      </a: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10" marR="4310" marT="0" marB="0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30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Я знаю вредные для организма продукты:</a:t>
                      </a: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10" marR="4310" marT="0" marB="0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04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Я знаю, что такое режим питания и соблюдаю его (ответь да или нет)</a:t>
                      </a: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10" marR="4310" marT="0" marB="0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75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omic Sans MS"/>
                          <a:cs typeface="Times New Roman" pitchFamily="18" charset="0"/>
                        </a:rPr>
                        <a:t>Я  стараюсь правильно питаться (ответь да или нет)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10" marR="4310" marT="0" marB="0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43096" marR="43096" marT="43096" marB="43096">
                    <a:lnL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4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28596" y="0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Чему я могу научиться в проекте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0"/>
            <a:ext cx="8572560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0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Положи знания,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полученные на уроке,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 волшебный рюкзак</a:t>
            </a:r>
          </a:p>
        </p:txBody>
      </p:sp>
      <p:pic>
        <p:nvPicPr>
          <p:cNvPr id="2052" name="Picture 4" descr="http://i.allday.ru/b9/8e/3d/1313354689_school-bag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785926"/>
            <a:ext cx="4762500" cy="3924301"/>
          </a:xfrm>
          <a:prstGeom prst="rect">
            <a:avLst/>
          </a:prstGeom>
          <a:noFill/>
        </p:spPr>
      </p:pic>
      <p:pic>
        <p:nvPicPr>
          <p:cNvPr id="2050" name="Picture 2" descr="http://r46.ru/images/line_bab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357826"/>
            <a:ext cx="8429684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0"/>
            <a:ext cx="8572560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ttp://i022.radikal.ru/1304/0b/005110753ae9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04664"/>
            <a:ext cx="7272808" cy="590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259632" y="3071810"/>
            <a:ext cx="6480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</a:t>
            </a:r>
          </a:p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</a:t>
            </a:r>
          </a:p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УРОК!</a:t>
            </a:r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0"/>
            <a:ext cx="8572560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0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Ссылки на источники графики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733246"/>
            <a:ext cx="878684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 </a:t>
            </a:r>
            <a:r>
              <a:rPr lang="ru-RU" sz="2000" dirty="0" err="1" smtClean="0"/>
              <a:t>Транспорт</a:t>
            </a:r>
            <a:r>
              <a:rPr lang="ru-RU" sz="2000" u="sng" dirty="0" err="1" smtClean="0">
                <a:hlinkClick r:id="rId2"/>
              </a:rPr>
              <a:t>http</a:t>
            </a:r>
            <a:r>
              <a:rPr lang="ru-RU" sz="2000" u="sng" dirty="0" smtClean="0">
                <a:hlinkClick r:id="rId2"/>
              </a:rPr>
              <a:t>://</a:t>
            </a:r>
            <a:r>
              <a:rPr lang="ru-RU" sz="2000" u="sng" dirty="0" err="1" smtClean="0">
                <a:hlinkClick r:id="rId2"/>
              </a:rPr>
              <a:t>www.tao-tour.ru</a:t>
            </a:r>
            <a:r>
              <a:rPr lang="ru-RU" sz="2000" u="sng" dirty="0" smtClean="0">
                <a:hlinkClick r:id="rId2"/>
              </a:rPr>
              <a:t>/</a:t>
            </a:r>
            <a:r>
              <a:rPr lang="ru-RU" sz="2000" u="sng" dirty="0" err="1" smtClean="0">
                <a:hlinkClick r:id="rId2"/>
              </a:rPr>
              <a:t>upload</a:t>
            </a:r>
            <a:r>
              <a:rPr lang="ru-RU" sz="2000" u="sng" dirty="0" smtClean="0">
                <a:hlinkClick r:id="rId2"/>
              </a:rPr>
              <a:t>/</a:t>
            </a:r>
            <a:r>
              <a:rPr lang="ru-RU" sz="2000" u="sng" dirty="0" err="1" smtClean="0">
                <a:hlinkClick r:id="rId2"/>
              </a:rPr>
              <a:t>medialibrary</a:t>
            </a:r>
            <a:r>
              <a:rPr lang="ru-RU" sz="2000" u="sng" dirty="0" smtClean="0">
                <a:hlinkClick r:id="rId2"/>
              </a:rPr>
              <a:t>/472/</a:t>
            </a:r>
            <a:r>
              <a:rPr lang="ru-RU" sz="2000" u="sng" dirty="0" err="1" smtClean="0">
                <a:hlinkClick r:id="rId2"/>
              </a:rPr>
              <a:t>free-vector-transport.jpg</a:t>
            </a:r>
            <a:endParaRPr lang="ru-RU" sz="2000" dirty="0" smtClean="0"/>
          </a:p>
          <a:p>
            <a:r>
              <a:rPr lang="ru-RU" sz="2000" dirty="0" smtClean="0"/>
              <a:t>Мальчики, </a:t>
            </a:r>
            <a:r>
              <a:rPr lang="ru-RU" sz="2000" dirty="0" err="1" smtClean="0"/>
              <a:t>девочки</a:t>
            </a:r>
            <a:r>
              <a:rPr lang="ru-RU" sz="2000" u="sng" dirty="0" err="1" smtClean="0">
                <a:hlinkClick r:id="rId3"/>
              </a:rPr>
              <a:t>http</a:t>
            </a:r>
            <a:r>
              <a:rPr lang="ru-RU" sz="2000" u="sng" dirty="0" smtClean="0">
                <a:hlinkClick r:id="rId3"/>
              </a:rPr>
              <a:t>://s018.radikal.ru/i519/1304/3e/4bb97ff07cca.png</a:t>
            </a:r>
            <a:endParaRPr lang="ru-RU" sz="2000" dirty="0" smtClean="0"/>
          </a:p>
          <a:p>
            <a:r>
              <a:rPr lang="ru-RU" sz="2000" u="sng" dirty="0" smtClean="0">
                <a:hlinkClick r:id="rId4"/>
              </a:rPr>
              <a:t>http://s019.radikal.ru/i631/1304/ce/87b1b43cee65.png</a:t>
            </a:r>
            <a:endParaRPr lang="ru-RU" sz="2000" dirty="0" smtClean="0"/>
          </a:p>
          <a:p>
            <a:r>
              <a:rPr lang="ru-RU" sz="2000" u="sng" dirty="0" smtClean="0">
                <a:hlinkClick r:id="rId5"/>
              </a:rPr>
              <a:t>http://i022.radikal.ru/1304/0b/005110753ae9.png</a:t>
            </a:r>
            <a:endParaRPr lang="ru-RU" sz="2000" dirty="0" smtClean="0"/>
          </a:p>
          <a:p>
            <a:r>
              <a:rPr lang="ru-RU" sz="2000" u="sng" dirty="0" smtClean="0">
                <a:hlinkClick r:id="rId6"/>
              </a:rPr>
              <a:t>http://r46.ru/images/line_baby.jpg</a:t>
            </a:r>
            <a:endParaRPr lang="ru-RU" sz="2000" dirty="0" smtClean="0"/>
          </a:p>
          <a:p>
            <a:r>
              <a:rPr lang="ru-RU" sz="2000" dirty="0" smtClean="0"/>
              <a:t>Рекламный </a:t>
            </a:r>
            <a:r>
              <a:rPr lang="ru-RU" sz="2000" dirty="0" err="1" smtClean="0"/>
              <a:t>щит</a:t>
            </a:r>
            <a:r>
              <a:rPr lang="ru-RU" sz="2000" u="sng" dirty="0" err="1" smtClean="0">
                <a:hlinkClick r:id="rId7"/>
              </a:rPr>
              <a:t>http</a:t>
            </a:r>
            <a:r>
              <a:rPr lang="ru-RU" sz="2000" u="sng" dirty="0" smtClean="0">
                <a:hlinkClick r:id="rId7"/>
              </a:rPr>
              <a:t>://</a:t>
            </a:r>
            <a:r>
              <a:rPr lang="ru-RU" sz="2000" u="sng" dirty="0" err="1" smtClean="0">
                <a:hlinkClick r:id="rId7"/>
              </a:rPr>
              <a:t>images.yandex.ru</a:t>
            </a:r>
            <a:r>
              <a:rPr lang="ru-RU" sz="2000" u="sng" dirty="0" smtClean="0">
                <a:hlinkClick r:id="rId7"/>
              </a:rPr>
              <a:t>/yandsearch?win=69&amp;fp=0&amp;uinfo=ww-1351-wh-667-fw-1126-fh-461-pd-1&amp;text=%D0%97%D0%94%D0%95%D0%A1%D0%AC%20%D0%9C%D0%9E%D0%96%D0%95%D0%A2%20%D0%91%D0%AB%D0%A2%D0%AC%20%D0%92%D0%90%D0%A8%D0%90%20%D0%A0%D0%95%D0%9A%D0%9B%D0%90%D0%9C%D0%90&amp;clid=1976480&amp;pos=7&amp;rpt=simage&amp;img_url=http%3A%2F%2Finternetua.com%2Fupload%2Ftinymce%2Fimages%2Fart1%2F13383_NpAdvHover-222x180.jpg.jpg</a:t>
            </a:r>
            <a:endParaRPr lang="ru-RU" sz="2000" dirty="0" smtClean="0"/>
          </a:p>
          <a:p>
            <a:r>
              <a:rPr lang="ru-RU" sz="2000" dirty="0" smtClean="0"/>
              <a:t>Картинки продуктов сканированы из рабочей тетрадь для школьников. Безруких М.М., Филиппова Т.А., Макеева А.Г. Две недели в лагере здоровья. – М.: ОЛМА – ПРЕСС, 2008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7854" y="0"/>
            <a:ext cx="8320426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571480"/>
            <a:ext cx="76438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Жить - значит действовать.</a:t>
            </a:r>
          </a:p>
          <a:p>
            <a:pPr algn="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А.Франс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285860"/>
            <a:ext cx="25580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3786190"/>
            <a:ext cx="2498345" cy="209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3643314"/>
            <a:ext cx="2143140" cy="20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1571612"/>
            <a:ext cx="1785950" cy="3266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785786" y="300037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ТОПЛИВО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29256" y="3286124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ЭЛЕКТРОЭНЕРГИЯ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0034" y="5857892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ВЕТЕР И ВОЛНЫ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428992" y="4929198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ПИТАНИЕ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Скругленный прямоугольник 24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644" name="Group 140"/>
          <p:cNvGraphicFramePr>
            <a:graphicFrameLocks noGrp="1"/>
          </p:cNvGraphicFramePr>
          <p:nvPr/>
        </p:nvGraphicFramePr>
        <p:xfrm>
          <a:off x="857224" y="785794"/>
          <a:ext cx="7920038" cy="2849880"/>
        </p:xfrm>
        <a:graphic>
          <a:graphicData uri="http://schemas.openxmlformats.org/drawingml/2006/table">
            <a:tbl>
              <a:tblPr/>
              <a:tblGrid>
                <a:gridCol w="2376488"/>
                <a:gridCol w="461962"/>
                <a:gridCol w="2273300"/>
                <a:gridCol w="433388"/>
                <a:gridCol w="23749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Углеводы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продуктах животного происхождения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мясе, молоке, сале, в маслянистых растениях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крупах, муке, крахмале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94" name="Line 90"/>
          <p:cNvSpPr>
            <a:spLocks noChangeShapeType="1"/>
          </p:cNvSpPr>
          <p:nvPr/>
        </p:nvSpPr>
        <p:spPr bwMode="auto">
          <a:xfrm>
            <a:off x="2000232" y="3643314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95" name="Line 91"/>
          <p:cNvSpPr>
            <a:spLocks noChangeShapeType="1"/>
          </p:cNvSpPr>
          <p:nvPr/>
        </p:nvSpPr>
        <p:spPr bwMode="auto">
          <a:xfrm>
            <a:off x="4857752" y="3643314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96" name="Line 92"/>
          <p:cNvSpPr>
            <a:spLocks noChangeShapeType="1"/>
          </p:cNvSpPr>
          <p:nvPr/>
        </p:nvSpPr>
        <p:spPr bwMode="auto">
          <a:xfrm>
            <a:off x="7429520" y="3571876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1624" name="Picture 120" descr="10"/>
          <p:cNvPicPr>
            <a:picLocks noChangeAspect="1" noChangeArrowheads="1"/>
          </p:cNvPicPr>
          <p:nvPr/>
        </p:nvPicPr>
        <p:blipFill>
          <a:blip r:embed="rId2" cstate="email">
            <a:lum bright="12000" contrast="24000"/>
          </a:blip>
          <a:srcRect/>
          <a:stretch>
            <a:fillRect/>
          </a:stretch>
        </p:blipFill>
        <p:spPr bwMode="auto">
          <a:xfrm>
            <a:off x="0" y="5214950"/>
            <a:ext cx="1331913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25" name="Picture 121" descr="12"/>
          <p:cNvPicPr>
            <a:picLocks noChangeAspect="1" noChangeArrowheads="1"/>
          </p:cNvPicPr>
          <p:nvPr/>
        </p:nvPicPr>
        <p:blipFill>
          <a:blip r:embed="rId3" cstate="email">
            <a:lum bright="12000" contrast="18000"/>
          </a:blip>
          <a:srcRect/>
          <a:stretch>
            <a:fillRect/>
          </a:stretch>
        </p:blipFill>
        <p:spPr bwMode="auto">
          <a:xfrm>
            <a:off x="1258888" y="5661025"/>
            <a:ext cx="1008062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26" name="Picture 122" descr="13"/>
          <p:cNvPicPr>
            <a:picLocks noChangeAspect="1" noChangeArrowheads="1"/>
          </p:cNvPicPr>
          <p:nvPr/>
        </p:nvPicPr>
        <p:blipFill>
          <a:blip r:embed="rId4" cstate="email">
            <a:lum bright="12000" contrast="18000"/>
          </a:blip>
          <a:srcRect/>
          <a:stretch>
            <a:fillRect/>
          </a:stretch>
        </p:blipFill>
        <p:spPr bwMode="auto">
          <a:xfrm>
            <a:off x="1116013" y="4941888"/>
            <a:ext cx="936625" cy="612775"/>
          </a:xfrm>
          <a:prstGeom prst="rect">
            <a:avLst/>
          </a:prstGeom>
          <a:noFill/>
        </p:spPr>
      </p:pic>
      <p:pic>
        <p:nvPicPr>
          <p:cNvPr id="21627" name="Picture 123" descr="14"/>
          <p:cNvPicPr>
            <a:picLocks noChangeAspect="1" noChangeArrowheads="1"/>
          </p:cNvPicPr>
          <p:nvPr/>
        </p:nvPicPr>
        <p:blipFill>
          <a:blip r:embed="rId5" cstate="email">
            <a:lum bright="12000" contrast="18000"/>
          </a:blip>
          <a:srcRect/>
          <a:stretch>
            <a:fillRect/>
          </a:stretch>
        </p:blipFill>
        <p:spPr bwMode="auto">
          <a:xfrm>
            <a:off x="2411413" y="6092825"/>
            <a:ext cx="606425" cy="765175"/>
          </a:xfrm>
          <a:prstGeom prst="rect">
            <a:avLst/>
          </a:prstGeom>
          <a:noFill/>
        </p:spPr>
      </p:pic>
      <p:pic>
        <p:nvPicPr>
          <p:cNvPr id="21628" name="Picture 124" descr="49"/>
          <p:cNvPicPr>
            <a:picLocks noChangeAspect="1" noChangeArrowheads="1"/>
          </p:cNvPicPr>
          <p:nvPr/>
        </p:nvPicPr>
        <p:blipFill>
          <a:blip r:embed="rId6" cstate="email">
            <a:lum bright="6000" contrast="24000"/>
          </a:blip>
          <a:srcRect/>
          <a:stretch>
            <a:fillRect/>
          </a:stretch>
        </p:blipFill>
        <p:spPr bwMode="auto">
          <a:xfrm>
            <a:off x="357158" y="4429132"/>
            <a:ext cx="647700" cy="512762"/>
          </a:xfrm>
          <a:prstGeom prst="rect">
            <a:avLst/>
          </a:prstGeom>
          <a:noFill/>
        </p:spPr>
      </p:pic>
      <p:pic>
        <p:nvPicPr>
          <p:cNvPr id="21629" name="Picture 125" descr="47"/>
          <p:cNvPicPr>
            <a:picLocks noChangeAspect="1" noChangeArrowheads="1"/>
          </p:cNvPicPr>
          <p:nvPr/>
        </p:nvPicPr>
        <p:blipFill>
          <a:blip r:embed="rId7" cstate="email">
            <a:lum bright="12000" contrast="-12000"/>
          </a:blip>
          <a:srcRect/>
          <a:stretch>
            <a:fillRect/>
          </a:stretch>
        </p:blipFill>
        <p:spPr bwMode="auto">
          <a:xfrm>
            <a:off x="971550" y="6165850"/>
            <a:ext cx="1116013" cy="496888"/>
          </a:xfrm>
          <a:prstGeom prst="rect">
            <a:avLst/>
          </a:prstGeom>
          <a:noFill/>
        </p:spPr>
      </p:pic>
      <p:pic>
        <p:nvPicPr>
          <p:cNvPr id="21630" name="Picture 126" descr="56"/>
          <p:cNvPicPr>
            <a:picLocks noChangeAspect="1" noChangeArrowheads="1"/>
          </p:cNvPicPr>
          <p:nvPr/>
        </p:nvPicPr>
        <p:blipFill>
          <a:blip r:embed="rId8" cstate="email">
            <a:lum bright="24000" contrast="18000"/>
          </a:blip>
          <a:srcRect/>
          <a:stretch>
            <a:fillRect/>
          </a:stretch>
        </p:blipFill>
        <p:spPr bwMode="auto">
          <a:xfrm>
            <a:off x="0" y="6143644"/>
            <a:ext cx="1009650" cy="341312"/>
          </a:xfrm>
          <a:prstGeom prst="rect">
            <a:avLst/>
          </a:prstGeom>
          <a:noFill/>
        </p:spPr>
      </p:pic>
      <p:pic>
        <p:nvPicPr>
          <p:cNvPr id="21631" name="Picture 127" descr="j0223776"/>
          <p:cNvPicPr>
            <a:picLocks noChangeAspect="1" noChangeArrowheads="1" noCrop="1"/>
          </p:cNvPicPr>
          <p:nvPr/>
        </p:nvPicPr>
        <p:blipFill>
          <a:blip r:embed="rId9" cstate="email">
            <a:lum contrast="30000"/>
          </a:blip>
          <a:srcRect/>
          <a:stretch>
            <a:fillRect/>
          </a:stretch>
        </p:blipFill>
        <p:spPr bwMode="auto">
          <a:xfrm>
            <a:off x="1908175" y="4365625"/>
            <a:ext cx="1228725" cy="895350"/>
          </a:xfrm>
          <a:prstGeom prst="rect">
            <a:avLst/>
          </a:prstGeom>
          <a:noFill/>
        </p:spPr>
      </p:pic>
      <p:pic>
        <p:nvPicPr>
          <p:cNvPr id="21633" name="Picture 129" descr="j0223779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195513" y="5262563"/>
            <a:ext cx="1152525" cy="666750"/>
          </a:xfrm>
          <a:prstGeom prst="rect">
            <a:avLst/>
          </a:prstGeom>
          <a:noFill/>
        </p:spPr>
      </p:pic>
      <p:pic>
        <p:nvPicPr>
          <p:cNvPr id="21634" name="Picture 130" descr="55"/>
          <p:cNvPicPr>
            <a:picLocks noChangeAspect="1" noChangeArrowheads="1"/>
          </p:cNvPicPr>
          <p:nvPr/>
        </p:nvPicPr>
        <p:blipFill>
          <a:blip r:embed="rId11" cstate="email">
            <a:lum bright="12000" contrast="6000"/>
          </a:blip>
          <a:srcRect/>
          <a:stretch>
            <a:fillRect/>
          </a:stretch>
        </p:blipFill>
        <p:spPr bwMode="auto">
          <a:xfrm>
            <a:off x="4787900" y="4724400"/>
            <a:ext cx="935038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35" name="Picture 131" descr="45"/>
          <p:cNvPicPr>
            <a:picLocks noChangeAspect="1" noChangeArrowheads="1"/>
          </p:cNvPicPr>
          <p:nvPr/>
        </p:nvPicPr>
        <p:blipFill>
          <a:blip r:embed="rId12" cstate="email">
            <a:lum bright="12000" contrast="6000"/>
          </a:blip>
          <a:srcRect/>
          <a:stretch>
            <a:fillRect/>
          </a:stretch>
        </p:blipFill>
        <p:spPr bwMode="auto">
          <a:xfrm>
            <a:off x="3708400" y="4437063"/>
            <a:ext cx="104457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36" name="Picture 132" descr="50"/>
          <p:cNvPicPr>
            <a:picLocks noChangeAspect="1" noChangeArrowheads="1"/>
          </p:cNvPicPr>
          <p:nvPr/>
        </p:nvPicPr>
        <p:blipFill>
          <a:blip r:embed="rId13" cstate="email">
            <a:lum bright="12000" contrast="6000"/>
          </a:blip>
          <a:srcRect/>
          <a:stretch>
            <a:fillRect/>
          </a:stretch>
        </p:blipFill>
        <p:spPr bwMode="auto">
          <a:xfrm>
            <a:off x="3851275" y="5229225"/>
            <a:ext cx="468313" cy="1047750"/>
          </a:xfrm>
          <a:prstGeom prst="rect">
            <a:avLst/>
          </a:prstGeom>
          <a:noFill/>
        </p:spPr>
      </p:pic>
      <p:pic>
        <p:nvPicPr>
          <p:cNvPr id="21637" name="Picture 133" descr="орех"/>
          <p:cNvPicPr>
            <a:picLocks noChangeAspect="1" noChangeArrowheads="1"/>
          </p:cNvPicPr>
          <p:nvPr/>
        </p:nvPicPr>
        <p:blipFill>
          <a:blip r:embed="rId14" cstate="email">
            <a:lum bright="6000" contrast="18000"/>
          </a:blip>
          <a:srcRect/>
          <a:stretch>
            <a:fillRect/>
          </a:stretch>
        </p:blipFill>
        <p:spPr bwMode="auto">
          <a:xfrm>
            <a:off x="4356100" y="6092825"/>
            <a:ext cx="1008063" cy="546100"/>
          </a:xfrm>
          <a:prstGeom prst="rect">
            <a:avLst/>
          </a:prstGeom>
          <a:noFill/>
        </p:spPr>
      </p:pic>
      <p:pic>
        <p:nvPicPr>
          <p:cNvPr id="21638" name="Picture 134" descr="орех2"/>
          <p:cNvPicPr>
            <a:picLocks noChangeAspect="1" noChangeArrowheads="1"/>
          </p:cNvPicPr>
          <p:nvPr/>
        </p:nvPicPr>
        <p:blipFill>
          <a:blip r:embed="rId15" cstate="email">
            <a:lum bright="6000" contrast="18000"/>
          </a:blip>
          <a:srcRect/>
          <a:stretch>
            <a:fillRect/>
          </a:stretch>
        </p:blipFill>
        <p:spPr bwMode="auto">
          <a:xfrm>
            <a:off x="4716463" y="5373688"/>
            <a:ext cx="863600" cy="674687"/>
          </a:xfrm>
          <a:prstGeom prst="rect">
            <a:avLst/>
          </a:prstGeom>
          <a:noFill/>
        </p:spPr>
      </p:pic>
      <p:pic>
        <p:nvPicPr>
          <p:cNvPr id="21645" name="Picture 141" descr="20"/>
          <p:cNvPicPr>
            <a:picLocks noChangeAspect="1" noChangeArrowheads="1"/>
          </p:cNvPicPr>
          <p:nvPr/>
        </p:nvPicPr>
        <p:blipFill>
          <a:blip r:embed="rId16" cstate="email">
            <a:lum bright="18000" contrast="12000"/>
          </a:blip>
          <a:srcRect/>
          <a:stretch>
            <a:fillRect/>
          </a:stretch>
        </p:blipFill>
        <p:spPr bwMode="auto">
          <a:xfrm>
            <a:off x="7596188" y="4365625"/>
            <a:ext cx="154781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47" name="Picture 143" descr="27"/>
          <p:cNvPicPr>
            <a:picLocks noChangeAspect="1" noChangeArrowheads="1"/>
          </p:cNvPicPr>
          <p:nvPr/>
        </p:nvPicPr>
        <p:blipFill>
          <a:blip r:embed="rId17" cstate="email">
            <a:lum bright="6000" contrast="-6000"/>
          </a:blip>
          <a:srcRect/>
          <a:stretch>
            <a:fillRect/>
          </a:stretch>
        </p:blipFill>
        <p:spPr bwMode="auto">
          <a:xfrm>
            <a:off x="7092950" y="5373688"/>
            <a:ext cx="1223963" cy="660400"/>
          </a:xfrm>
          <a:prstGeom prst="rect">
            <a:avLst/>
          </a:prstGeom>
          <a:noFill/>
        </p:spPr>
      </p:pic>
      <p:pic>
        <p:nvPicPr>
          <p:cNvPr id="21648" name="Picture 144" descr="j0189212"/>
          <p:cNvPicPr>
            <a:picLocks noChangeAspect="1" noChangeArrowheads="1" noCrop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372225" y="4575175"/>
            <a:ext cx="1046163" cy="762000"/>
          </a:xfrm>
          <a:prstGeom prst="rect">
            <a:avLst/>
          </a:prstGeom>
          <a:noFill/>
        </p:spPr>
      </p:pic>
      <p:pic>
        <p:nvPicPr>
          <p:cNvPr id="21649" name="Picture 145" descr="j0254480"/>
          <p:cNvPicPr>
            <a:picLocks noChangeAspect="1" noChangeArrowheads="1" noCrop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7820025" y="5951538"/>
            <a:ext cx="1323975" cy="906462"/>
          </a:xfrm>
          <a:prstGeom prst="rect">
            <a:avLst/>
          </a:prstGeom>
          <a:noFill/>
        </p:spPr>
      </p:pic>
      <p:pic>
        <p:nvPicPr>
          <p:cNvPr id="21651" name="Picture 147" descr="48"/>
          <p:cNvPicPr>
            <a:picLocks noChangeAspect="1" noChangeArrowheads="1"/>
          </p:cNvPicPr>
          <p:nvPr/>
        </p:nvPicPr>
        <p:blipFill>
          <a:blip r:embed="rId20" cstate="email">
            <a:lum bright="12000" contrast="-12000"/>
          </a:blip>
          <a:srcRect/>
          <a:stretch>
            <a:fillRect/>
          </a:stretch>
        </p:blipFill>
        <p:spPr bwMode="auto">
          <a:xfrm>
            <a:off x="6227763" y="5919788"/>
            <a:ext cx="1152525" cy="673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85720" y="0"/>
            <a:ext cx="8572560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714744" y="928670"/>
            <a:ext cx="2020297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Витамины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500430" y="2214554"/>
            <a:ext cx="2250360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Овощи, фрукты</a:t>
            </a:r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4714876" y="1500174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2535" name="Picture 7" descr="AG00327_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938" y="5157788"/>
            <a:ext cx="115252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 descr="J0076170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6600" y="3357563"/>
            <a:ext cx="14668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9" descr="J0076177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525" y="3500438"/>
            <a:ext cx="800100" cy="1076325"/>
          </a:xfrm>
          <a:prstGeom prst="rect">
            <a:avLst/>
          </a:prstGeom>
          <a:noFill/>
        </p:spPr>
      </p:pic>
      <p:pic>
        <p:nvPicPr>
          <p:cNvPr id="22538" name="Picture 10" descr="J0095684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263" y="5157788"/>
            <a:ext cx="771525" cy="1008062"/>
          </a:xfrm>
          <a:prstGeom prst="rect">
            <a:avLst/>
          </a:prstGeom>
          <a:noFill/>
        </p:spPr>
      </p:pic>
      <p:pic>
        <p:nvPicPr>
          <p:cNvPr id="22539" name="Picture 11" descr="j0223773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03350" y="5013325"/>
            <a:ext cx="1296988" cy="974725"/>
          </a:xfrm>
          <a:prstGeom prst="rect">
            <a:avLst/>
          </a:prstGeom>
          <a:noFill/>
        </p:spPr>
      </p:pic>
      <p:pic>
        <p:nvPicPr>
          <p:cNvPr id="22540" name="Picture 12" descr="j0223774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308850" y="3213100"/>
            <a:ext cx="1295400" cy="946150"/>
          </a:xfrm>
          <a:prstGeom prst="rect">
            <a:avLst/>
          </a:prstGeom>
          <a:noFill/>
        </p:spPr>
      </p:pic>
      <p:pic>
        <p:nvPicPr>
          <p:cNvPr id="22541" name="Picture 13" descr="j0213504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00113" y="3068638"/>
            <a:ext cx="1276350" cy="1200150"/>
          </a:xfrm>
          <a:prstGeom prst="rect">
            <a:avLst/>
          </a:prstGeom>
          <a:noFill/>
        </p:spPr>
      </p:pic>
      <p:pic>
        <p:nvPicPr>
          <p:cNvPr id="22542" name="Picture 14" descr="17"/>
          <p:cNvPicPr>
            <a:picLocks noChangeAspect="1" noChangeArrowheads="1"/>
          </p:cNvPicPr>
          <p:nvPr/>
        </p:nvPicPr>
        <p:blipFill>
          <a:blip r:embed="rId9" cstate="email">
            <a:lum bright="18000" contrast="48000"/>
          </a:blip>
          <a:srcRect/>
          <a:stretch>
            <a:fillRect/>
          </a:stretch>
        </p:blipFill>
        <p:spPr bwMode="auto">
          <a:xfrm>
            <a:off x="6588125" y="4724400"/>
            <a:ext cx="187325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286644" y="357166"/>
            <a:ext cx="1292225" cy="2320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flipH="1">
            <a:off x="714348" y="428604"/>
            <a:ext cx="1308118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Скругленный прямоугольник 25"/>
          <p:cNvSpPr/>
          <p:nvPr/>
        </p:nvSpPr>
        <p:spPr>
          <a:xfrm>
            <a:off x="285720" y="0"/>
            <a:ext cx="8572560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642910" y="3143248"/>
            <a:ext cx="12922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Капуста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7915247" y="4870448"/>
            <a:ext cx="9226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Мясо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7699347" y="3070223"/>
            <a:ext cx="8474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Орех</a:t>
            </a: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2224060" y="3135310"/>
            <a:ext cx="1134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Яблоко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3882997" y="2998785"/>
            <a:ext cx="12479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Колбаса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6043585" y="3070223"/>
            <a:ext cx="856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Рыба</a:t>
            </a:r>
          </a:p>
        </p:txBody>
      </p:sp>
      <p:pic>
        <p:nvPicPr>
          <p:cNvPr id="63498" name="Picture 10" descr="молоко"/>
          <p:cNvPicPr>
            <a:picLocks noChangeAspect="1" noChangeArrowheads="1"/>
          </p:cNvPicPr>
          <p:nvPr/>
        </p:nvPicPr>
        <p:blipFill>
          <a:blip r:embed="rId2" cstate="email">
            <a:lum bright="12000" contrast="-12000"/>
          </a:blip>
          <a:srcRect/>
          <a:stretch>
            <a:fillRect/>
          </a:stretch>
        </p:blipFill>
        <p:spPr bwMode="auto">
          <a:xfrm>
            <a:off x="1042988" y="3789363"/>
            <a:ext cx="695325" cy="998537"/>
          </a:xfrm>
          <a:prstGeom prst="rect">
            <a:avLst/>
          </a:prstGeom>
          <a:noFill/>
        </p:spPr>
      </p:pic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642910" y="4870448"/>
            <a:ext cx="11960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Молоко</a:t>
            </a:r>
          </a:p>
        </p:txBody>
      </p:sp>
      <p:pic>
        <p:nvPicPr>
          <p:cNvPr id="63500" name="Picture 12" descr="капуст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0113" y="1773238"/>
            <a:ext cx="1003300" cy="1185862"/>
          </a:xfrm>
          <a:prstGeom prst="rect">
            <a:avLst/>
          </a:prstGeom>
          <a:noFill/>
        </p:spPr>
      </p:pic>
      <p:pic>
        <p:nvPicPr>
          <p:cNvPr id="63501" name="Picture 13" descr="колбас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46513" y="1976438"/>
            <a:ext cx="1717675" cy="749300"/>
          </a:xfrm>
          <a:prstGeom prst="rect">
            <a:avLst/>
          </a:prstGeom>
          <a:noFill/>
        </p:spPr>
      </p:pic>
      <p:pic>
        <p:nvPicPr>
          <p:cNvPr id="63502" name="Picture 14" descr="мясо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86700" y="3789363"/>
            <a:ext cx="1257300" cy="700087"/>
          </a:xfrm>
          <a:prstGeom prst="rect">
            <a:avLst/>
          </a:prstGeom>
          <a:noFill/>
        </p:spPr>
      </p:pic>
      <p:pic>
        <p:nvPicPr>
          <p:cNvPr id="63503" name="Picture 15" descr="орех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740650" y="1916113"/>
            <a:ext cx="920750" cy="935037"/>
          </a:xfrm>
          <a:prstGeom prst="rect">
            <a:avLst/>
          </a:prstGeom>
          <a:noFill/>
        </p:spPr>
      </p:pic>
      <p:pic>
        <p:nvPicPr>
          <p:cNvPr id="63504" name="Picture 16" descr="рыба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84888" y="1916113"/>
            <a:ext cx="1211262" cy="827087"/>
          </a:xfrm>
          <a:prstGeom prst="rect">
            <a:avLst/>
          </a:prstGeom>
          <a:noFill/>
        </p:spPr>
      </p:pic>
      <p:pic>
        <p:nvPicPr>
          <p:cNvPr id="63505" name="Picture 17" descr="сметана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27313" y="3789363"/>
            <a:ext cx="668337" cy="998537"/>
          </a:xfrm>
          <a:prstGeom prst="rect">
            <a:avLst/>
          </a:prstGeom>
          <a:noFill/>
        </p:spPr>
      </p:pic>
      <p:pic>
        <p:nvPicPr>
          <p:cNvPr id="63506" name="Picture 18" descr="сыр"/>
          <p:cNvPicPr>
            <a:picLocks noChangeAspect="1" noChangeArrowheads="1"/>
          </p:cNvPicPr>
          <p:nvPr/>
        </p:nvPicPr>
        <p:blipFill>
          <a:blip r:embed="rId9" cstate="email">
            <a:lum bright="12000" contrast="-12000"/>
          </a:blip>
          <a:srcRect/>
          <a:stretch>
            <a:fillRect/>
          </a:stretch>
        </p:blipFill>
        <p:spPr bwMode="auto">
          <a:xfrm>
            <a:off x="5219700" y="3644900"/>
            <a:ext cx="1039813" cy="963613"/>
          </a:xfrm>
          <a:prstGeom prst="rect">
            <a:avLst/>
          </a:prstGeom>
          <a:noFill/>
        </p:spPr>
      </p:pic>
      <p:pic>
        <p:nvPicPr>
          <p:cNvPr id="63507" name="Picture 19" descr="творог"/>
          <p:cNvPicPr>
            <a:picLocks noChangeAspect="1" noChangeArrowheads="1"/>
          </p:cNvPicPr>
          <p:nvPr/>
        </p:nvPicPr>
        <p:blipFill>
          <a:blip r:embed="rId10" cstate="email">
            <a:lum bright="12000" contrast="-12000"/>
          </a:blip>
          <a:srcRect/>
          <a:stretch>
            <a:fillRect/>
          </a:stretch>
        </p:blipFill>
        <p:spPr bwMode="auto">
          <a:xfrm>
            <a:off x="6588125" y="3789363"/>
            <a:ext cx="1069975" cy="744537"/>
          </a:xfrm>
          <a:prstGeom prst="rect">
            <a:avLst/>
          </a:prstGeom>
          <a:noFill/>
        </p:spPr>
      </p:pic>
      <p:pic>
        <p:nvPicPr>
          <p:cNvPr id="63508" name="Picture 20" descr="яблоко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411413" y="1628775"/>
            <a:ext cx="936625" cy="1238250"/>
          </a:xfrm>
          <a:prstGeom prst="rect">
            <a:avLst/>
          </a:prstGeom>
          <a:noFill/>
        </p:spPr>
      </p:pic>
      <p:pic>
        <p:nvPicPr>
          <p:cNvPr id="63509" name="Picture 21" descr="масло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635375" y="3860800"/>
            <a:ext cx="1225550" cy="700088"/>
          </a:xfrm>
          <a:prstGeom prst="rect">
            <a:avLst/>
          </a:prstGeom>
          <a:noFill/>
        </p:spPr>
      </p:pic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2227235" y="4870448"/>
            <a:ext cx="1297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Сметана</a:t>
            </a:r>
          </a:p>
        </p:txBody>
      </p:sp>
      <p:sp>
        <p:nvSpPr>
          <p:cNvPr id="63511" name="Text Box 23"/>
          <p:cNvSpPr txBox="1">
            <a:spLocks noChangeArrowheads="1"/>
          </p:cNvSpPr>
          <p:nvPr/>
        </p:nvSpPr>
        <p:spPr bwMode="auto">
          <a:xfrm>
            <a:off x="3667097" y="4870448"/>
            <a:ext cx="10390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Масло</a:t>
            </a:r>
          </a:p>
        </p:txBody>
      </p:sp>
      <p:sp>
        <p:nvSpPr>
          <p:cNvPr id="63512" name="Text Box 24"/>
          <p:cNvSpPr txBox="1">
            <a:spLocks noChangeArrowheads="1"/>
          </p:cNvSpPr>
          <p:nvPr/>
        </p:nvSpPr>
        <p:spPr bwMode="auto">
          <a:xfrm>
            <a:off x="6475385" y="4870448"/>
            <a:ext cx="10889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Творог</a:t>
            </a:r>
          </a:p>
        </p:txBody>
      </p:sp>
      <p:sp>
        <p:nvSpPr>
          <p:cNvPr id="63513" name="Text Box 25"/>
          <p:cNvSpPr txBox="1">
            <a:spLocks noChangeArrowheads="1"/>
          </p:cNvSpPr>
          <p:nvPr/>
        </p:nvSpPr>
        <p:spPr bwMode="auto">
          <a:xfrm>
            <a:off x="5178397" y="4870448"/>
            <a:ext cx="7777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Сыр</a:t>
            </a:r>
          </a:p>
        </p:txBody>
      </p:sp>
      <p:pic>
        <p:nvPicPr>
          <p:cNvPr id="63514" name="Picture 26" descr="вещества"/>
          <p:cNvPicPr>
            <a:picLocks noChangeAspect="1" noChangeArrowheads="1"/>
          </p:cNvPicPr>
          <p:nvPr/>
        </p:nvPicPr>
        <p:blipFill>
          <a:blip r:embed="rId13" cstate="email">
            <a:lum contrast="60000"/>
          </a:blip>
          <a:srcRect/>
          <a:stretch>
            <a:fillRect/>
          </a:stretch>
        </p:blipFill>
        <p:spPr bwMode="auto">
          <a:xfrm>
            <a:off x="0" y="5500702"/>
            <a:ext cx="9144001" cy="105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15" name="Rectangle 27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305800" cy="1143000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 некоторых продуктов: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285720" y="0"/>
            <a:ext cx="8572560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r46.ru/images/line_bab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5819775"/>
            <a:ext cx="5688632" cy="1038225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8305800" cy="135732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Выберите продукты, которые полезны для вас и разделите на две группы: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403350" y="1916113"/>
            <a:ext cx="2819683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Полезные продукты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5292725" y="1916113"/>
            <a:ext cx="3121047" cy="46166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Неполезные продукты</a:t>
            </a:r>
          </a:p>
        </p:txBody>
      </p:sp>
      <p:sp>
        <p:nvSpPr>
          <p:cNvPr id="22530" name="AutoShape 2" descr="http://r46.ru/images/line_bab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214282" y="4429132"/>
            <a:ext cx="11430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рыба</a:t>
            </a: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1142976" y="4429132"/>
            <a:ext cx="26432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газированные напитки</a:t>
            </a: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3571868" y="4429132"/>
            <a:ext cx="15001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кефир</a:t>
            </a: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4857752" y="4429132"/>
            <a:ext cx="12858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чипсы</a:t>
            </a: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6072198" y="4429132"/>
            <a:ext cx="12858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каши</a:t>
            </a:r>
          </a:p>
        </p:txBody>
      </p:sp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7215206" y="4429132"/>
            <a:ext cx="17145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копченая колбаса</a:t>
            </a:r>
            <a:endParaRPr lang="ru-RU" sz="2400" b="1" dirty="0"/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0" y="5143512"/>
            <a:ext cx="23574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подсолнечное масло</a:t>
            </a: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2357422" y="5143512"/>
            <a:ext cx="13573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торты</a:t>
            </a: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3643306" y="5143512"/>
            <a:ext cx="15716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морковь</a:t>
            </a: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5000628" y="5143512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капуста</a:t>
            </a: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6572264" y="5143512"/>
            <a:ext cx="18573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майонез</a:t>
            </a:r>
            <a:endParaRPr lang="ru-RU" sz="2400" b="1" dirty="0"/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214282" y="5929330"/>
            <a:ext cx="18573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яблоки</a:t>
            </a:r>
          </a:p>
        </p:txBody>
      </p: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2214546" y="5643578"/>
            <a:ext cx="17145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груши</a:t>
            </a:r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4214810" y="5715016"/>
            <a:ext cx="12858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хлеб</a:t>
            </a:r>
            <a:endParaRPr lang="ru-RU" sz="2400" b="1" dirty="0"/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5929322" y="5572140"/>
            <a:ext cx="178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кетчуп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0.20139 -0.294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00" y="-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 L 0.47466 -0.3217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0" y="-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-0.19306 -0.253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00" y="-1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0.13472 -0.2108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-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44705 -0.1898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00" y="-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 L -0.14653 -0.1747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-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L 0.16649 -0.2474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-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1481E-6 L 0.39636 -0.1576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00" y="-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81481E-6 L -0.18907 -0.1261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00" y="-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1481E-6 L -0.35711 -0.0736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-0.08403 -0.0525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00" y="-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0.12309 -0.1356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-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08785 -0.0310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-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0.04166 L 1.38889E-6 1.85185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0"/>
            <a:ext cx="8572560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v"/>
            </a:pPr>
            <a:r>
              <a:rPr lang="ru-RU" sz="2800" b="1" i="1" dirty="0" smtClean="0"/>
              <a:t>Вместе читайте задание, </a:t>
            </a:r>
          </a:p>
          <a:p>
            <a:r>
              <a:rPr lang="ru-RU" sz="2800" b="1" i="1" dirty="0" smtClean="0"/>
              <a:t>составляйте план, распределяйте задания.</a:t>
            </a:r>
          </a:p>
          <a:p>
            <a:pPr>
              <a:buFont typeface="Wingdings" pitchFamily="2" charset="2"/>
              <a:buChar char="v"/>
            </a:pPr>
            <a:endParaRPr lang="ru-RU" sz="2800" b="1" i="1" dirty="0" smtClean="0"/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/>
              <a:t>Слушай своих товарищей.</a:t>
            </a:r>
          </a:p>
          <a:p>
            <a:pPr>
              <a:buFont typeface="Wingdings" pitchFamily="2" charset="2"/>
              <a:buChar char="v"/>
            </a:pPr>
            <a:endParaRPr lang="ru-RU" sz="2800" b="1" i="1" dirty="0" smtClean="0"/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/>
              <a:t>Не согласен - предлагай!</a:t>
            </a:r>
          </a:p>
          <a:p>
            <a:pPr>
              <a:buFont typeface="Wingdings" pitchFamily="2" charset="2"/>
              <a:buChar char="v"/>
            </a:pPr>
            <a:endParaRPr lang="ru-RU" sz="2800" b="1" i="1" dirty="0" smtClean="0"/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/>
              <a:t>Не стыдно просить о помощи и предлагать помощь.</a:t>
            </a:r>
            <a:endParaRPr lang="ru-RU" sz="28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71480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Чтобы в группе всё получилось</a:t>
            </a:r>
          </a:p>
        </p:txBody>
      </p:sp>
      <p:pic>
        <p:nvPicPr>
          <p:cNvPr id="17" name="Рисунок 16" descr="http://s018.radikal.ru/i519/1304/3e/4bb97ff07cca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1286540"/>
            <a:ext cx="3753293" cy="557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Скругленный прямоугольник 27"/>
          <p:cNvSpPr/>
          <p:nvPr/>
        </p:nvSpPr>
        <p:spPr>
          <a:xfrm>
            <a:off x="285720" y="0"/>
            <a:ext cx="8572560" cy="6858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3046" name="Group 38"/>
          <p:cNvGraphicFramePr>
            <a:graphicFrameLocks noGrp="1"/>
          </p:cNvGraphicFramePr>
          <p:nvPr>
            <p:ph idx="1"/>
          </p:nvPr>
        </p:nvGraphicFramePr>
        <p:xfrm>
          <a:off x="457200" y="457200"/>
          <a:ext cx="8299450" cy="944563"/>
        </p:xfrm>
        <a:graphic>
          <a:graphicData uri="http://schemas.openxmlformats.org/drawingml/2006/table">
            <a:tbl>
              <a:tblPr/>
              <a:tblGrid>
                <a:gridCol w="1720850"/>
                <a:gridCol w="1644650"/>
                <a:gridCol w="1644650"/>
                <a:gridCol w="1644650"/>
                <a:gridCol w="1644650"/>
              </a:tblGrid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/>
                          <a:latin typeface="Arial" charset="0"/>
                        </a:rPr>
                        <a:t>продукты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99FF"/>
                        </a:gs>
                        <a:gs pos="50000">
                          <a:srgbClr val="CCCCFF"/>
                        </a:gs>
                        <a:gs pos="100000">
                          <a:srgbClr val="3399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белки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99FF"/>
                        </a:gs>
                        <a:gs pos="50000">
                          <a:srgbClr val="CCCCFF"/>
                        </a:gs>
                        <a:gs pos="100000">
                          <a:srgbClr val="3399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жиры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99FF"/>
                        </a:gs>
                        <a:gs pos="50000">
                          <a:srgbClr val="CCCCFF"/>
                        </a:gs>
                        <a:gs pos="100000">
                          <a:srgbClr val="3399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углеводы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99FF"/>
                        </a:gs>
                        <a:gs pos="50000">
                          <a:srgbClr val="CCCCFF"/>
                        </a:gs>
                        <a:gs pos="100000">
                          <a:srgbClr val="3399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витамины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99FF"/>
                        </a:gs>
                        <a:gs pos="50000">
                          <a:srgbClr val="CCCCFF"/>
                        </a:gs>
                        <a:gs pos="100000">
                          <a:srgbClr val="3399FF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43047" name="Rectangle 39"/>
          <p:cNvSpPr>
            <a:spLocks noChangeArrowheads="1"/>
          </p:cNvSpPr>
          <p:nvPr/>
        </p:nvSpPr>
        <p:spPr bwMode="auto">
          <a:xfrm>
            <a:off x="457200" y="1752600"/>
            <a:ext cx="1676400" cy="609600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50000">
                <a:srgbClr val="CCECFF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молоко</a:t>
            </a:r>
          </a:p>
        </p:txBody>
      </p:sp>
      <p:sp>
        <p:nvSpPr>
          <p:cNvPr id="43052" name="AutoShape 44"/>
          <p:cNvSpPr>
            <a:spLocks noChangeArrowheads="1"/>
          </p:cNvSpPr>
          <p:nvPr/>
        </p:nvSpPr>
        <p:spPr bwMode="auto">
          <a:xfrm>
            <a:off x="2514600" y="17526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3,0</a:t>
            </a:r>
          </a:p>
        </p:txBody>
      </p:sp>
      <p:sp>
        <p:nvSpPr>
          <p:cNvPr id="43054" name="Rectangle 46"/>
          <p:cNvSpPr>
            <a:spLocks noChangeArrowheads="1"/>
          </p:cNvSpPr>
          <p:nvPr/>
        </p:nvSpPr>
        <p:spPr bwMode="auto">
          <a:xfrm>
            <a:off x="457200" y="2743200"/>
            <a:ext cx="1676400" cy="609600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50000">
                <a:srgbClr val="CCECFF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шоколад</a:t>
            </a:r>
          </a:p>
        </p:txBody>
      </p:sp>
      <p:sp>
        <p:nvSpPr>
          <p:cNvPr id="43055" name="Rectangle 47"/>
          <p:cNvSpPr>
            <a:spLocks noChangeArrowheads="1"/>
          </p:cNvSpPr>
          <p:nvPr/>
        </p:nvSpPr>
        <p:spPr bwMode="auto">
          <a:xfrm>
            <a:off x="457200" y="4724400"/>
            <a:ext cx="1676400" cy="609600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50000">
                <a:srgbClr val="CCECFF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сок</a:t>
            </a:r>
          </a:p>
        </p:txBody>
      </p:sp>
      <p:sp>
        <p:nvSpPr>
          <p:cNvPr id="43056" name="Rectangle 48"/>
          <p:cNvSpPr>
            <a:spLocks noChangeArrowheads="1"/>
          </p:cNvSpPr>
          <p:nvPr/>
        </p:nvSpPr>
        <p:spPr bwMode="auto">
          <a:xfrm>
            <a:off x="457200" y="3733800"/>
            <a:ext cx="1676400" cy="609600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50000">
                <a:srgbClr val="CCECFF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булочка</a:t>
            </a:r>
          </a:p>
        </p:txBody>
      </p:sp>
      <p:sp>
        <p:nvSpPr>
          <p:cNvPr id="43057" name="Rectangle 49"/>
          <p:cNvSpPr>
            <a:spLocks noChangeArrowheads="1"/>
          </p:cNvSpPr>
          <p:nvPr/>
        </p:nvSpPr>
        <p:spPr bwMode="auto">
          <a:xfrm>
            <a:off x="457200" y="5715000"/>
            <a:ext cx="1676400" cy="609600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50000">
                <a:srgbClr val="CCECFF"/>
              </a:gs>
              <a:gs pos="100000">
                <a:srgbClr val="33CCFF"/>
              </a:gs>
            </a:gsLst>
            <a:lin ang="5400000" scaled="1"/>
          </a:gradFill>
          <a:ln w="9525">
            <a:solidFill>
              <a:srgbClr val="CC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йогурт</a:t>
            </a:r>
          </a:p>
        </p:txBody>
      </p:sp>
      <p:sp>
        <p:nvSpPr>
          <p:cNvPr id="43058" name="AutoShape 50"/>
          <p:cNvSpPr>
            <a:spLocks noChangeArrowheads="1"/>
          </p:cNvSpPr>
          <p:nvPr/>
        </p:nvSpPr>
        <p:spPr bwMode="auto">
          <a:xfrm>
            <a:off x="5867400" y="17526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4,7</a:t>
            </a:r>
          </a:p>
        </p:txBody>
      </p:sp>
      <p:sp>
        <p:nvSpPr>
          <p:cNvPr id="43059" name="AutoShape 51"/>
          <p:cNvSpPr>
            <a:spLocks noChangeArrowheads="1"/>
          </p:cNvSpPr>
          <p:nvPr/>
        </p:nvSpPr>
        <p:spPr bwMode="auto">
          <a:xfrm>
            <a:off x="5867400" y="27432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43,7</a:t>
            </a:r>
          </a:p>
        </p:txBody>
      </p:sp>
      <p:sp>
        <p:nvSpPr>
          <p:cNvPr id="43060" name="AutoShape 52"/>
          <p:cNvSpPr>
            <a:spLocks noChangeArrowheads="1"/>
          </p:cNvSpPr>
          <p:nvPr/>
        </p:nvSpPr>
        <p:spPr bwMode="auto">
          <a:xfrm>
            <a:off x="5867400" y="57150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4,3</a:t>
            </a:r>
          </a:p>
        </p:txBody>
      </p:sp>
      <p:sp>
        <p:nvSpPr>
          <p:cNvPr id="43061" name="AutoShape 53"/>
          <p:cNvSpPr>
            <a:spLocks noChangeArrowheads="1"/>
          </p:cNvSpPr>
          <p:nvPr/>
        </p:nvSpPr>
        <p:spPr bwMode="auto">
          <a:xfrm>
            <a:off x="5867400" y="47244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12,3</a:t>
            </a:r>
          </a:p>
        </p:txBody>
      </p:sp>
      <p:sp>
        <p:nvSpPr>
          <p:cNvPr id="43062" name="AutoShape 54"/>
          <p:cNvSpPr>
            <a:spLocks noChangeArrowheads="1"/>
          </p:cNvSpPr>
          <p:nvPr/>
        </p:nvSpPr>
        <p:spPr bwMode="auto">
          <a:xfrm>
            <a:off x="5867400" y="37338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37,5</a:t>
            </a:r>
          </a:p>
        </p:txBody>
      </p:sp>
      <p:sp>
        <p:nvSpPr>
          <p:cNvPr id="43063" name="AutoShape 55"/>
          <p:cNvSpPr>
            <a:spLocks noChangeArrowheads="1"/>
          </p:cNvSpPr>
          <p:nvPr/>
        </p:nvSpPr>
        <p:spPr bwMode="auto">
          <a:xfrm>
            <a:off x="4191000" y="37338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22,6</a:t>
            </a:r>
          </a:p>
        </p:txBody>
      </p:sp>
      <p:sp>
        <p:nvSpPr>
          <p:cNvPr id="43064" name="AutoShape 56"/>
          <p:cNvSpPr>
            <a:spLocks noChangeArrowheads="1"/>
          </p:cNvSpPr>
          <p:nvPr/>
        </p:nvSpPr>
        <p:spPr bwMode="auto">
          <a:xfrm>
            <a:off x="4191000" y="47244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i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- </a:t>
            </a:r>
          </a:p>
        </p:txBody>
      </p:sp>
      <p:sp>
        <p:nvSpPr>
          <p:cNvPr id="43065" name="AutoShape 57"/>
          <p:cNvSpPr>
            <a:spLocks noChangeArrowheads="1"/>
          </p:cNvSpPr>
          <p:nvPr/>
        </p:nvSpPr>
        <p:spPr bwMode="auto">
          <a:xfrm>
            <a:off x="4191000" y="57150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1,5</a:t>
            </a:r>
          </a:p>
        </p:txBody>
      </p:sp>
      <p:sp>
        <p:nvSpPr>
          <p:cNvPr id="43066" name="AutoShape 58"/>
          <p:cNvSpPr>
            <a:spLocks noChangeArrowheads="1"/>
          </p:cNvSpPr>
          <p:nvPr/>
        </p:nvSpPr>
        <p:spPr bwMode="auto">
          <a:xfrm>
            <a:off x="2514600" y="57150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3,2</a:t>
            </a:r>
          </a:p>
        </p:txBody>
      </p:sp>
      <p:sp>
        <p:nvSpPr>
          <p:cNvPr id="43067" name="AutoShape 59"/>
          <p:cNvSpPr>
            <a:spLocks noChangeArrowheads="1"/>
          </p:cNvSpPr>
          <p:nvPr/>
        </p:nvSpPr>
        <p:spPr bwMode="auto">
          <a:xfrm>
            <a:off x="2514600" y="47244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43068" name="AutoShape 6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14600" y="37338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6,2</a:t>
            </a:r>
          </a:p>
        </p:txBody>
      </p:sp>
      <p:sp>
        <p:nvSpPr>
          <p:cNvPr id="43069" name="AutoShape 61"/>
          <p:cNvSpPr>
            <a:spLocks noChangeArrowheads="1"/>
          </p:cNvSpPr>
          <p:nvPr/>
        </p:nvSpPr>
        <p:spPr bwMode="auto">
          <a:xfrm>
            <a:off x="4191000" y="17526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3,2</a:t>
            </a:r>
          </a:p>
        </p:txBody>
      </p:sp>
      <p:sp>
        <p:nvSpPr>
          <p:cNvPr id="43070" name="AutoShape 62"/>
          <p:cNvSpPr>
            <a:spLocks noChangeArrowheads="1"/>
          </p:cNvSpPr>
          <p:nvPr/>
        </p:nvSpPr>
        <p:spPr bwMode="auto">
          <a:xfrm>
            <a:off x="2514600" y="27432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9,2</a:t>
            </a:r>
          </a:p>
        </p:txBody>
      </p:sp>
      <p:sp>
        <p:nvSpPr>
          <p:cNvPr id="43071" name="AutoShape 63"/>
          <p:cNvSpPr>
            <a:spLocks noChangeArrowheads="1"/>
          </p:cNvSpPr>
          <p:nvPr/>
        </p:nvSpPr>
        <p:spPr bwMode="auto">
          <a:xfrm>
            <a:off x="4191000" y="27432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44,2</a:t>
            </a:r>
          </a:p>
        </p:txBody>
      </p:sp>
      <p:sp>
        <p:nvSpPr>
          <p:cNvPr id="43072" name="AutoShape 64"/>
          <p:cNvSpPr>
            <a:spLocks noChangeArrowheads="1"/>
          </p:cNvSpPr>
          <p:nvPr/>
        </p:nvSpPr>
        <p:spPr bwMode="auto">
          <a:xfrm>
            <a:off x="7391400" y="57150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3073" name="AutoShape 65"/>
          <p:cNvSpPr>
            <a:spLocks noChangeArrowheads="1"/>
          </p:cNvSpPr>
          <p:nvPr/>
        </p:nvSpPr>
        <p:spPr bwMode="auto">
          <a:xfrm>
            <a:off x="7391400" y="47244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С, Е, В</a:t>
            </a:r>
            <a:r>
              <a:rPr lang="ru-RU" sz="2400" b="1" baseline="-2500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43074" name="AutoShape 66"/>
          <p:cNvSpPr>
            <a:spLocks noChangeArrowheads="1"/>
          </p:cNvSpPr>
          <p:nvPr/>
        </p:nvSpPr>
        <p:spPr bwMode="auto">
          <a:xfrm>
            <a:off x="7391400" y="37338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baseline="-2500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, Е, РР</a:t>
            </a:r>
          </a:p>
        </p:txBody>
      </p:sp>
      <p:sp>
        <p:nvSpPr>
          <p:cNvPr id="43075" name="AutoShape 67"/>
          <p:cNvSpPr>
            <a:spLocks noChangeArrowheads="1"/>
          </p:cNvSpPr>
          <p:nvPr/>
        </p:nvSpPr>
        <p:spPr bwMode="auto">
          <a:xfrm>
            <a:off x="7391400" y="27432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baseline="-2500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, Е</a:t>
            </a:r>
          </a:p>
        </p:txBody>
      </p:sp>
      <p:sp>
        <p:nvSpPr>
          <p:cNvPr id="43076" name="AutoShape 68"/>
          <p:cNvSpPr>
            <a:spLocks noChangeArrowheads="1"/>
          </p:cNvSpPr>
          <p:nvPr/>
        </p:nvSpPr>
        <p:spPr bwMode="auto">
          <a:xfrm>
            <a:off x="7391400" y="1752600"/>
            <a:ext cx="1066800" cy="609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FF"/>
              </a:gs>
              <a:gs pos="50000">
                <a:srgbClr val="CCECFF">
                  <a:alpha val="87000"/>
                </a:srgbClr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rgbClr val="33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А, В</a:t>
            </a:r>
            <a:r>
              <a:rPr lang="ru-RU" sz="2400" b="1" baseline="-2500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, В</a:t>
            </a:r>
            <a:r>
              <a:rPr lang="ru-RU" sz="2400" b="1" baseline="-2500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, В</a:t>
            </a:r>
            <a:r>
              <a:rPr lang="ru-RU" sz="2400" b="1" baseline="-2500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xn----stbnicbco.xn--p1ai/_ld/27/378730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0"/>
            <a:ext cx="8280920" cy="685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1372</TotalTime>
  <Words>311</Words>
  <Application>Microsoft Office PowerPoint</Application>
  <PresentationFormat>Экран (4:3)</PresentationFormat>
  <Paragraphs>115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 некоторых продуктов:</vt:lpstr>
      <vt:lpstr>Выберите продукты, которые полезны для вас и разделите на две группы: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Фатима</cp:lastModifiedBy>
  <cp:revision>36</cp:revision>
  <dcterms:created xsi:type="dcterms:W3CDTF">2014-03-25T12:05:01Z</dcterms:created>
  <dcterms:modified xsi:type="dcterms:W3CDTF">2020-01-08T16:29:33Z</dcterms:modified>
</cp:coreProperties>
</file>