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852565-2C12-4C62-BF55-A16863FA290A}" type="datetimeFigureOut">
              <a:rPr lang="ru-RU" smtClean="0"/>
              <a:pPr/>
              <a:t>03.11.2019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F66948-56A3-46C6-BAE4-9AA5B19AB2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928794" y="2357430"/>
            <a:ext cx="6643734" cy="4066534"/>
            <a:chOff x="1115616" y="2146448"/>
            <a:chExt cx="7165477" cy="461549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115277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Квадрат и куб числа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1676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Шапирова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Дауреш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Нурболатовна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математики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ГБОУ  школа № 7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Красносельского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района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 Санкт - Петербурга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2019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7\Desktop\img11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7416824" cy="6296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7706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7\Desktop\img7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60648"/>
            <a:ext cx="7344816" cy="62646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2896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7\Desktop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60648"/>
            <a:ext cx="7473934" cy="6192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6574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404664"/>
            <a:ext cx="5112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3600" b="1" kern="0" dirty="0">
                <a:solidFill>
                  <a:srgbClr val="FF0000"/>
                </a:solidFill>
                <a:latin typeface="Monotype Corsiva" panose="03010101010201010101" pitchFamily="66" charset="0"/>
                <a:cs typeface="Times New Roman" pitchFamily="18" charset="0"/>
              </a:rPr>
              <a:t>ФИЗКУЛЬТМИНУТКА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91680" y="1196752"/>
            <a:ext cx="7128792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altLang="ru-RU" sz="2000" dirty="0" smtClean="0">
              <a:solidFill>
                <a:srgbClr val="000000"/>
              </a:solidFill>
              <a:latin typeface="Comic Sans MS" pitchFamily="66" charset="0"/>
              <a:cs typeface="Arial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800" dirty="0" smtClean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В </a:t>
            </a: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понедельник я купался, (изображаем плавание.)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А во вторник — рисовал. (изображаем рисование.)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В среду долго умывался, (умываемся.)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А в четверг в футбол играл. (Бег на месте.)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В пятницу я прыгал, бегал, (прыгаем.)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Очень долго танцевал (Кружимся на месте.)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А в субботу, воскресенье (хлопки в ладоши.)</a:t>
            </a:r>
            <a:b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</a:br>
            <a:r>
              <a:rPr lang="ru-RU" altLang="ru-RU" sz="2800" dirty="0">
                <a:solidFill>
                  <a:srgbClr val="000000"/>
                </a:solidFill>
                <a:latin typeface="Monotype Corsiva" panose="03010101010201010101" pitchFamily="66" charset="0"/>
                <a:cs typeface="Arial" charset="0"/>
              </a:rPr>
              <a:t>Целый день я отдыхал (дети садятся на корточки, руки под щеку — засыпают)".</a:t>
            </a:r>
            <a:endParaRPr lang="ru-RU" altLang="ru-RU" sz="2800" dirty="0">
              <a:solidFill>
                <a:srgbClr val="000000"/>
              </a:solidFill>
              <a:latin typeface="Monotype Corsiva" panose="03010101010201010101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520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260649"/>
            <a:ext cx="64087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cs typeface="Arial"/>
              </a:rPr>
              <a:t> </a:t>
            </a:r>
            <a:r>
              <a:rPr kumimoji="0" lang="ru-RU" alt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Гимнастика для глаз</a:t>
            </a:r>
            <a:endParaRPr kumimoji="0" lang="ru-RU" sz="4000" b="1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  <p:pic>
        <p:nvPicPr>
          <p:cNvPr id="3" name="Picture 2" descr="tiekhnologhichieskaia-karta-uroka-matiematiki-v-5-klassie-po-tiemie-uravnieniie_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968535"/>
            <a:ext cx="7488831" cy="555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9926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7\Desktop\img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5" y="188640"/>
            <a:ext cx="7344816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0305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649"/>
            <a:ext cx="62464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b="1" kern="0" dirty="0">
                <a:latin typeface="Monotype Corsiva" panose="03010101010201010101" pitchFamily="66" charset="0"/>
                <a:cs typeface="Arial"/>
              </a:rPr>
              <a:t>Проверка задания № 653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1124744"/>
            <a:ext cx="72728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а) 6 ∙6∙ 6∙ 6∙ 6∙ 6∙ 6 = 6</a:t>
            </a:r>
            <a:r>
              <a:rPr lang="ru-RU" altLang="ru-RU" sz="4000" kern="0" baseline="3000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7</a:t>
            </a:r>
            <a:endParaRPr lang="ru-RU" altLang="ru-RU" sz="4000" kern="0" dirty="0">
              <a:solidFill>
                <a:srgbClr val="000000"/>
              </a:solidFill>
              <a:latin typeface="Monotype Corsiva" panose="03010101010201010101" pitchFamily="66" charset="0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б) 25∙ 25∙ 25∙ 25∙ 25 = 25</a:t>
            </a:r>
            <a:r>
              <a:rPr lang="ru-RU" altLang="ru-RU" sz="4000" kern="0" baseline="3000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5</a:t>
            </a:r>
            <a:endParaRPr lang="ru-RU" altLang="ru-RU" sz="4000" kern="0" dirty="0">
              <a:solidFill>
                <a:srgbClr val="000000"/>
              </a:solidFill>
              <a:latin typeface="Monotype Corsiva" panose="03010101010201010101" pitchFamily="66" charset="0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в) 73 ∙73 = 73</a:t>
            </a:r>
            <a:r>
              <a:rPr lang="ru-RU" altLang="ru-RU" sz="4000" kern="0" baseline="3000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2</a:t>
            </a:r>
            <a:endParaRPr lang="ru-RU" altLang="ru-RU" sz="4000" kern="0" dirty="0">
              <a:solidFill>
                <a:srgbClr val="000000"/>
              </a:solidFill>
              <a:latin typeface="Monotype Corsiva" panose="03010101010201010101" pitchFamily="66" charset="0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г) 11 ∙11∙ 11∙ 11 = 11</a:t>
            </a:r>
            <a:r>
              <a:rPr lang="ru-RU" altLang="ru-RU" sz="4000" kern="0" baseline="3000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4</a:t>
            </a:r>
            <a:endParaRPr lang="ru-RU" altLang="ru-RU" sz="4000" kern="0" dirty="0">
              <a:solidFill>
                <a:srgbClr val="000000"/>
              </a:solidFill>
              <a:latin typeface="Monotype Corsiva" panose="03010101010201010101" pitchFamily="66" charset="0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д) 9∙ 9∙ 9 = 9</a:t>
            </a:r>
            <a:r>
              <a:rPr lang="ru-RU" altLang="ru-RU" sz="4000" kern="0" baseline="3000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3</a:t>
            </a:r>
            <a:endParaRPr lang="ru-RU" altLang="ru-RU" sz="4000" kern="0" dirty="0">
              <a:solidFill>
                <a:srgbClr val="000000"/>
              </a:solidFill>
              <a:latin typeface="Monotype Corsiva" panose="03010101010201010101" pitchFamily="66" charset="0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е) </a:t>
            </a:r>
            <a:r>
              <a:rPr lang="en-US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m∙ m∙ m∙ m∙ m∙ m </a:t>
            </a: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= </a:t>
            </a:r>
            <a:r>
              <a:rPr lang="en-US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m</a:t>
            </a:r>
            <a:r>
              <a:rPr lang="ru-RU" altLang="ru-RU" sz="4000" kern="0" baseline="3000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6</a:t>
            </a:r>
            <a:endParaRPr lang="ru-RU" altLang="ru-RU" sz="4000" kern="0" dirty="0">
              <a:solidFill>
                <a:srgbClr val="000000"/>
              </a:solidFill>
              <a:latin typeface="Monotype Corsiva" panose="03010101010201010101" pitchFamily="66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208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0648"/>
            <a:ext cx="631844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400" b="1" kern="0" dirty="0">
                <a:latin typeface="Monotype Corsiva" panose="03010101010201010101" pitchFamily="66" charset="0"/>
                <a:cs typeface="Arial"/>
              </a:rPr>
              <a:t>Проверка  № 654: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628800"/>
            <a:ext cx="66247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а) 7</a:t>
            </a:r>
            <a:r>
              <a:rPr kumimoji="0" lang="ru-RU" sz="3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5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7∙ 7∙ 7∙ 7∙ 7 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б) 12</a:t>
            </a:r>
            <a:r>
              <a:rPr kumimoji="0" lang="ru-RU" sz="3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4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12 ∙12∙ 12∙ 12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в) 15</a:t>
            </a:r>
            <a:r>
              <a:rPr kumimoji="0" lang="ru-RU" sz="3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3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15∙ 15∙ 15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г) 1000</a:t>
            </a:r>
            <a:r>
              <a:rPr kumimoji="0" lang="ru-RU" sz="3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2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1000∙ 1000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д) 60</a:t>
            </a:r>
            <a:r>
              <a:rPr kumimoji="0" lang="ru-RU" sz="3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7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60 ∙60∙ 60∙ 60∙ 60∙ 60∙ 60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е)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3000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9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 </a:t>
            </a:r>
            <a:r>
              <a:rPr kumimoji="0" lang="en-US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n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∙</a:t>
            </a:r>
            <a:r>
              <a:rPr kumimoji="0" lang="ru-RU" sz="3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omic Sans MS"/>
                <a:cs typeface="Arial"/>
              </a:rPr>
              <a:t> </a:t>
            </a: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88888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76672"/>
            <a:ext cx="7807446" cy="5273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400" b="1" kern="0" dirty="0">
                <a:latin typeface="Monotype Corsiva" panose="03010101010201010101" pitchFamily="66" charset="0"/>
                <a:cs typeface="Arial"/>
              </a:rPr>
              <a:t>Проверка  № 656: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2</a:t>
            </a:r>
            <a:r>
              <a:rPr lang="ru-RU" sz="4000" kern="0" baseline="30000" dirty="0">
                <a:latin typeface="Monotype Corsiva" panose="03010101010201010101" pitchFamily="66" charset="0"/>
                <a:cs typeface="Arial"/>
              </a:rPr>
              <a:t>5</a:t>
            </a: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= 32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10</a:t>
            </a:r>
            <a:r>
              <a:rPr lang="ru-RU" sz="4000" kern="0" baseline="30000" dirty="0">
                <a:latin typeface="Monotype Corsiva" panose="03010101010201010101" pitchFamily="66" charset="0"/>
                <a:cs typeface="Arial"/>
              </a:rPr>
              <a:t>6</a:t>
            </a: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 = 1000000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1</a:t>
            </a:r>
            <a:r>
              <a:rPr lang="ru-RU" sz="4000" kern="0" baseline="30000" dirty="0">
                <a:latin typeface="Monotype Corsiva" panose="03010101010201010101" pitchFamily="66" charset="0"/>
                <a:cs typeface="Arial"/>
              </a:rPr>
              <a:t>20</a:t>
            </a: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 = 1 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3</a:t>
            </a:r>
            <a:r>
              <a:rPr lang="ru-RU" sz="4000" kern="0" baseline="30000" dirty="0">
                <a:latin typeface="Monotype Corsiva" panose="03010101010201010101" pitchFamily="66" charset="0"/>
                <a:cs typeface="Arial"/>
              </a:rPr>
              <a:t>4</a:t>
            </a: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 = 81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41</a:t>
            </a:r>
            <a:r>
              <a:rPr lang="ru-RU" sz="4000" kern="0" baseline="30000" dirty="0">
                <a:latin typeface="Monotype Corsiva" panose="03010101010201010101" pitchFamily="66" charset="0"/>
                <a:cs typeface="Arial"/>
              </a:rPr>
              <a:t>1</a:t>
            </a: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 = 41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4</a:t>
            </a:r>
            <a:r>
              <a:rPr lang="ru-RU" sz="4000" kern="0" baseline="30000" dirty="0">
                <a:latin typeface="Monotype Corsiva" panose="03010101010201010101" pitchFamily="66" charset="0"/>
                <a:cs typeface="Arial"/>
              </a:rPr>
              <a:t>4</a:t>
            </a:r>
            <a:r>
              <a:rPr lang="ru-RU" sz="4000" kern="0" dirty="0">
                <a:latin typeface="Monotype Corsiva" panose="03010101010201010101" pitchFamily="66" charset="0"/>
                <a:cs typeface="Arial"/>
              </a:rPr>
              <a:t> = 256</a:t>
            </a:r>
          </a:p>
        </p:txBody>
      </p:sp>
    </p:spTree>
    <p:extLst>
      <p:ext uri="{BB962C8B-B14F-4D97-AF65-F5344CB8AC3E}">
        <p14:creationId xmlns:p14="http://schemas.microsoft.com/office/powerpoint/2010/main" val="3869291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60648"/>
            <a:ext cx="7200800" cy="57061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b="1" kern="0" dirty="0">
                <a:latin typeface="Monotype Corsiva" panose="03010101010201010101" pitchFamily="66" charset="0"/>
                <a:cs typeface="Arial"/>
              </a:rPr>
              <a:t>Проверка  № 656: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Пусть х - первое число, тогда 8х - второе число. Сумма двух чисел равна 549. Составим и решим уравнение: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х + 8х = 549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9х = 549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х = 549:9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х = 61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Первое число 61, значит найдем  второе число: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          8х = 8 ∙61 = 488 ( или 549 - 61 =488)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2800" b="1" kern="0" dirty="0">
                <a:latin typeface="Monotype Corsiva" panose="03010101010201010101" pitchFamily="66" charset="0"/>
                <a:cs typeface="Arial"/>
              </a:rPr>
              <a:t>           Ответ: 61, 488.</a:t>
            </a:r>
          </a:p>
        </p:txBody>
      </p:sp>
    </p:spTree>
    <p:extLst>
      <p:ext uri="{BB962C8B-B14F-4D97-AF65-F5344CB8AC3E}">
        <p14:creationId xmlns:p14="http://schemas.microsoft.com/office/powerpoint/2010/main" val="2179767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4" descr="C:\Users\7\Desktop\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60648"/>
            <a:ext cx="7471941" cy="640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66247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b="1" dirty="0"/>
              <a:t> </a:t>
            </a:r>
            <a:r>
              <a:rPr lang="ru-RU" altLang="ru-RU" sz="4000" b="1" dirty="0">
                <a:latin typeface="Monotype Corsiva" panose="03010101010201010101" pitchFamily="66" charset="0"/>
              </a:rPr>
              <a:t>Закончите предложения:</a:t>
            </a:r>
          </a:p>
          <a:p>
            <a:pPr algn="ctr">
              <a:buFontTx/>
              <a:buNone/>
            </a:pPr>
            <a:endParaRPr lang="ru-RU" altLang="ru-RU" sz="4000" dirty="0">
              <a:latin typeface="Monotype Corsiva" panose="03010101010201010101" pitchFamily="66" charset="0"/>
            </a:endParaRP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 -Сегодня на уроке я узнал …</a:t>
            </a: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- Я повторил …</a:t>
            </a: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- Я закрепил…</a:t>
            </a: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- Я научился… </a:t>
            </a: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- Было интересно…</a:t>
            </a: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- Было трудно …</a:t>
            </a:r>
          </a:p>
          <a:p>
            <a:pPr algn="ctr">
              <a:buFontTx/>
              <a:buNone/>
            </a:pPr>
            <a:r>
              <a:rPr lang="ru-RU" altLang="ru-RU" sz="4000" dirty="0">
                <a:latin typeface="Monotype Corsiva" panose="03010101010201010101" pitchFamily="66" charset="0"/>
              </a:rPr>
              <a:t>           - Я смогу …</a:t>
            </a:r>
            <a:endParaRPr lang="ru-RU" sz="40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1897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37032" y="260648"/>
            <a:ext cx="51633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</a:pPr>
            <a:r>
              <a:rPr lang="ru-RU" altLang="ru-RU" sz="4000" b="1" dirty="0">
                <a:latin typeface="Monotype Corsiva" panose="03010101010201010101" pitchFamily="66" charset="0"/>
              </a:rPr>
              <a:t>Оцените свою работу на уроке:</a:t>
            </a:r>
          </a:p>
        </p:txBody>
      </p:sp>
      <p:pic>
        <p:nvPicPr>
          <p:cNvPr id="3" name="Picture 2" descr="tiekhnologhichieskaia-karta-uroka-matiematiki-v-5-klassie-po-tiemie-uravnieniie_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3842" y="1628800"/>
            <a:ext cx="1326380" cy="1228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 descr="tiekhnologhichieskaia-karta-uroka-matiematiki-v-5-klassie-po-tiemie-uravnieniie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6178" y="1628800"/>
            <a:ext cx="1440160" cy="134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tiekhnologhichieskaia-karta-uroka-matiematiki-v-5-klassie-po-tiemie-uravnieniie_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842063"/>
            <a:ext cx="1472799" cy="1356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iekhnologhichieskaia-karta-uroka-matiematiki-v-5-klassie-po-tiemie-uravnieniie_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7185" y="3777248"/>
            <a:ext cx="1429153" cy="1281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2068426" y="2948984"/>
            <a:ext cx="17372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 smtClean="0">
                <a:solidFill>
                  <a:srgbClr val="000000"/>
                </a:solidFill>
                <a:latin typeface="Monotype Corsiva" panose="03010101010201010101" pitchFamily="66" charset="0"/>
              </a:rPr>
              <a:t>   Всё </a:t>
            </a:r>
            <a:r>
              <a:rPr lang="ru-RU" altLang="ru-RU" b="1" dirty="0">
                <a:solidFill>
                  <a:srgbClr val="000000"/>
                </a:solidFill>
                <a:latin typeface="Monotype Corsiva" panose="03010101010201010101" pitchFamily="66" charset="0"/>
              </a:rPr>
              <a:t>отлично</a:t>
            </a:r>
            <a:endParaRPr lang="ru-RU" altLang="ru-RU" dirty="0">
              <a:latin typeface="Monotype Corsiva" panose="03010101010201010101" pitchFamily="66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059832" y="5220575"/>
            <a:ext cx="102784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latin typeface="Monotype Corsiva" panose="03010101010201010101" pitchFamily="66" charset="0"/>
              </a:rPr>
              <a:t>Старался</a:t>
            </a:r>
            <a:endParaRPr lang="ru-RU" altLang="ru-RU" dirty="0">
              <a:latin typeface="Monotype Corsiva" panose="03010101010201010101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42851" y="5229200"/>
            <a:ext cx="12634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ru-RU" altLang="ru-RU" b="1" dirty="0">
                <a:latin typeface="Monotype Corsiva" panose="03010101010201010101" pitchFamily="66" charset="0"/>
              </a:rPr>
              <a:t>Было скучно</a:t>
            </a:r>
            <a:endParaRPr lang="ru-RU" altLang="ru-RU" dirty="0">
              <a:latin typeface="Monotype Corsiva" panose="03010101010201010101" pitchFamily="66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066178" y="2931597"/>
            <a:ext cx="13740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spcBef>
                <a:spcPct val="0"/>
              </a:spcBef>
            </a:pPr>
            <a:r>
              <a:rPr lang="ru-RU" altLang="ru-RU" b="1" dirty="0">
                <a:solidFill>
                  <a:prstClr val="black"/>
                </a:solidFill>
              </a:rPr>
              <a:t> </a:t>
            </a:r>
            <a:r>
              <a:rPr lang="ru-RU" altLang="ru-RU" b="1" dirty="0">
                <a:solidFill>
                  <a:prstClr val="black"/>
                </a:solidFill>
                <a:latin typeface="Monotype Corsiva" panose="03010101010201010101" pitchFamily="66" charset="0"/>
              </a:rPr>
              <a:t>Было трудно</a:t>
            </a:r>
            <a:endParaRPr lang="ru-RU" altLang="ru-RU" dirty="0">
              <a:solidFill>
                <a:prstClr val="black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9076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548680"/>
            <a:ext cx="62646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FontTx/>
              <a:buNone/>
              <a:defRPr/>
            </a:pPr>
            <a:r>
              <a:rPr lang="ru-RU" sz="4000" b="1" dirty="0">
                <a:latin typeface="Monotype Corsiva" panose="03010101010201010101" pitchFamily="66" charset="0"/>
              </a:rPr>
              <a:t>Домашнее задание:</a:t>
            </a:r>
          </a:p>
          <a:p>
            <a:pPr algn="ctr">
              <a:buFontTx/>
              <a:buNone/>
              <a:defRPr/>
            </a:pPr>
            <a:endParaRPr lang="ru-RU" sz="4000" b="1" dirty="0">
              <a:latin typeface="Monotype Corsiva" panose="03010101010201010101" pitchFamily="66" charset="0"/>
            </a:endParaRPr>
          </a:p>
          <a:p>
            <a:pPr algn="ctr">
              <a:buFontTx/>
              <a:buNone/>
              <a:defRPr/>
            </a:pPr>
            <a:r>
              <a:rPr lang="ru-RU" sz="4000" dirty="0">
                <a:latin typeface="Monotype Corsiva" panose="03010101010201010101" pitchFamily="66" charset="0"/>
              </a:rPr>
              <a:t>№  666,</a:t>
            </a:r>
          </a:p>
          <a:p>
            <a:pPr algn="ctr">
              <a:buFontTx/>
              <a:buNone/>
              <a:defRPr/>
            </a:pPr>
            <a:r>
              <a:rPr lang="ru-RU" sz="4000" dirty="0">
                <a:latin typeface="Monotype Corsiva" panose="03010101010201010101" pitchFamily="66" charset="0"/>
              </a:rPr>
              <a:t> 668(1ст), </a:t>
            </a:r>
          </a:p>
          <a:p>
            <a:pPr algn="ctr">
              <a:buFontTx/>
              <a:buNone/>
              <a:defRPr/>
            </a:pPr>
            <a:r>
              <a:rPr lang="ru-RU" sz="4000" dirty="0">
                <a:latin typeface="Monotype Corsiva" panose="03010101010201010101" pitchFamily="66" charset="0"/>
              </a:rPr>
              <a:t>670, </a:t>
            </a:r>
          </a:p>
          <a:p>
            <a:pPr algn="ctr">
              <a:buFontTx/>
              <a:buNone/>
              <a:defRPr/>
            </a:pPr>
            <a:r>
              <a:rPr lang="ru-RU" sz="4000" dirty="0">
                <a:latin typeface="Monotype Corsiva" panose="03010101010201010101" pitchFamily="66" charset="0"/>
              </a:rPr>
              <a:t>672.</a:t>
            </a:r>
          </a:p>
        </p:txBody>
      </p:sp>
    </p:spTree>
    <p:extLst>
      <p:ext uri="{BB962C8B-B14F-4D97-AF65-F5344CB8AC3E}">
        <p14:creationId xmlns:p14="http://schemas.microsoft.com/office/powerpoint/2010/main" val="203811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1484784"/>
            <a:ext cx="6768752" cy="25299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7200" b="1" kern="0" dirty="0">
                <a:solidFill>
                  <a:srgbClr val="FF0000"/>
                </a:solidFill>
                <a:latin typeface="Monotype Corsiva" panose="03010101010201010101" pitchFamily="66" charset="0"/>
                <a:cs typeface="Arial"/>
              </a:rPr>
              <a:t>Спасибо </a:t>
            </a:r>
          </a:p>
          <a:p>
            <a:pPr marL="342900" lvl="0" indent="-342900" algn="ctr" fontAlgn="base">
              <a:spcBef>
                <a:spcPct val="20000"/>
              </a:spcBef>
              <a:spcAft>
                <a:spcPct val="0"/>
              </a:spcAft>
            </a:pPr>
            <a:r>
              <a:rPr lang="ru-RU" altLang="ru-RU" sz="7200" b="1" kern="0" dirty="0" smtClean="0">
                <a:solidFill>
                  <a:srgbClr val="FF0000"/>
                </a:solidFill>
                <a:latin typeface="Monotype Corsiva" panose="03010101010201010101" pitchFamily="66" charset="0"/>
                <a:cs typeface="Arial"/>
              </a:rPr>
              <a:t>за </a:t>
            </a:r>
            <a:r>
              <a:rPr lang="ru-RU" altLang="ru-RU" sz="7200" b="1" kern="0" dirty="0">
                <a:solidFill>
                  <a:srgbClr val="FF0000"/>
                </a:solidFill>
                <a:latin typeface="Monotype Corsiva" panose="03010101010201010101" pitchFamily="66" charset="0"/>
                <a:cs typeface="Arial"/>
              </a:rPr>
              <a:t>урок!</a:t>
            </a:r>
          </a:p>
        </p:txBody>
      </p:sp>
    </p:spTree>
    <p:extLst>
      <p:ext uri="{BB962C8B-B14F-4D97-AF65-F5344CB8AC3E}">
        <p14:creationId xmlns:p14="http://schemas.microsoft.com/office/powerpoint/2010/main" val="3365709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404664"/>
            <a:ext cx="7941568" cy="108012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Monotype Corsiva" panose="03010101010201010101" pitchFamily="66" charset="0"/>
              </a:rPr>
              <a:t>Вычислите , соблюдая порядок действий</a:t>
            </a:r>
            <a:endParaRPr lang="ru-RU" b="1" dirty="0"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72816"/>
            <a:ext cx="7488832" cy="4353347"/>
          </a:xfrm>
        </p:spPr>
        <p:txBody>
          <a:bodyPr/>
          <a:lstStyle/>
          <a:p>
            <a:pPr lvl="0" algn="ctr" eaLnBrk="0" fontAlgn="base" hangingPunct="0">
              <a:spcAft>
                <a:spcPct val="0"/>
              </a:spcAft>
              <a:buNone/>
            </a:pPr>
            <a:endParaRPr lang="ru-RU" altLang="ru-RU" kern="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Aft>
                <a:spcPct val="0"/>
              </a:spcAft>
              <a:buNone/>
            </a:pPr>
            <a:endParaRPr lang="ru-RU" altLang="ru-RU" kern="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 eaLnBrk="0" fontAlgn="base" hangingPunct="0">
              <a:spcAft>
                <a:spcPct val="0"/>
              </a:spcAft>
              <a:buNone/>
            </a:pPr>
            <a:r>
              <a:rPr lang="ru-RU" altLang="ru-RU" sz="4000" kern="0" dirty="0" smtClean="0">
                <a:solidFill>
                  <a:srgbClr val="0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</a:t>
            </a: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 3+ 10∙2 - 16:4</a:t>
            </a:r>
          </a:p>
          <a:p>
            <a:pPr lvl="0" algn="ctr" eaLnBrk="0" fontAlgn="base" hangingPunct="0">
              <a:spcAft>
                <a:spcPct val="0"/>
              </a:spcAft>
              <a:buNone/>
            </a:pPr>
            <a:r>
              <a:rPr lang="ru-RU" altLang="ru-RU" sz="4000" kern="0" dirty="0">
                <a:solidFill>
                  <a:srgbClr val="0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б) 48:8 + 4∙5 - 12</a:t>
            </a:r>
          </a:p>
          <a:p>
            <a:pPr marL="0" indent="0">
              <a:buNone/>
            </a:pPr>
            <a:endParaRPr lang="ru-RU" sz="4000" dirty="0">
              <a:latin typeface="Monotype Corsiva" panose="03010101010201010101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1714480" y="1071546"/>
            <a:ext cx="6786611" cy="4925530"/>
            <a:chOff x="607488" y="1344094"/>
            <a:chExt cx="7925326" cy="5134179"/>
          </a:xfrm>
        </p:grpSpPr>
        <p:grpSp>
          <p:nvGrpSpPr>
            <p:cNvPr id="3" name="Группа 1"/>
            <p:cNvGrpSpPr>
              <a:grpSpLocks/>
            </p:cNvGrpSpPr>
            <p:nvPr/>
          </p:nvGrpSpPr>
          <p:grpSpPr bwMode="auto">
            <a:xfrm>
              <a:off x="607488" y="1344094"/>
              <a:ext cx="7925326" cy="4177734"/>
              <a:chOff x="607288" y="-815361"/>
              <a:chExt cx="7925152" cy="5222388"/>
            </a:xfrm>
          </p:grpSpPr>
          <p:sp>
            <p:nvSpPr>
              <p:cNvPr id="5" name="Прямоугольник 4"/>
              <p:cNvSpPr/>
              <p:nvPr/>
            </p:nvSpPr>
            <p:spPr>
              <a:xfrm>
                <a:off x="607288" y="-815361"/>
                <a:ext cx="7925152" cy="48124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6" name="Прямоугольник 3"/>
              <p:cNvSpPr>
                <a:spLocks noChangeArrowheads="1"/>
              </p:cNvSpPr>
              <p:nvPr/>
            </p:nvSpPr>
            <p:spPr bwMode="auto">
              <a:xfrm>
                <a:off x="1366078" y="3885681"/>
                <a:ext cx="6491880" cy="521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dirty="0" smtClean="0">
                  <a:latin typeface="Monotype Corsiva" pitchFamily="66" charset="0"/>
                </a:endParaRPr>
              </a:p>
            </p:txBody>
          </p:sp>
        </p:grpSp>
        <p:sp>
          <p:nvSpPr>
            <p:cNvPr id="4" name="TextBox 3"/>
            <p:cNvSpPr txBox="1"/>
            <p:nvPr/>
          </p:nvSpPr>
          <p:spPr>
            <a:xfrm>
              <a:off x="4586700" y="6093296"/>
              <a:ext cx="215726" cy="384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endParaRPr lang="ru-RU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1547664" y="0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ru-RU" sz="4000" b="1" dirty="0" smtClean="0">
                <a:solidFill>
                  <a:prstClr val="black"/>
                </a:solidFill>
                <a:latin typeface="Monotype Corsiva" panose="03010101010201010101" pitchFamily="66" charset="0"/>
                <a:ea typeface="Tahoma" panose="020B0604030504040204" pitchFamily="34" charset="0"/>
                <a:cs typeface="Times New Roman" panose="02020603050405020304" pitchFamily="18" charset="0"/>
              </a:rPr>
              <a:t>Проверка </a:t>
            </a:r>
            <a:r>
              <a:rPr lang="ru-RU" sz="4000" b="1" dirty="0">
                <a:solidFill>
                  <a:prstClr val="black"/>
                </a:solidFill>
                <a:latin typeface="Monotype Corsiva" panose="03010101010201010101" pitchFamily="66" charset="0"/>
                <a:ea typeface="Tahoma" panose="020B0604030504040204" pitchFamily="34" charset="0"/>
                <a:cs typeface="Times New Roman" panose="02020603050405020304" pitchFamily="18" charset="0"/>
              </a:rPr>
              <a:t>результатов</a:t>
            </a:r>
            <a:endParaRPr lang="ru-RU" sz="4000" b="1" dirty="0">
              <a:solidFill>
                <a:prstClr val="black"/>
              </a:solidFill>
              <a:latin typeface="Monotype Corsiva" panose="03010101010201010101" pitchFamily="66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5999" y="2348705"/>
            <a:ext cx="6215091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kern="0" dirty="0">
                <a:solidFill>
                  <a:srgbClr val="0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а) 3+ 10∙2 - 16:4 = 3 + 20 -4 = 19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3600" kern="0" dirty="0">
                <a:solidFill>
                  <a:srgbClr val="000000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б) 48:8 + 4∙5 - 12 = 6 + 20-12 = 14</a:t>
            </a:r>
            <a:endParaRPr lang="ru-RU" altLang="ru-RU" sz="3600" kern="0" dirty="0">
              <a:solidFill>
                <a:srgbClr val="000000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91680" y="476672"/>
            <a:ext cx="7272808" cy="4253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b="1" kern="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Вычислите, упростив выражение:</a:t>
            </a:r>
            <a:endParaRPr lang="en-US" sz="4000" b="1" kern="0" dirty="0">
              <a:solidFill>
                <a:prstClr val="black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 sz="3200" kern="0" dirty="0" smtClean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а</a:t>
            </a:r>
            <a:r>
              <a:rPr lang="ru-RU" sz="4000" kern="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 5+5+5+5+5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б) </a:t>
            </a:r>
            <a:r>
              <a:rPr lang="ru-RU" sz="4000" kern="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2+2-2+2-2+2-2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 smtClean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в</a:t>
            </a:r>
            <a:r>
              <a:rPr lang="ru-RU" sz="4000" kern="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) 2∙2∙2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kern="0" dirty="0">
                <a:solidFill>
                  <a:prstClr val="black"/>
                </a:solidFill>
                <a:latin typeface="Monotype Corsiva" panose="03010101010201010101" pitchFamily="66" charset="0"/>
                <a:cs typeface="Times New Roman" panose="02020603050405020304" pitchFamily="18" charset="0"/>
              </a:rPr>
              <a:t>г) 3∙3</a:t>
            </a:r>
            <a:endParaRPr lang="ru-RU" sz="4000" kern="0" dirty="0">
              <a:solidFill>
                <a:prstClr val="black"/>
              </a:solidFill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317379"/>
            <a:ext cx="7344816" cy="44627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mic Sans MS"/>
                <a:cs typeface="Arial"/>
              </a:rPr>
              <a:t> </a:t>
            </a:r>
            <a:r>
              <a:rPr kumimoji="0" lang="ru-RU" altLang="ru-RU" sz="44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Проверка результатов</a:t>
            </a:r>
            <a:endParaRPr kumimoji="0" lang="en-US" altLang="ru-RU" sz="44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Monotype Corsiva" panose="03010101010201010101" pitchFamily="66" charset="0"/>
              <a:cs typeface="Arial"/>
            </a:endParaRP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altLang="ru-RU" sz="40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Monotype Corsiva" panose="03010101010201010101" pitchFamily="66" charset="0"/>
              <a:cs typeface="Arial"/>
            </a:endParaRP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а) 5+5+5+5+5 = 5∙5 = 25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б) 2+2-2+2-2+2-2 = 2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в) 2∙2∙2 = 2</a:t>
            </a:r>
            <a:r>
              <a:rPr kumimoji="0" lang="ru-RU" altLang="ru-RU" sz="4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3</a:t>
            </a: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 8</a:t>
            </a:r>
          </a:p>
          <a:p>
            <a:pPr marL="342900" marR="0" lvl="0" indent="-342900" algn="ctr" defTabSz="91440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г) 3∙3= 3</a:t>
            </a:r>
            <a:r>
              <a:rPr kumimoji="0" lang="ru-RU" altLang="ru-RU" sz="4000" b="0" i="0" u="none" strike="noStrike" kern="0" cap="none" spc="0" normalizeH="0" baseline="3000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2</a:t>
            </a:r>
            <a:r>
              <a:rPr kumimoji="0" lang="ru-RU" alt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onotype Corsiva" panose="03010101010201010101" pitchFamily="66" charset="0"/>
                <a:cs typeface="Arial"/>
              </a:rPr>
              <a:t> =9</a:t>
            </a:r>
            <a:endParaRPr kumimoji="0" lang="ru-RU" sz="40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9618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19329"/>
            <a:ext cx="4572000" cy="32193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b="1" kern="0" dirty="0">
                <a:solidFill>
                  <a:srgbClr val="000000"/>
                </a:solidFill>
                <a:latin typeface="Monotype Corsiva" panose="03010101010201010101" pitchFamily="66" charset="0"/>
                <a:cs typeface="Arial"/>
              </a:rPr>
              <a:t>ТЕМА УРОКА: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800" b="1" kern="0" dirty="0">
                <a:solidFill>
                  <a:srgbClr val="FF0000">
                    <a:lumMod val="75000"/>
                  </a:srgbClr>
                </a:solidFill>
                <a:latin typeface="Monotype Corsiva" panose="03010101010201010101" pitchFamily="66" charset="0"/>
                <a:cs typeface="Arial"/>
              </a:rPr>
              <a:t>  «Квадрат и куб числа»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 sz="4800" b="1" kern="0" dirty="0">
              <a:solidFill>
                <a:srgbClr val="FFB800">
                  <a:lumMod val="50000"/>
                </a:srgbClr>
              </a:solidFill>
              <a:latin typeface="Monotype Corsiva" panose="03010101010201010101" pitchFamily="66" charset="0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7226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404664"/>
            <a:ext cx="7344816" cy="4548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4000" b="1" kern="0" dirty="0">
                <a:latin typeface="Monotype Corsiva" panose="03010101010201010101" pitchFamily="66" charset="0"/>
                <a:cs typeface="Arial"/>
              </a:rPr>
              <a:t>Цели урока :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endParaRPr lang="ru-RU" altLang="ru-RU" sz="3200" b="1" kern="0" dirty="0">
              <a:latin typeface="Monotype Corsiva" panose="03010101010201010101" pitchFamily="66" charset="0"/>
              <a:cs typeface="Arial"/>
            </a:endParaRP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 kern="0" dirty="0" smtClean="0">
                <a:latin typeface="Monotype Corsiva" panose="03010101010201010101" pitchFamily="66" charset="0"/>
                <a:cs typeface="Arial"/>
              </a:rPr>
              <a:t>- </a:t>
            </a:r>
            <a:r>
              <a:rPr lang="ru-RU" altLang="ru-RU" sz="3200" b="1" kern="0" dirty="0">
                <a:latin typeface="Monotype Corsiva" panose="03010101010201010101" pitchFamily="66" charset="0"/>
                <a:cs typeface="Arial"/>
              </a:rPr>
              <a:t>формирование понятий «степень числа», «квадрат числа», «куб числа»;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 kern="0" dirty="0">
                <a:latin typeface="Monotype Corsiva" panose="03010101010201010101" pitchFamily="66" charset="0"/>
                <a:cs typeface="Arial"/>
              </a:rPr>
              <a:t>- формирование  умений возводить в степень натуральное число;</a:t>
            </a:r>
          </a:p>
          <a:p>
            <a:pPr marL="342900" lvl="0" indent="-342900" eaLnBrk="0" fontAlgn="base" hangingPunct="0">
              <a:spcBef>
                <a:spcPct val="20000"/>
              </a:spcBef>
              <a:spcAft>
                <a:spcPct val="0"/>
              </a:spcAft>
            </a:pPr>
            <a:r>
              <a:rPr lang="ru-RU" altLang="ru-RU" sz="3200" b="1" kern="0" dirty="0">
                <a:latin typeface="Monotype Corsiva" panose="03010101010201010101" pitchFamily="66" charset="0"/>
                <a:cs typeface="Arial"/>
              </a:rPr>
              <a:t>- формирование умений находить значения выражений, содержащих степень;</a:t>
            </a:r>
          </a:p>
        </p:txBody>
      </p:sp>
    </p:spTree>
    <p:extLst>
      <p:ext uri="{BB962C8B-B14F-4D97-AF65-F5344CB8AC3E}">
        <p14:creationId xmlns:p14="http://schemas.microsoft.com/office/powerpoint/2010/main" val="979970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5656" y="1413064"/>
            <a:ext cx="7344816" cy="38102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4000" b="1" kern="0" dirty="0">
                <a:latin typeface="Monotype Corsiva" panose="03010101010201010101" pitchFamily="66" charset="0"/>
                <a:cs typeface="Arial"/>
              </a:rPr>
              <a:t>Ответьте на вопросы: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ru-RU" sz="4000" b="1" kern="0" dirty="0">
              <a:latin typeface="Monotype Corsiva" panose="03010101010201010101" pitchFamily="66" charset="0"/>
              <a:cs typeface="Arial"/>
            </a:endParaRPr>
          </a:p>
          <a:p>
            <a:pPr lvl="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 smtClean="0">
                <a:latin typeface="Monotype Corsiva" panose="03010101010201010101" pitchFamily="66" charset="0"/>
                <a:cs typeface="Arial"/>
              </a:rPr>
              <a:t>1.Чему </a:t>
            </a:r>
            <a:r>
              <a:rPr lang="ru-RU" sz="3200" kern="0" dirty="0">
                <a:latin typeface="Monotype Corsiva" panose="03010101010201010101" pitchFamily="66" charset="0"/>
                <a:cs typeface="Arial"/>
              </a:rPr>
              <a:t>равен квадрат </a:t>
            </a:r>
          </a:p>
          <a:p>
            <a:pPr marL="514350" lvl="0" indent="-51435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latin typeface="Monotype Corsiva" panose="03010101010201010101" pitchFamily="66" charset="0"/>
                <a:cs typeface="Arial"/>
              </a:rPr>
              <a:t>   чисел 11, 12?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latin typeface="Monotype Corsiva" panose="03010101010201010101" pitchFamily="66" charset="0"/>
                <a:cs typeface="Arial"/>
              </a:rPr>
              <a:t>2. Чему равен куб чисел</a:t>
            </a:r>
          </a:p>
          <a:p>
            <a:pPr marL="342900" lvl="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ru-RU" sz="3200" kern="0" dirty="0">
                <a:latin typeface="Monotype Corsiva" panose="03010101010201010101" pitchFamily="66" charset="0"/>
                <a:cs typeface="Arial"/>
              </a:rPr>
              <a:t>    3, 5?</a:t>
            </a:r>
          </a:p>
        </p:txBody>
      </p:sp>
    </p:spTree>
    <p:extLst>
      <p:ext uri="{BB962C8B-B14F-4D97-AF65-F5344CB8AC3E}">
        <p14:creationId xmlns:p14="http://schemas.microsoft.com/office/powerpoint/2010/main" val="99811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F3F3F"/>
      </a:hlink>
      <a:folHlink>
        <a:srgbClr val="7F7F7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552</Words>
  <Application>Microsoft Office PowerPoint</Application>
  <PresentationFormat>Экран (4:3)</PresentationFormat>
  <Paragraphs>95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Вычислите , соблюдая порядок действий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</cp:lastModifiedBy>
  <cp:revision>13</cp:revision>
  <dcterms:created xsi:type="dcterms:W3CDTF">2014-07-09T12:43:29Z</dcterms:created>
  <dcterms:modified xsi:type="dcterms:W3CDTF">2019-11-03T11:11:06Z</dcterms:modified>
</cp:coreProperties>
</file>