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63" r:id="rId6"/>
    <p:sldId id="259" r:id="rId7"/>
    <p:sldId id="265" r:id="rId8"/>
    <p:sldId id="260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9064" y="1700808"/>
            <a:ext cx="7815344" cy="3937992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Организация защиты населения </a:t>
            </a:r>
            <a:r>
              <a:rPr lang="ru-RU" sz="4400" dirty="0" smtClean="0"/>
              <a:t>от чрезвычайных ситуаций </a:t>
            </a:r>
            <a:br>
              <a:rPr lang="ru-RU" sz="4400" dirty="0" smtClean="0"/>
            </a:br>
            <a:r>
              <a:rPr lang="ru-RU" sz="4400" dirty="0" smtClean="0"/>
              <a:t>техногенного </a:t>
            </a:r>
            <a:r>
              <a:rPr lang="ru-RU" sz="4400" dirty="0" smtClean="0"/>
              <a:t>характера</a:t>
            </a:r>
            <a:r>
              <a:rPr lang="ru-RU" sz="1800" dirty="0" smtClean="0"/>
              <a:t> 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764704"/>
            <a:ext cx="7992888" cy="792088"/>
          </a:xfrm>
        </p:spPr>
        <p:txBody>
          <a:bodyPr/>
          <a:lstStyle/>
          <a:p>
            <a:pPr algn="l"/>
            <a:r>
              <a:rPr lang="ru-RU" b="1" dirty="0" smtClean="0"/>
              <a:t>Презентация на тему: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16016" y="5373216"/>
            <a:ext cx="40324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Составитель: </a:t>
            </a:r>
          </a:p>
          <a:p>
            <a:r>
              <a:rPr lang="ru-RU" dirty="0" smtClean="0"/>
              <a:t>Преподаватель-организатор ОБЖ школы № 65</a:t>
            </a:r>
          </a:p>
          <a:p>
            <a:r>
              <a:rPr lang="ru-RU" dirty="0" smtClean="0"/>
              <a:t>Горин А.В.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19256" cy="90872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Радиационная </a:t>
            </a:r>
            <a:r>
              <a:rPr lang="ru-RU" sz="2800" dirty="0" smtClean="0"/>
              <a:t>и химическая защита </a:t>
            </a:r>
            <a:r>
              <a:rPr lang="ru-RU" sz="2800" dirty="0" smtClean="0"/>
              <a:t>населения</a:t>
            </a:r>
            <a:endParaRPr lang="ru-RU" sz="2800" dirty="0"/>
          </a:p>
        </p:txBody>
      </p:sp>
      <p:pic>
        <p:nvPicPr>
          <p:cNvPr id="4" name="Содержимое 3" descr="04_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92696"/>
            <a:ext cx="8706204" cy="60067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921"/>
            <a:ext cx="850728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7467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500" dirty="0" smtClean="0"/>
              <a:t>   Защита </a:t>
            </a:r>
            <a:r>
              <a:rPr lang="ru-RU" sz="3500" dirty="0" smtClean="0"/>
              <a:t>населения от чрезвычайных ситуаций включает в себя следующие мероприятия</a:t>
            </a:r>
            <a:r>
              <a:rPr lang="ru-RU" dirty="0" smtClean="0"/>
              <a:t>:</a:t>
            </a:r>
          </a:p>
          <a:p>
            <a:r>
              <a:rPr lang="ru-RU" sz="2600" dirty="0" smtClean="0"/>
              <a:t>• оповещение населения об опасности, информирование его о порядке действий в сложившихся чрезвычайных условиях;</a:t>
            </a:r>
          </a:p>
          <a:p>
            <a:r>
              <a:rPr lang="ru-RU" sz="2600" dirty="0" smtClean="0"/>
              <a:t>• эвакуация и рассредоточение;</a:t>
            </a:r>
          </a:p>
          <a:p>
            <a:r>
              <a:rPr lang="ru-RU" sz="2600" dirty="0" smtClean="0"/>
              <a:t>• мероприятия по инженерной защите населения от чрезвычайных ситуаций техногенного характера.</a:t>
            </a:r>
            <a:endParaRPr lang="ru-RU" sz="26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962674"/>
          </a:xfrm>
        </p:spPr>
        <p:txBody>
          <a:bodyPr>
            <a:noAutofit/>
          </a:bodyPr>
          <a:lstStyle/>
          <a:p>
            <a:r>
              <a:rPr lang="ru-RU" sz="2400" dirty="0" smtClean="0"/>
              <a:t>Важно! Не паникуйте и не поддавайтесь панике. Призывайте окружающих к спокойствию. Паника в любой чрезвычайной ситуации вызывает неосознанные действия, приводящие к тяжелым последствиям, затрудняет действия спасателей, пожарных, медработников и других специалистов.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worry-clipart-dont-panic-1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04248" y="188640"/>
            <a:ext cx="2061220" cy="21176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7467600" cy="1872208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>1</a:t>
            </a:r>
            <a:r>
              <a:rPr lang="ru-RU" sz="2000" dirty="0" smtClean="0"/>
              <a:t>. Оповещение </a:t>
            </a:r>
            <a:r>
              <a:rPr lang="ru-RU" sz="2000" dirty="0" smtClean="0"/>
              <a:t>населения об опасности, информирование его о порядке действий в сложившихся чрезвычайных </a:t>
            </a:r>
            <a:r>
              <a:rPr lang="ru-RU" sz="2000" dirty="0" smtClean="0"/>
              <a:t>условиях. </a:t>
            </a:r>
            <a:br>
              <a:rPr lang="ru-RU" sz="2000" dirty="0" smtClean="0"/>
            </a:br>
            <a:r>
              <a:rPr lang="ru-RU" sz="2000" dirty="0" smtClean="0"/>
              <a:t> Единым</a:t>
            </a:r>
            <a:r>
              <a:rPr lang="ru-RU" sz="2000" dirty="0" smtClean="0"/>
              <a:t>, общим для всех предупреждений является звуковой </a:t>
            </a:r>
            <a:r>
              <a:rPr lang="ru-RU" sz="2000" dirty="0" smtClean="0"/>
              <a:t>сигнал </a:t>
            </a:r>
            <a:r>
              <a:rPr lang="ru-RU" sz="2700" dirty="0" smtClean="0">
                <a:solidFill>
                  <a:srgbClr val="FF0000"/>
                </a:solidFill>
              </a:rPr>
              <a:t>«Внимание всем</a:t>
            </a:r>
            <a:r>
              <a:rPr lang="ru-RU" sz="2700" dirty="0" smtClean="0">
                <a:solidFill>
                  <a:srgbClr val="FF0000"/>
                </a:solidFill>
              </a:rPr>
              <a:t>!</a:t>
            </a:r>
            <a:r>
              <a:rPr lang="ru-RU" sz="2000" dirty="0" smtClean="0">
                <a:solidFill>
                  <a:srgbClr val="FF0000"/>
                </a:solidFill>
              </a:rPr>
              <a:t>»</a:t>
            </a:r>
            <a:r>
              <a:rPr lang="ru-RU" sz="2000" dirty="0" smtClean="0"/>
              <a:t>.</a:t>
            </a:r>
            <a:br>
              <a:rPr lang="ru-RU" sz="2000" dirty="0" smtClean="0"/>
            </a:br>
            <a:r>
              <a:rPr lang="ru-RU" sz="2000" dirty="0" smtClean="0"/>
              <a:t>По этому сигналу необходимо включить местную программу радио- или телевещания и прослушать сообщение органов ГОЧС.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ru-RU" sz="2000" dirty="0"/>
          </a:p>
        </p:txBody>
      </p:sp>
      <p:pic>
        <p:nvPicPr>
          <p:cNvPr id="6" name="Содержимое 5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132856"/>
            <a:ext cx="7467600" cy="42005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9817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Чтобы быстро донести сведения до людей, находящихся вне стен дома, в населенных пунктах продумана система </a:t>
            </a:r>
            <a:r>
              <a:rPr lang="ru-RU" sz="2200" b="1" dirty="0" smtClean="0"/>
              <a:t>громкоговорителей</a:t>
            </a:r>
            <a:r>
              <a:rPr lang="ru-RU" sz="2200" dirty="0" smtClean="0"/>
              <a:t>. Это универсальные приборы, через которые транслируются и сигналы сирен, и речевые сообщения. Обычно механизмы устанавливают там, где бывают толпы – крупные улицы, площади, транспортные, торговые </a:t>
            </a:r>
            <a:r>
              <a:rPr lang="ru-RU" sz="2200" dirty="0" smtClean="0"/>
              <a:t>объекты</a:t>
            </a:r>
            <a:r>
              <a:rPr lang="ru-RU" sz="2000" dirty="0" smtClean="0"/>
              <a:t>.</a:t>
            </a:r>
            <a:endParaRPr lang="ru-RU" dirty="0"/>
          </a:p>
        </p:txBody>
      </p:sp>
      <p:pic>
        <p:nvPicPr>
          <p:cNvPr id="4" name="Содержимое 3" descr="sireni-na-harkivchi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204864"/>
            <a:ext cx="3995936" cy="3960440"/>
          </a:xfrm>
        </p:spPr>
      </p:pic>
      <p:pic>
        <p:nvPicPr>
          <p:cNvPr id="6" name="Рисунок 5" descr="uaz-3909_ppo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95936" y="2204864"/>
            <a:ext cx="4913007" cy="39604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b="1" dirty="0" smtClean="0"/>
              <a:t> </a:t>
            </a:r>
            <a:r>
              <a:rPr lang="ru-RU" sz="1800" dirty="0" smtClean="0"/>
              <a:t>2</a:t>
            </a:r>
            <a:r>
              <a:rPr lang="ru-RU" sz="1800" b="1" dirty="0" smtClean="0"/>
              <a:t>. Эвакуация населения</a:t>
            </a:r>
            <a:r>
              <a:rPr lang="ru-RU" sz="1800" dirty="0" smtClean="0"/>
              <a:t> – это комплекс мероприятий по организованному вывозу (выводу) населения из зон прогнозируемых или возникших чрезвычайных ситуаций и его временное размещение в заранее подготовленных безопасных районах.</a:t>
            </a:r>
            <a:endParaRPr lang="ru-RU" sz="1800" dirty="0"/>
          </a:p>
        </p:txBody>
      </p:sp>
      <p:pic>
        <p:nvPicPr>
          <p:cNvPr id="4" name="Содержимое 3" descr="1535577442_2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9" y="1600200"/>
            <a:ext cx="7416824" cy="47091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85010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Способы и варианты эвакуации населения при </a:t>
            </a:r>
            <a:r>
              <a:rPr lang="ru-RU" sz="2400" b="1" dirty="0" smtClean="0"/>
              <a:t>ЧС 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7467600" cy="4857403"/>
          </a:xfrm>
        </p:spPr>
        <p:txBody>
          <a:bodyPr>
            <a:normAutofit fontScale="85000" lnSpcReduction="10000"/>
          </a:bodyPr>
          <a:lstStyle/>
          <a:p>
            <a:r>
              <a:rPr lang="ru-RU" i="1" u="sng" dirty="0" smtClean="0"/>
              <a:t>По времени и срочности:</a:t>
            </a:r>
            <a:endParaRPr lang="ru-RU" dirty="0" smtClean="0"/>
          </a:p>
          <a:p>
            <a:r>
              <a:rPr lang="ru-RU" dirty="0" smtClean="0"/>
              <a:t>Упреждающая (заблаговременная) эвакуация</a:t>
            </a:r>
          </a:p>
          <a:p>
            <a:r>
              <a:rPr lang="ru-RU" dirty="0" smtClean="0"/>
              <a:t>Экстренная (безотлагательная) эвакуация</a:t>
            </a:r>
          </a:p>
          <a:p>
            <a:r>
              <a:rPr lang="ru-RU" i="1" u="sng" dirty="0" smtClean="0"/>
              <a:t>По масштабу:</a:t>
            </a:r>
            <a:endParaRPr lang="ru-RU" dirty="0" smtClean="0"/>
          </a:p>
          <a:p>
            <a:r>
              <a:rPr lang="ru-RU" dirty="0" smtClean="0"/>
              <a:t>Локальная эвакуация</a:t>
            </a:r>
          </a:p>
          <a:p>
            <a:r>
              <a:rPr lang="ru-RU" dirty="0" smtClean="0"/>
              <a:t>Местная эвакуация</a:t>
            </a:r>
          </a:p>
          <a:p>
            <a:r>
              <a:rPr lang="ru-RU" dirty="0" smtClean="0"/>
              <a:t>Региональная эвакуация</a:t>
            </a:r>
          </a:p>
          <a:p>
            <a:r>
              <a:rPr lang="ru-RU" i="1" u="sng" dirty="0" smtClean="0"/>
              <a:t>По охвату населения:</a:t>
            </a:r>
            <a:endParaRPr lang="ru-RU" dirty="0" smtClean="0"/>
          </a:p>
          <a:p>
            <a:r>
              <a:rPr lang="ru-RU" dirty="0" smtClean="0"/>
              <a:t>Общая эвакуация</a:t>
            </a:r>
          </a:p>
          <a:p>
            <a:r>
              <a:rPr lang="ru-RU" dirty="0" smtClean="0"/>
              <a:t>Частичная эвакуация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3. </a:t>
            </a:r>
            <a:r>
              <a:rPr lang="ru-RU" sz="2400" dirty="0" smtClean="0"/>
              <a:t>М</a:t>
            </a:r>
            <a:r>
              <a:rPr lang="ru-RU" sz="2400" dirty="0" smtClean="0"/>
              <a:t>ероприятия </a:t>
            </a:r>
            <a:r>
              <a:rPr lang="ru-RU" sz="2400" dirty="0" smtClean="0"/>
              <a:t>по инженерной защите населения от чрезвычайных ситуаций техногенного характера.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Одним </a:t>
            </a:r>
            <a:r>
              <a:rPr lang="ru-RU" dirty="0" smtClean="0"/>
              <a:t>из наиболее эффективных мероприятий является укрытие населения в защитных сооружениях гражданской обороны, которые предназначены для защиты населения от чрезвычайных ситуаций мирного и военного времени.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 fontScale="90000"/>
          </a:bodyPr>
          <a:lstStyle/>
          <a:p>
            <a:r>
              <a:rPr lang="ru-RU" sz="2000" b="1" i="1" dirty="0" smtClean="0"/>
              <a:t>Убежища</a:t>
            </a:r>
            <a:r>
              <a:rPr lang="ru-RU" sz="2000" dirty="0" smtClean="0"/>
              <a:t> — это сооружения гражданской обороны, которые предназначены для обеспечения надежной защиты укрываемых в них людей </a:t>
            </a:r>
            <a:r>
              <a:rPr lang="ru-RU" sz="2000" dirty="0" smtClean="0"/>
              <a:t>от </a:t>
            </a:r>
            <a:r>
              <a:rPr lang="ru-RU" sz="2000" dirty="0" smtClean="0"/>
              <a:t>воздействия всех поражающих факторов ядерного взрыва, отравляющих веществ и бактериальных средств, высоких температур, от отравления продуктами горения и аварийно химически опасными веществами.</a:t>
            </a:r>
            <a:endParaRPr lang="ru-RU" sz="2000" dirty="0"/>
          </a:p>
        </p:txBody>
      </p:sp>
      <p:pic>
        <p:nvPicPr>
          <p:cNvPr id="4" name="Содержимое 3" descr="15866_html_19cfb69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2604" y="1988840"/>
            <a:ext cx="7617566" cy="41764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104</TotalTime>
  <Words>294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Техническая</vt:lpstr>
      <vt:lpstr>Организация защиты населения от чрезвычайных ситуаций  техногенного характера </vt:lpstr>
      <vt:lpstr>Слайд 2</vt:lpstr>
      <vt:lpstr>Важно! Не паникуйте и не поддавайтесь панике. Призывайте окружающих к спокойствию. Паника в любой чрезвычайной ситуации вызывает неосознанные действия, приводящие к тяжелым последствиям, затрудняет действия спасателей, пожарных, медработников и других специалистов.  </vt:lpstr>
      <vt:lpstr>1. Оповещение населения об опасности, информирование его о порядке действий в сложившихся чрезвычайных условиях.   Единым, общим для всех предупреждений является звуковой сигнал «Внимание всем!». По этому сигналу необходимо включить местную программу радио- или телевещания и прослушать сообщение органов ГОЧС. </vt:lpstr>
      <vt:lpstr>Чтобы быстро донести сведения до людей, находящихся вне стен дома, в населенных пунктах продумана система громкоговорителей. Это универсальные приборы, через которые транслируются и сигналы сирен, и речевые сообщения. Обычно механизмы устанавливают там, где бывают толпы – крупные улицы, площади, транспортные, торговые объекты.</vt:lpstr>
      <vt:lpstr> 2. Эвакуация населения – это комплекс мероприятий по организованному вывозу (выводу) населения из зон прогнозируемых или возникших чрезвычайных ситуаций и его временное размещение в заранее подготовленных безопасных районах.</vt:lpstr>
      <vt:lpstr>Способы и варианты эвакуации населения при ЧС :</vt:lpstr>
      <vt:lpstr>3. Мероприятия по инженерной защите населения от чрезвычайных ситуаций техногенного характера.</vt:lpstr>
      <vt:lpstr>Убежища — это сооружения гражданской обороны, которые предназначены для обеспечения надежной защиты укрываемых в них людей от воздействия всех поражающих факторов ядерного взрыва, отравляющих веществ и бактериальных средств, высоких температур, от отравления продуктами горения и аварийно химически опасными веществами.</vt:lpstr>
      <vt:lpstr>Радиационная и химическая защита населения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оповещения населения о чрезвычайных ситуациях техногенного характера</dc:title>
  <dc:creator>Admin</dc:creator>
  <cp:lastModifiedBy>User</cp:lastModifiedBy>
  <cp:revision>14</cp:revision>
  <dcterms:created xsi:type="dcterms:W3CDTF">2020-01-08T11:16:28Z</dcterms:created>
  <dcterms:modified xsi:type="dcterms:W3CDTF">2020-01-08T13:19:06Z</dcterms:modified>
</cp:coreProperties>
</file>