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wav" ContentType="audio/wav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19" r:id="rId1"/>
  </p:sldMasterIdLst>
  <p:notesMasterIdLst>
    <p:notesMasterId r:id="rId33"/>
  </p:notesMasterIdLst>
  <p:sldIdLst>
    <p:sldId id="381" r:id="rId2"/>
    <p:sldId id="301" r:id="rId3"/>
    <p:sldId id="400" r:id="rId4"/>
    <p:sldId id="435" r:id="rId5"/>
    <p:sldId id="387" r:id="rId6"/>
    <p:sldId id="389" r:id="rId7"/>
    <p:sldId id="398" r:id="rId8"/>
    <p:sldId id="452" r:id="rId9"/>
    <p:sldId id="453" r:id="rId10"/>
    <p:sldId id="454" r:id="rId11"/>
    <p:sldId id="402" r:id="rId12"/>
    <p:sldId id="401" r:id="rId13"/>
    <p:sldId id="415" r:id="rId14"/>
    <p:sldId id="414" r:id="rId15"/>
    <p:sldId id="373" r:id="rId16"/>
    <p:sldId id="434" r:id="rId17"/>
    <p:sldId id="433" r:id="rId18"/>
    <p:sldId id="451" r:id="rId19"/>
    <p:sldId id="448" r:id="rId20"/>
    <p:sldId id="449" r:id="rId21"/>
    <p:sldId id="450" r:id="rId22"/>
    <p:sldId id="431" r:id="rId23"/>
    <p:sldId id="440" r:id="rId24"/>
    <p:sldId id="441" r:id="rId25"/>
    <p:sldId id="442" r:id="rId26"/>
    <p:sldId id="443" r:id="rId27"/>
    <p:sldId id="444" r:id="rId28"/>
    <p:sldId id="445" r:id="rId29"/>
    <p:sldId id="446" r:id="rId30"/>
    <p:sldId id="447" r:id="rId31"/>
    <p:sldId id="395" r:id="rId32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003399"/>
    <a:srgbClr val="D60093"/>
    <a:srgbClr val="DD9C6B"/>
    <a:srgbClr val="CC9900"/>
    <a:srgbClr val="CC3300"/>
    <a:srgbClr val="FFFF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13386" autoAdjust="0"/>
    <p:restoredTop sz="80383" autoAdjust="0"/>
  </p:normalViewPr>
  <p:slideViewPr>
    <p:cSldViewPr>
      <p:cViewPr varScale="1">
        <p:scale>
          <a:sx n="92" d="100"/>
          <a:sy n="92" d="100"/>
        </p:scale>
        <p:origin x="-122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png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png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png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png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png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image" Target="../media/image36.png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1BCD5510-24D9-4740-B028-4DFDCA8383A4}" type="datetimeFigureOut">
              <a:rPr lang="ru-RU"/>
              <a:pPr>
                <a:defRPr/>
              </a:pPr>
              <a:t>08.01.2020</a:t>
            </a:fld>
            <a:endParaRPr lang="ru-RU"/>
          </a:p>
        </p:txBody>
      </p:sp>
      <p:sp>
        <p:nvSpPr>
          <p:cNvPr id="460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593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93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EBC847C0-DA45-4237-8F7C-B07D87A514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65530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0419" name="Заметки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  <p:sp>
        <p:nvSpPr>
          <p:cNvPr id="60420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algn="l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>
              <a:spcBef>
                <a:spcPct val="0"/>
              </a:spcBef>
            </a:pPr>
            <a:fld id="{9D602BAA-1CE0-485E-A558-EF04DEFBE212}" type="slidenum">
              <a:rPr lang="ru-RU" altLang="ru-RU" smtClean="0">
                <a:latin typeface="Tahoma" pitchFamily="34" charset="0"/>
              </a:rPr>
              <a:pPr algn="r">
                <a:spcBef>
                  <a:spcPct val="0"/>
                </a:spcBef>
              </a:pPr>
              <a:t>16</a:t>
            </a:fld>
            <a:endParaRPr lang="ru-RU" altLang="ru-RU" smtClean="0">
              <a:latin typeface="Tahoma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audio" Target="../media/audio1.wav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>
              <a:defRPr/>
            </a:pPr>
            <a:endParaRPr lang="en-US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>
              <a:defRPr/>
            </a:pPr>
            <a:endParaRPr lang="en-US"/>
          </a:p>
        </p:txBody>
      </p:sp>
      <p:sp>
        <p:nvSpPr>
          <p:cNvPr id="6" name="Прямая соединительная линия 5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>
              <a:defRPr/>
            </a:pPr>
            <a:endParaRPr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551447-584C-4924-8E73-FB46144FB0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6805885"/>
      </p:ext>
    </p:extLst>
  </p:cSld>
  <p:clrMapOvr>
    <a:masterClrMapping/>
  </p:clrMapOvr>
  <p:transition spd="slow">
    <p:split orient="vert"/>
    <p:sndAc>
      <p:stSnd>
        <p:snd r:embed="rId1" name="push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>
              <a:defRPr/>
            </a:pPr>
            <a:endParaRPr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C409BB-7270-4063-9B6F-69027B614D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724374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split orient="vert"/>
    <p:sndAc>
      <p:stSnd>
        <p:snd r:embed="rId2" name="push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>
              <a:defRPr/>
            </a:pPr>
            <a:endParaRPr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B6A4E4-A199-4D20-82BF-3A2C717BBA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2987849"/>
      </p:ext>
    </p:extLst>
  </p:cSld>
  <p:clrMapOvr>
    <a:masterClrMapping/>
  </p:clrMapOvr>
  <p:transition spd="slow">
    <p:split orient="vert"/>
    <p:sndAc>
      <p:stSnd>
        <p:snd r:embed="rId1" name="push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F993EF-EAC8-4BF3-BBE4-A7F06E4559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1966307"/>
      </p:ext>
    </p:extLst>
  </p:cSld>
  <p:clrMapOvr>
    <a:masterClrMapping/>
  </p:clrMapOvr>
  <p:transition spd="slow">
    <p:split orient="vert"/>
    <p:sndAc>
      <p:stSnd>
        <p:snd r:embed="rId1" name="push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>
              <a:defRPr/>
            </a:pPr>
            <a:endParaRPr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D8BC2F-9B39-41C5-A022-E9872A5620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2503555"/>
      </p:ext>
    </p:extLst>
  </p:cSld>
  <p:clrMapOvr>
    <a:masterClrMapping/>
  </p:clrMapOvr>
  <p:transition spd="slow">
    <p:split orient="vert"/>
    <p:sndAc>
      <p:stSnd>
        <p:snd r:embed="rId1" name="push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8800D0-AA2D-47A0-BAB7-6840D8BD8F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8268867"/>
      </p:ext>
    </p:extLst>
  </p:cSld>
  <p:clrMapOvr>
    <a:masterClrMapping/>
  </p:clrMapOvr>
  <p:transition spd="slow">
    <p:split orient="vert"/>
    <p:sndAc>
      <p:stSnd>
        <p:snd r:embed="rId1" name="push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37E636-6F1B-4D48-B317-47125DE709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8815446"/>
      </p:ext>
    </p:extLst>
  </p:cSld>
  <p:clrMapOvr>
    <a:masterClrMapping/>
  </p:clrMapOvr>
  <p:transition spd="slow">
    <p:split orient="vert"/>
    <p:sndAc>
      <p:stSnd>
        <p:snd r:embed="rId1" name="push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jpeg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Дата 3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>
              <a:defRPr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E2268B2D-E3D2-4082-BEFC-5578E09EC6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82" r:id="rId1"/>
    <p:sldLayoutId id="2147484383" r:id="rId2"/>
    <p:sldLayoutId id="2147484384" r:id="rId3"/>
    <p:sldLayoutId id="2147484379" r:id="rId4"/>
    <p:sldLayoutId id="2147484385" r:id="rId5"/>
    <p:sldLayoutId id="2147484380" r:id="rId6"/>
    <p:sldLayoutId id="2147484381" r:id="rId7"/>
  </p:sldLayoutIdLst>
  <p:transition spd="slow">
    <p:split orient="vert"/>
    <p:sndAc>
      <p:stSnd>
        <p:snd r:embed="rId9" name="push.wav"/>
      </p:stSnd>
    </p:sndAc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Arial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Arial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Arial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Arial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Arial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Arial" pitchFamily="34" charset="0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31.png"/><Relationship Id="rId5" Type="http://schemas.openxmlformats.org/officeDocument/2006/relationships/oleObject" Target="../embeddings/Microsoft_Excel_97-2003_Worksheet2.xls"/><Relationship Id="rId4" Type="http://schemas.openxmlformats.org/officeDocument/2006/relationships/oleObject" Target="../embeddings/oleObject3.bin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image" Target="../media/image15.jpeg"/><Relationship Id="rId3" Type="http://schemas.openxmlformats.org/officeDocument/2006/relationships/audio" Target="../media/audio1.wav"/><Relationship Id="rId7" Type="http://schemas.openxmlformats.org/officeDocument/2006/relationships/image" Target="../media/image9.jpeg"/><Relationship Id="rId12" Type="http://schemas.openxmlformats.org/officeDocument/2006/relationships/image" Target="../media/image1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32.png"/><Relationship Id="rId5" Type="http://schemas.openxmlformats.org/officeDocument/2006/relationships/oleObject" Target="../embeddings/Microsoft_Excel_97-2003_Worksheet3.xls"/><Relationship Id="rId4" Type="http://schemas.openxmlformats.org/officeDocument/2006/relationships/oleObject" Target="../embeddings/oleObject4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33.png"/><Relationship Id="rId5" Type="http://schemas.openxmlformats.org/officeDocument/2006/relationships/oleObject" Target="../embeddings/Microsoft_Excel_97-2003_Worksheet4.xls"/><Relationship Id="rId4" Type="http://schemas.openxmlformats.org/officeDocument/2006/relationships/oleObject" Target="../embeddings/oleObject5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34.png"/><Relationship Id="rId5" Type="http://schemas.openxmlformats.org/officeDocument/2006/relationships/oleObject" Target="../embeddings/Microsoft_Excel_97-2003_Worksheet5.xls"/><Relationship Id="rId4" Type="http://schemas.openxmlformats.org/officeDocument/2006/relationships/oleObject" Target="../embeddings/oleObject6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35.png"/><Relationship Id="rId5" Type="http://schemas.openxmlformats.org/officeDocument/2006/relationships/oleObject" Target="../embeddings/Microsoft_Excel_97-2003_Worksheet6.xls"/><Relationship Id="rId4" Type="http://schemas.openxmlformats.org/officeDocument/2006/relationships/oleObject" Target="../embeddings/oleObject7.bin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Microsoft_Excel_97-2003_Worksheet8.xls"/><Relationship Id="rId3" Type="http://schemas.openxmlformats.org/officeDocument/2006/relationships/audio" Target="../media/audio1.wav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36.png"/><Relationship Id="rId5" Type="http://schemas.openxmlformats.org/officeDocument/2006/relationships/oleObject" Target="../embeddings/Microsoft_Excel_97-2003_Worksheet7.xls"/><Relationship Id="rId4" Type="http://schemas.openxmlformats.org/officeDocument/2006/relationships/oleObject" Target="../embeddings/oleObject8.bin"/><Relationship Id="rId9" Type="http://schemas.openxmlformats.org/officeDocument/2006/relationships/image" Target="../media/image3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38.png"/><Relationship Id="rId5" Type="http://schemas.openxmlformats.org/officeDocument/2006/relationships/oleObject" Target="../embeddings/Microsoft_Excel_97-2003_Worksheet9.xls"/><Relationship Id="rId4" Type="http://schemas.openxmlformats.org/officeDocument/2006/relationships/oleObject" Target="../embeddings/oleObject10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39.png"/><Relationship Id="rId5" Type="http://schemas.openxmlformats.org/officeDocument/2006/relationships/oleObject" Target="../embeddings/Microsoft_Excel_97-2003_Worksheet10.xls"/><Relationship Id="rId4" Type="http://schemas.openxmlformats.org/officeDocument/2006/relationships/oleObject" Target="../embeddings/oleObject11.bin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40.png"/><Relationship Id="rId5" Type="http://schemas.openxmlformats.org/officeDocument/2006/relationships/oleObject" Target="../embeddings/Microsoft_Excel_97-2003_Worksheet11.xls"/><Relationship Id="rId4" Type="http://schemas.openxmlformats.org/officeDocument/2006/relationships/oleObject" Target="../embeddings/oleObject12.bin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41.png"/><Relationship Id="rId5" Type="http://schemas.openxmlformats.org/officeDocument/2006/relationships/oleObject" Target="../embeddings/Microsoft_Excel_97-2003_Worksheet12.xls"/><Relationship Id="rId4" Type="http://schemas.openxmlformats.org/officeDocument/2006/relationships/oleObject" Target="../embeddings/oleObject13.bin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42.png"/><Relationship Id="rId5" Type="http://schemas.openxmlformats.org/officeDocument/2006/relationships/oleObject" Target="../embeddings/Microsoft_Excel_97-2003_Worksheet13.xls"/><Relationship Id="rId4" Type="http://schemas.openxmlformats.org/officeDocument/2006/relationships/oleObject" Target="../embeddings/oleObject14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43.png"/><Relationship Id="rId5" Type="http://schemas.openxmlformats.org/officeDocument/2006/relationships/oleObject" Target="../embeddings/Microsoft_Excel_97-2003_Worksheet14.xls"/><Relationship Id="rId4" Type="http://schemas.openxmlformats.org/officeDocument/2006/relationships/oleObject" Target="../embeddings/oleObject15.bin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6.emf"/><Relationship Id="rId5" Type="http://schemas.openxmlformats.org/officeDocument/2006/relationships/oleObject" Target="../embeddings/oleObject1.bin"/><Relationship Id="rId4" Type="http://schemas.openxmlformats.org/officeDocument/2006/relationships/audio" Target="../media/audio1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7" Type="http://schemas.openxmlformats.org/officeDocument/2006/relationships/image" Target="../media/image17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Microsoft_Excel_97-2003_Worksheet1.xls"/><Relationship Id="rId5" Type="http://schemas.openxmlformats.org/officeDocument/2006/relationships/oleObject" Target="../embeddings/oleObject2.bin"/><Relationship Id="rId4" Type="http://schemas.openxmlformats.org/officeDocument/2006/relationships/audio" Target="../media/audio1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755576" y="188640"/>
            <a:ext cx="7776864" cy="3672408"/>
          </a:xfrm>
          <a:solidFill>
            <a:schemeClr val="bg2">
              <a:lumMod val="75000"/>
            </a:schemeClr>
          </a:solidFill>
        </p:spPr>
        <p:txBody>
          <a:bodyPr anchor="t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1800" b="1" dirty="0" smtClean="0">
                <a:latin typeface="+mj-lt"/>
              </a:rPr>
              <a:t>ГОСУДАРСТВЕННОЕ  БЮДЖЕТНОЕ  общеобразовательное </a:t>
            </a:r>
            <a:r>
              <a:rPr lang="ru-RU" sz="1800" b="1" dirty="0" err="1" smtClean="0">
                <a:latin typeface="+mj-lt"/>
              </a:rPr>
              <a:t>уЧРЕЖДЕНИЕ</a:t>
            </a:r>
            <a:r>
              <a:rPr lang="ru-RU" sz="1800" b="1" dirty="0" smtClean="0">
                <a:latin typeface="+mj-lt"/>
              </a:rPr>
              <a:t> ГОРОДА МОСКВЫ</a:t>
            </a:r>
            <a:br>
              <a:rPr lang="ru-RU" sz="1800" b="1" dirty="0" smtClean="0">
                <a:latin typeface="+mj-lt"/>
              </a:rPr>
            </a:br>
            <a:r>
              <a:rPr lang="ru-RU" b="1" dirty="0" smtClean="0">
                <a:latin typeface="+mj-lt"/>
              </a:rPr>
              <a:t/>
            </a:r>
            <a:br>
              <a:rPr lang="ru-RU" b="1" dirty="0" smtClean="0">
                <a:latin typeface="+mj-lt"/>
              </a:rPr>
            </a:br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ТРОИЦКИЙ  реабилитационно- образовательный центр «СОЛНЫШКО»</a:t>
            </a:r>
            <a:br>
              <a:rPr lang="ru-RU" sz="40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</a:br>
            <a:endParaRPr lang="ru-RU" sz="4000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075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1331913" y="5084763"/>
            <a:ext cx="6400800" cy="1512887"/>
          </a:xfrm>
          <a:solidFill>
            <a:schemeClr val="bg2"/>
          </a:solidFill>
          <a:ln>
            <a:solidFill>
              <a:schemeClr val="accent1"/>
            </a:solidFill>
          </a:ln>
        </p:spPr>
        <p:txBody>
          <a:bodyPr anchor="b">
            <a:normAutofit/>
          </a:bodyPr>
          <a:lstStyle/>
          <a:p>
            <a:pPr marL="0" indent="0" algn="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1600" b="1" i="1" dirty="0" smtClean="0">
                <a:solidFill>
                  <a:schemeClr val="tx2">
                    <a:shade val="75000"/>
                  </a:schemeClr>
                </a:solidFill>
                <a:latin typeface="+mn-lt"/>
              </a:rPr>
              <a:t>Наш адрес:</a:t>
            </a:r>
          </a:p>
          <a:p>
            <a:pPr marL="0" indent="0" algn="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1600" b="1" dirty="0" smtClean="0">
                <a:solidFill>
                  <a:schemeClr val="tx2">
                    <a:shade val="75000"/>
                  </a:schemeClr>
                </a:solidFill>
                <a:latin typeface="+mn-lt"/>
              </a:rPr>
              <a:t>г. Москва, г.</a:t>
            </a:r>
            <a:r>
              <a:rPr lang="en-US" sz="1600" b="1" dirty="0" smtClean="0">
                <a:solidFill>
                  <a:schemeClr val="tx2">
                    <a:shade val="75000"/>
                  </a:schemeClr>
                </a:solidFill>
                <a:latin typeface="+mn-lt"/>
              </a:rPr>
              <a:t> </a:t>
            </a:r>
            <a:r>
              <a:rPr lang="ru-RU" sz="1600" b="1" dirty="0" smtClean="0">
                <a:solidFill>
                  <a:schemeClr val="tx2">
                    <a:shade val="75000"/>
                  </a:schemeClr>
                </a:solidFill>
                <a:latin typeface="+mn-lt"/>
              </a:rPr>
              <a:t>Троицк, Ул. Пушковых, д. 5</a:t>
            </a:r>
          </a:p>
          <a:p>
            <a:pPr marL="0" indent="0" algn="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1600" dirty="0" smtClean="0">
                <a:solidFill>
                  <a:schemeClr val="tx2">
                    <a:shade val="75000"/>
                  </a:schemeClr>
                </a:solidFill>
                <a:latin typeface="+mn-lt"/>
              </a:rPr>
              <a:t> </a:t>
            </a:r>
          </a:p>
        </p:txBody>
      </p:sp>
      <p:pic>
        <p:nvPicPr>
          <p:cNvPr id="6148" name="Picture 4" descr="C:\Users\Елена\AppData\Local\Microsoft\Windows\Temporary Internet Files\Content.IE5\MP0I0YBU\MC900432584[1]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750" y="3573463"/>
            <a:ext cx="18288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split orient="vert"/>
    <p:sndAc>
      <p:stSnd>
        <p:snd r:embed="rId3" name="push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3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288" y="549275"/>
            <a:ext cx="8569325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3200" dirty="0">
                <a:solidFill>
                  <a:schemeClr val="tx1"/>
                </a:solidFill>
              </a:rPr>
              <a:t>Медицинская реабилитация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93713" y="1616075"/>
            <a:ext cx="8496300" cy="4752975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987675" y="1700213"/>
            <a:ext cx="2401888" cy="47529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dirty="0">
                <a:solidFill>
                  <a:schemeClr val="tx1"/>
                </a:solidFill>
              </a:rPr>
              <a:t>Лечебный массаж</a:t>
            </a:r>
          </a:p>
          <a:p>
            <a:pPr>
              <a:defRPr/>
            </a:pPr>
            <a:r>
              <a:rPr lang="ru-RU" dirty="0">
                <a:solidFill>
                  <a:schemeClr val="tx1"/>
                </a:solidFill>
              </a:rPr>
              <a:t>ЛФК </a:t>
            </a:r>
            <a:r>
              <a:rPr lang="ru-RU" sz="1200" dirty="0">
                <a:solidFill>
                  <a:schemeClr val="tx1"/>
                </a:solidFill>
              </a:rPr>
              <a:t>(лечебно-физическая культура)</a:t>
            </a:r>
          </a:p>
          <a:p>
            <a:pPr>
              <a:defRPr/>
            </a:pPr>
            <a:r>
              <a:rPr lang="ru-RU" dirty="0">
                <a:solidFill>
                  <a:schemeClr val="tx1"/>
                </a:solidFill>
              </a:rPr>
              <a:t>БОС неврологический</a:t>
            </a:r>
          </a:p>
          <a:p>
            <a:pPr>
              <a:defRPr/>
            </a:pPr>
            <a:r>
              <a:rPr lang="ru-RU" dirty="0">
                <a:solidFill>
                  <a:schemeClr val="tx1"/>
                </a:solidFill>
              </a:rPr>
              <a:t>«</a:t>
            </a:r>
            <a:r>
              <a:rPr lang="ru-RU" dirty="0" err="1">
                <a:solidFill>
                  <a:schemeClr val="tx1"/>
                </a:solidFill>
              </a:rPr>
              <a:t>Микростим</a:t>
            </a:r>
            <a:r>
              <a:rPr lang="ru-RU" dirty="0">
                <a:solidFill>
                  <a:schemeClr val="tx1"/>
                </a:solidFill>
              </a:rPr>
              <a:t>»</a:t>
            </a:r>
          </a:p>
          <a:p>
            <a:pPr>
              <a:defRPr/>
            </a:pPr>
            <a:r>
              <a:rPr lang="ru-RU" dirty="0">
                <a:solidFill>
                  <a:schemeClr val="tx1"/>
                </a:solidFill>
              </a:rPr>
              <a:t>БОС эмоционально-психологический</a:t>
            </a:r>
          </a:p>
          <a:p>
            <a:pPr>
              <a:defRPr/>
            </a:pPr>
            <a:r>
              <a:rPr lang="ru-RU" dirty="0">
                <a:solidFill>
                  <a:schemeClr val="tx1"/>
                </a:solidFill>
              </a:rPr>
              <a:t>Альфа-</a:t>
            </a:r>
            <a:r>
              <a:rPr lang="ru-RU" dirty="0" err="1">
                <a:solidFill>
                  <a:schemeClr val="tx1"/>
                </a:solidFill>
              </a:rPr>
              <a:t>Спа</a:t>
            </a:r>
            <a:r>
              <a:rPr lang="ru-RU" dirty="0">
                <a:solidFill>
                  <a:schemeClr val="tx1"/>
                </a:solidFill>
              </a:rPr>
              <a:t> капсула</a:t>
            </a:r>
          </a:p>
          <a:p>
            <a:pPr>
              <a:defRPr/>
            </a:pPr>
            <a:r>
              <a:rPr lang="ru-RU" dirty="0" err="1">
                <a:solidFill>
                  <a:schemeClr val="tx1"/>
                </a:solidFill>
              </a:rPr>
              <a:t>Аппаратно</a:t>
            </a:r>
            <a:r>
              <a:rPr lang="ru-RU" dirty="0">
                <a:solidFill>
                  <a:schemeClr val="tx1"/>
                </a:solidFill>
              </a:rPr>
              <a:t> программный комплекс</a:t>
            </a:r>
          </a:p>
          <a:p>
            <a:pPr>
              <a:defRPr/>
            </a:pPr>
            <a:r>
              <a:rPr lang="ru-RU" dirty="0">
                <a:solidFill>
                  <a:schemeClr val="tx1"/>
                </a:solidFill>
              </a:rPr>
              <a:t>«</a:t>
            </a:r>
            <a:r>
              <a:rPr lang="ru-RU" dirty="0" err="1">
                <a:solidFill>
                  <a:schemeClr val="tx1"/>
                </a:solidFill>
              </a:rPr>
              <a:t>Варикард</a:t>
            </a:r>
            <a:r>
              <a:rPr lang="ru-RU" dirty="0">
                <a:solidFill>
                  <a:schemeClr val="tx1"/>
                </a:solidFill>
              </a:rPr>
              <a:t>»</a:t>
            </a:r>
          </a:p>
          <a:p>
            <a:pPr>
              <a:defRPr/>
            </a:pPr>
            <a:r>
              <a:rPr lang="ru-RU" dirty="0">
                <a:solidFill>
                  <a:schemeClr val="tx1"/>
                </a:solidFill>
              </a:rPr>
              <a:t>Комплекс «Аккорд»</a:t>
            </a:r>
          </a:p>
          <a:p>
            <a:pPr>
              <a:defRPr/>
            </a:pPr>
            <a:r>
              <a:rPr lang="ru-RU" dirty="0">
                <a:solidFill>
                  <a:schemeClr val="tx1"/>
                </a:solidFill>
              </a:rPr>
              <a:t>Кислородный коктейль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84213" y="1844675"/>
            <a:ext cx="2159000" cy="1685925"/>
          </a:xfrm>
          <a:prstGeom prst="roundRect">
            <a:avLst>
              <a:gd name="adj" fmla="val 10000"/>
            </a:avLst>
          </a:prstGeom>
          <a:blipFill rotWithShape="0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5366" name="Picture 2"/>
          <p:cNvSpPr>
            <a:spLocks noChangeAspect="1" noChangeArrowheads="1"/>
          </p:cNvSpPr>
          <p:nvPr/>
        </p:nvSpPr>
        <p:spPr bwMode="auto">
          <a:xfrm>
            <a:off x="684213" y="3789363"/>
            <a:ext cx="1771650" cy="1655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algn="l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"/>
              <a:defRPr sz="3200">
                <a:solidFill>
                  <a:schemeClr val="tx2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"/>
              <a:defRPr sz="2800">
                <a:solidFill>
                  <a:schemeClr val="tx2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"/>
              <a:defRPr sz="2400">
                <a:solidFill>
                  <a:schemeClr val="tx2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"/>
              <a:defRPr sz="2000">
                <a:solidFill>
                  <a:schemeClr val="tx2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chemeClr val="tx1"/>
              </a:solidFill>
              <a:latin typeface="Tahoma" pitchFamily="34" charset="0"/>
            </a:endParaRPr>
          </a:p>
        </p:txBody>
      </p:sp>
      <p:pic>
        <p:nvPicPr>
          <p:cNvPr id="15367" name="Picture 3" descr="C:\Documents and Settings\root\Мои документы\фото\фото открытых дверей\DSC0091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888" y="3883025"/>
            <a:ext cx="2355850" cy="194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8" name="Picture 2" descr="G:\DSC_0038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213" y="3883025"/>
            <a:ext cx="2159000" cy="203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9" name="Picture 1" descr="G:\DSC_0041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86463" y="1844675"/>
            <a:ext cx="2355850" cy="168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split orient="vert"/>
    <p:sndAc>
      <p:stSnd>
        <p:snd r:embed="rId2" name="push.wav"/>
      </p:stSnd>
    </p:sndAc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0" y="457200"/>
            <a:ext cx="9144000" cy="38354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ru-RU" altLang="ru-RU" sz="4400" b="1" cap="none" smtClean="0">
                <a:effectLst/>
                <a:latin typeface="Franklin Gothic Medium" pitchFamily="34" charset="0"/>
              </a:rPr>
              <a:t>Комплексная программа реабилитации детей с РДА</a:t>
            </a:r>
          </a:p>
        </p:txBody>
      </p:sp>
    </p:spTree>
  </p:cSld>
  <p:clrMapOvr>
    <a:masterClrMapping/>
  </p:clrMapOvr>
  <p:transition spd="slow">
    <p:split orient="vert"/>
    <p:sndAc>
      <p:stSnd>
        <p:snd r:embed="rId3" name="push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1777" name="Group 161"/>
          <p:cNvGraphicFramePr>
            <a:graphicFrameLocks noGrp="1"/>
          </p:cNvGraphicFramePr>
          <p:nvPr>
            <p:ph idx="4294967295"/>
          </p:nvPr>
        </p:nvGraphicFramePr>
        <p:xfrm>
          <a:off x="34925" y="0"/>
          <a:ext cx="9109075" cy="6778696"/>
        </p:xfrm>
        <a:graphic>
          <a:graphicData uri="http://schemas.openxmlformats.org/drawingml/2006/table">
            <a:tbl>
              <a:tblPr/>
              <a:tblGrid>
                <a:gridCol w="1728788"/>
                <a:gridCol w="1589087"/>
                <a:gridCol w="1447800"/>
                <a:gridCol w="1447800"/>
                <a:gridCol w="1419225"/>
                <a:gridCol w="1476375"/>
              </a:tblGrid>
              <a:tr h="87170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Franklin Gothic Book" pitchFamily="34" charset="0"/>
                        </a:rPr>
                        <a:t>Направления помощи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Franklin Gothic Book" pitchFamily="34" charset="0"/>
                        </a:rPr>
                        <a:t>этапы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Franklin Gothic Book" pitchFamily="34" charset="0"/>
                        </a:rPr>
                        <a:t>Медикомен-тозная 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Franklin Gothic Book" pitchFamily="34" charset="0"/>
                        </a:rPr>
                        <a:t>Психологическая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Franklin Gothic Book" pitchFamily="34" charset="0"/>
                        </a:rPr>
                        <a:t>Педагогичес-кая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Franklin Gothic Book" pitchFamily="34" charset="0"/>
                        </a:rPr>
                        <a:t>Логопедичес-кая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Franklin Gothic Book" pitchFamily="34" charset="0"/>
                        </a:rPr>
                        <a:t>Работа с семьей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84929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Franklin Gothic Book" pitchFamily="34" charset="0"/>
                        </a:rPr>
                        <a:t>1. Диагностический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Franklin Gothic Book" pitchFamily="34" charset="0"/>
                        </a:rPr>
                        <a:t>Медицинская диагностика, характеристика состояния ребенка, определение прогноза.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Franklin Gothic Book" pitchFamily="34" charset="0"/>
                        </a:rPr>
                        <a:t>Диагностика проявлений психического дизонтогенеза ребенка.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Franklin Gothic Book" pitchFamily="34" charset="0"/>
                        </a:rPr>
                        <a:t>Поведение педагогической диагностики, педагогического обследования ребенка.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Franklin Gothic Book" pitchFamily="34" charset="0"/>
                        </a:rPr>
                        <a:t>Определение особенностей речевого развития ребенка.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Franklin Gothic Book" pitchFamily="34" charset="0"/>
                        </a:rPr>
                        <a:t>Установление взаимопонимания и тесного контакта с родителями.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2500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Franklin Gothic Book" pitchFamily="34" charset="0"/>
                        </a:rPr>
                        <a:t>2.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Franklin Gothic Book" pitchFamily="34" charset="0"/>
                        </a:rPr>
                        <a:t>Адаптационный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Franklin Gothic Book" pitchFamily="34" charset="0"/>
                        </a:rPr>
                        <a:t>Психотерапия родителей. Привлечение к процессу медикаментозного лечения.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Franklin Gothic Book" pitchFamily="34" charset="0"/>
                        </a:rPr>
                        <a:t>Установление контакта со взрослым: смягчение общего фона сенсорного и эмоционального дискомфорта, тревоги, страхов.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Franklin Gothic Book" pitchFamily="34" charset="0"/>
                        </a:rPr>
                        <a:t>Адаптация к новым условиям; формирование навыков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Franklin Gothic Book" pitchFamily="34" charset="0"/>
                        </a:rPr>
                        <a:t>самообслужива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Franklin Gothic Book" pitchFamily="34" charset="0"/>
                        </a:rPr>
                        <a:t> –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Franklin Gothic Book" pitchFamily="34" charset="0"/>
                        </a:rPr>
                        <a:t>ния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Franklin Gothic Book" pitchFamily="34" charset="0"/>
                        </a:rPr>
                        <a:t>.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Franklin Gothic Book" pitchFamily="34" charset="0"/>
                        </a:rPr>
                        <a:t>Взаимодействие ребенка и взрослого; тренировка мускулатуры артикуляционного аппарата массаж со стимуляцией речевых точек.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Franklin Gothic Book" pitchFamily="34" charset="0"/>
                        </a:rPr>
                        <a:t>Ознакомление родителей с рядом психических особенностей ребенка.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969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Franklin Gothic Book" pitchFamily="34" charset="0"/>
                        </a:rPr>
                        <a:t>3.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Franklin Gothic Book" pitchFamily="34" charset="0"/>
                        </a:rPr>
                        <a:t>Активирующий</a:t>
                      </a:r>
                    </a:p>
                  </a:txBody>
                  <a:tcPr marT="45713" marB="45713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Franklin Gothic Book" pitchFamily="34" charset="0"/>
                        </a:rPr>
                        <a:t>Купирование болезненных симптомов и стимулирование психической активности ребенка.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Franklin Gothic Book" pitchFamily="34" charset="0"/>
                        </a:rPr>
                        <a:t>Стимуляция психической активности направленной на взаимодействие со взрослыми и сверстниками.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Franklin Gothic Book" pitchFamily="34" charset="0"/>
                        </a:rPr>
                        <a:t>Пропедевтика обучения (коррекция специфического недоразвития восприятия, моторики, речи.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Franklin Gothic Book" pitchFamily="34" charset="0"/>
                        </a:rPr>
                        <a:t>Активация речи с помощью жестов, песен, стихов в ходе тонизирующей игры, просмотр фильмов.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Franklin Gothic Book" pitchFamily="34" charset="0"/>
                        </a:rPr>
                        <a:t>Составление индивидуального плана программы обучения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Franklin Gothic Book" pitchFamily="34" charset="0"/>
                        </a:rPr>
                        <a:t>аутично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Franklin Gothic Book" pitchFamily="34" charset="0"/>
                        </a:rPr>
                        <a:t>-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Franklin Gothic Book" pitchFamily="34" charset="0"/>
                        </a:rPr>
                        <a:t>го ребенка в до-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Franklin Gothic Book" pitchFamily="34" charset="0"/>
                        </a:rPr>
                        <a:t>машних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Franklin Gothic Book" pitchFamily="34" charset="0"/>
                        </a:rPr>
                        <a:t> условиях.</a:t>
                      </a:r>
                    </a:p>
                  </a:txBody>
                  <a:tcPr marT="45713" marB="45713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split orient="vert"/>
    <p:sndAc>
      <p:stSnd>
        <p:snd r:embed="rId3" name="push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9593" name="Group 89"/>
          <p:cNvGraphicFramePr>
            <a:graphicFrameLocks noGrp="1"/>
          </p:cNvGraphicFramePr>
          <p:nvPr>
            <p:ph idx="4294967295"/>
          </p:nvPr>
        </p:nvGraphicFramePr>
        <p:xfrm>
          <a:off x="34925" y="0"/>
          <a:ext cx="9109075" cy="5748396"/>
        </p:xfrm>
        <a:graphic>
          <a:graphicData uri="http://schemas.openxmlformats.org/drawingml/2006/table">
            <a:tbl>
              <a:tblPr/>
              <a:tblGrid>
                <a:gridCol w="1657350"/>
                <a:gridCol w="1660525"/>
                <a:gridCol w="1447800"/>
                <a:gridCol w="1447800"/>
                <a:gridCol w="1419225"/>
                <a:gridCol w="1476375"/>
              </a:tblGrid>
              <a:tr h="87167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Franklin Gothic Book" pitchFamily="34" charset="0"/>
                        </a:rPr>
                        <a:t>Направления помощи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Franklin Gothic Book" pitchFamily="34" charset="0"/>
                        </a:rPr>
                        <a:t>этапы</a:t>
                      </a:r>
                    </a:p>
                  </a:txBody>
                  <a:tcPr marT="45698" marB="4569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Franklin Gothic Book" pitchFamily="34" charset="0"/>
                        </a:rPr>
                        <a:t>Медикомен-тозная </a:t>
                      </a:r>
                    </a:p>
                  </a:txBody>
                  <a:tcPr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Franklin Gothic Book" pitchFamily="34" charset="0"/>
                        </a:rPr>
                        <a:t>Психологическая</a:t>
                      </a:r>
                    </a:p>
                  </a:txBody>
                  <a:tcPr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Franklin Gothic Book" pitchFamily="34" charset="0"/>
                        </a:rPr>
                        <a:t>Педагогичес-кая</a:t>
                      </a:r>
                    </a:p>
                  </a:txBody>
                  <a:tcPr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Franklin Gothic Book" pitchFamily="34" charset="0"/>
                        </a:rPr>
                        <a:t>Логопедичес-кая</a:t>
                      </a:r>
                    </a:p>
                  </a:txBody>
                  <a:tcPr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Franklin Gothic Book" pitchFamily="34" charset="0"/>
                        </a:rPr>
                        <a:t>Работа с семьей</a:t>
                      </a:r>
                    </a:p>
                  </a:txBody>
                  <a:tcPr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2497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Franklin Gothic Book" pitchFamily="34" charset="0"/>
                        </a:rPr>
                        <a:t>4.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Franklin Gothic Book" pitchFamily="34" charset="0"/>
                        </a:rPr>
                        <a:t>Формирующий</a:t>
                      </a:r>
                    </a:p>
                  </a:txBody>
                  <a:tcPr marT="45698" marB="4569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Franklin Gothic Book" pitchFamily="34" charset="0"/>
                        </a:rPr>
                        <a:t>Медикаментозное лечение гибко коррегируется, тонизируется активность ребенка, то купируя тревогу и страхи.</a:t>
                      </a:r>
                    </a:p>
                  </a:txBody>
                  <a:tcPr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Franklin Gothic Book" pitchFamily="34" charset="0"/>
                        </a:rPr>
                        <a:t>Формирование ребенка целенаправленного поведения.</a:t>
                      </a:r>
                    </a:p>
                  </a:txBody>
                  <a:tcPr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Franklin Gothic Book" pitchFamily="34" charset="0"/>
                        </a:rPr>
                        <a:t>Обучение чтению письму; формирование навыков изобразительной деятельности, навыков игры со сверстниками.</a:t>
                      </a:r>
                    </a:p>
                  </a:txBody>
                  <a:tcPr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Franklin Gothic Book" pitchFamily="34" charset="0"/>
                        </a:rPr>
                        <a:t>Работа по формированию диалогической речи, обучение спонтанно воспроизводить слова, штампы.</a:t>
                      </a:r>
                    </a:p>
                  </a:txBody>
                  <a:tcPr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Franklin Gothic Book" pitchFamily="34" charset="0"/>
                        </a:rPr>
                        <a:t>Обучение родителей методикам воспитания аутичного ребёнка привитие навыков самообслуживания</a:t>
                      </a:r>
                    </a:p>
                  </a:txBody>
                  <a:tcPr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516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Franklin Gothic Book" pitchFamily="34" charset="0"/>
                        </a:rPr>
                        <a:t>5.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Franklin Gothic Book" pitchFamily="34" charset="0"/>
                        </a:rPr>
                        <a:t>Коррегирующий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marT="45698" marB="4569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Franklin Gothic Book" pitchFamily="34" charset="0"/>
                        </a:rPr>
                        <a:t>Поддерживающая психофармакологическая и общеукрепляющая терапия, массаж.</a:t>
                      </a:r>
                    </a:p>
                  </a:txBody>
                  <a:tcPr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Franklin Gothic Book" pitchFamily="34" charset="0"/>
                        </a:rPr>
                        <a:t>Преодоление отрицательных форм поведения: агрессии, негативизма, расторможенности влечений.</a:t>
                      </a:r>
                    </a:p>
                  </a:txBody>
                  <a:tcPr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Franklin Gothic Book" pitchFamily="34" charset="0"/>
                        </a:rPr>
                        <a:t>Реализация коррекционно-развивающих задач; коммуникация и социализация ребёнка в обществе.</a:t>
                      </a:r>
                    </a:p>
                  </a:txBody>
                  <a:tcPr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Franklin Gothic Book" pitchFamily="34" charset="0"/>
                        </a:rPr>
                        <a:t>Обучение спонтанной речи, увеличение словарного запаса слов, все действия комментируются речью; коррекция речевых нарушений.</a:t>
                      </a:r>
                    </a:p>
                  </a:txBody>
                  <a:tcPr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Franklin Gothic Book" pitchFamily="34" charset="0"/>
                        </a:rPr>
                        <a:t>Обучение холдинг-терапии; подготовка к шеоле.</a:t>
                      </a:r>
                    </a:p>
                  </a:txBody>
                  <a:tcPr marT="45698" marB="4569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split orient="vert"/>
    <p:sndAc>
      <p:stSnd>
        <p:snd r:embed="rId3" name="push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6" name="Group 4"/>
          <p:cNvGrpSpPr>
            <a:grpSpLocks noChangeAspect="1"/>
          </p:cNvGrpSpPr>
          <p:nvPr/>
        </p:nvGrpSpPr>
        <p:grpSpPr bwMode="auto">
          <a:xfrm>
            <a:off x="611188" y="1484313"/>
            <a:ext cx="7632700" cy="5040312"/>
            <a:chOff x="2215" y="4490"/>
            <a:chExt cx="7269" cy="4320"/>
          </a:xfrm>
        </p:grpSpPr>
        <p:sp>
          <p:nvSpPr>
            <p:cNvPr id="26628" name="AutoShape 5"/>
            <p:cNvSpPr>
              <a:spLocks noChangeAspect="1" noChangeArrowheads="1"/>
            </p:cNvSpPr>
            <p:nvPr/>
          </p:nvSpPr>
          <p:spPr bwMode="auto">
            <a:xfrm>
              <a:off x="2284" y="4490"/>
              <a:ext cx="7200" cy="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algn="l" eaLnBrk="0" hangingPunct="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 2" pitchFamily="18" charset="2"/>
                <a:buChar char=""/>
                <a:defRPr sz="3200">
                  <a:solidFill>
                    <a:schemeClr val="tx2"/>
                  </a:solidFill>
                  <a:latin typeface="Arial" pitchFamily="34" charset="0"/>
                </a:defRPr>
              </a:lvl1pPr>
              <a:lvl2pPr marL="742950" indent="-285750" algn="l" eaLnBrk="0" hangingPunct="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 2" pitchFamily="18" charset="2"/>
                <a:buChar char=""/>
                <a:defRPr sz="2800">
                  <a:solidFill>
                    <a:schemeClr val="tx2"/>
                  </a:solidFill>
                  <a:latin typeface="Arial" pitchFamily="34" charset="0"/>
                </a:defRPr>
              </a:lvl2pPr>
              <a:lvl3pPr marL="1143000" indent="-228600" algn="l" eaLnBrk="0" hangingPunct="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 2" pitchFamily="18" charset="2"/>
                <a:buChar char=""/>
                <a:defRPr sz="2400">
                  <a:solidFill>
                    <a:schemeClr val="tx2"/>
                  </a:solidFill>
                  <a:latin typeface="Arial" pitchFamily="34" charset="0"/>
                </a:defRPr>
              </a:lvl3pPr>
              <a:lvl4pPr marL="1600200" indent="-228600" algn="l" eaLnBrk="0" hangingPunct="0">
                <a:spcBef>
                  <a:spcPct val="20000"/>
                </a:spcBef>
                <a:buClr>
                  <a:schemeClr val="accent1"/>
                </a:buClr>
                <a:buSzPct val="70000"/>
                <a:buFont typeface="Wingdings 2" pitchFamily="18" charset="2"/>
                <a:buChar char=""/>
                <a:defRPr sz="2000">
                  <a:solidFill>
                    <a:schemeClr val="tx2"/>
                  </a:solidFill>
                  <a:latin typeface="Arial" pitchFamily="34" charset="0"/>
                </a:defRPr>
              </a:lvl4pPr>
              <a:lvl5pPr marL="2057400" indent="-228600" algn="l" eaLnBrk="0" hangingPunct="0"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 2" pitchFamily="18" charset="2"/>
                <a:buChar char=""/>
                <a:defRPr>
                  <a:solidFill>
                    <a:schemeClr val="tx2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 2" pitchFamily="18" charset="2"/>
                <a:buChar char=""/>
                <a:defRPr>
                  <a:solidFill>
                    <a:schemeClr val="tx2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 2" pitchFamily="18" charset="2"/>
                <a:buChar char=""/>
                <a:defRPr>
                  <a:solidFill>
                    <a:schemeClr val="tx2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 2" pitchFamily="18" charset="2"/>
                <a:buChar char=""/>
                <a:defRPr>
                  <a:solidFill>
                    <a:schemeClr val="tx2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 2" pitchFamily="18" charset="2"/>
                <a:buChar char=""/>
                <a:defRPr>
                  <a:solidFill>
                    <a:schemeClr val="tx2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ru-RU" altLang="ru-RU" sz="1800">
                <a:solidFill>
                  <a:srgbClr val="CC9900"/>
                </a:solidFill>
                <a:latin typeface="Tahoma" pitchFamily="34" charset="0"/>
              </a:endParaRPr>
            </a:p>
          </p:txBody>
        </p:sp>
        <p:sp>
          <p:nvSpPr>
            <p:cNvPr id="119814" name="AutoShape 6"/>
            <p:cNvSpPr>
              <a:spLocks noChangeArrowheads="1"/>
            </p:cNvSpPr>
            <p:nvPr/>
          </p:nvSpPr>
          <p:spPr bwMode="auto">
            <a:xfrm>
              <a:off x="4614" y="6033"/>
              <a:ext cx="2186" cy="1382"/>
            </a:xfrm>
            <a:custGeom>
              <a:avLst/>
              <a:gdLst>
                <a:gd name="G0" fmla="+- 5400 0 0"/>
                <a:gd name="G1" fmla="+- 8100 0 0"/>
                <a:gd name="G2" fmla="+- 2700 0 0"/>
                <a:gd name="G3" fmla="+- 9450 0 0"/>
                <a:gd name="G4" fmla="+- 21600 0 8100"/>
                <a:gd name="G5" fmla="+- 21600 0 9450"/>
                <a:gd name="G6" fmla="+- 5400 21600 0"/>
                <a:gd name="G7" fmla="*/ G6 1 2"/>
                <a:gd name="G8" fmla="+- 21600 0 5400"/>
                <a:gd name="G9" fmla="+- 21600 0 2700"/>
                <a:gd name="T0" fmla="*/ G0 w 21600"/>
                <a:gd name="T1" fmla="*/ G0 h 21600"/>
                <a:gd name="T2" fmla="*/ G8 w 21600"/>
                <a:gd name="T3" fmla="*/ G8 h 21600"/>
              </a:gdLst>
              <a:ahLst/>
              <a:cxnLst>
                <a:cxn ang="0">
                  <a:pos x="r" y="vc"/>
                </a:cxn>
                <a:cxn ang="5400000">
                  <a:pos x="hc" y="b"/>
                </a:cxn>
                <a:cxn ang="10800000">
                  <a:pos x="l" y="vc"/>
                </a:cxn>
                <a:cxn ang="16200000">
                  <a:pos x="hc" y="t"/>
                </a:cxn>
              </a:cxnLst>
              <a:rect l="T0" t="T1" r="T2" b="T3"/>
              <a:pathLst>
                <a:path w="21600" h="21600">
                  <a:moveTo>
                    <a:pt x="5400" y="5400"/>
                  </a:moveTo>
                  <a:lnTo>
                    <a:pt x="9450" y="5400"/>
                  </a:lnTo>
                  <a:lnTo>
                    <a:pt x="9450" y="2700"/>
                  </a:lnTo>
                  <a:lnTo>
                    <a:pt x="8100" y="2700"/>
                  </a:lnTo>
                  <a:lnTo>
                    <a:pt x="10800" y="0"/>
                  </a:lnTo>
                  <a:lnTo>
                    <a:pt x="13500" y="2700"/>
                  </a:lnTo>
                  <a:lnTo>
                    <a:pt x="12150" y="2700"/>
                  </a:lnTo>
                  <a:lnTo>
                    <a:pt x="12150" y="5400"/>
                  </a:lnTo>
                  <a:lnTo>
                    <a:pt x="16200" y="5400"/>
                  </a:lnTo>
                  <a:lnTo>
                    <a:pt x="16200" y="9450"/>
                  </a:lnTo>
                  <a:lnTo>
                    <a:pt x="18900" y="9450"/>
                  </a:lnTo>
                  <a:lnTo>
                    <a:pt x="18900" y="8100"/>
                  </a:lnTo>
                  <a:lnTo>
                    <a:pt x="21600" y="10800"/>
                  </a:lnTo>
                  <a:lnTo>
                    <a:pt x="18900" y="13500"/>
                  </a:lnTo>
                  <a:lnTo>
                    <a:pt x="18900" y="12150"/>
                  </a:lnTo>
                  <a:lnTo>
                    <a:pt x="16200" y="12150"/>
                  </a:lnTo>
                  <a:lnTo>
                    <a:pt x="16200" y="16200"/>
                  </a:lnTo>
                  <a:lnTo>
                    <a:pt x="12150" y="16200"/>
                  </a:lnTo>
                  <a:lnTo>
                    <a:pt x="12150" y="18900"/>
                  </a:lnTo>
                  <a:lnTo>
                    <a:pt x="13500" y="18900"/>
                  </a:lnTo>
                  <a:lnTo>
                    <a:pt x="10800" y="21600"/>
                  </a:lnTo>
                  <a:lnTo>
                    <a:pt x="8100" y="18900"/>
                  </a:lnTo>
                  <a:lnTo>
                    <a:pt x="9450" y="18900"/>
                  </a:lnTo>
                  <a:lnTo>
                    <a:pt x="9450" y="16200"/>
                  </a:lnTo>
                  <a:lnTo>
                    <a:pt x="5400" y="16200"/>
                  </a:lnTo>
                  <a:lnTo>
                    <a:pt x="5400" y="12150"/>
                  </a:lnTo>
                  <a:lnTo>
                    <a:pt x="2700" y="12150"/>
                  </a:lnTo>
                  <a:lnTo>
                    <a:pt x="2700" y="13500"/>
                  </a:lnTo>
                  <a:lnTo>
                    <a:pt x="0" y="10800"/>
                  </a:lnTo>
                  <a:lnTo>
                    <a:pt x="2700" y="8100"/>
                  </a:lnTo>
                  <a:lnTo>
                    <a:pt x="2700" y="9450"/>
                  </a:lnTo>
                  <a:lnTo>
                    <a:pt x="5400" y="945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r>
                <a:rPr lang="ru-RU" sz="3400" b="1" dirty="0">
                  <a:solidFill>
                    <a:srgbClr val="800000"/>
                  </a:solidFill>
                </a:rPr>
                <a:t>БЭР</a:t>
              </a:r>
              <a:endParaRPr lang="ru-RU" sz="2400" dirty="0"/>
            </a:p>
          </p:txBody>
        </p:sp>
        <p:sp>
          <p:nvSpPr>
            <p:cNvPr id="119815" name="AutoShape 7"/>
            <p:cNvSpPr>
              <a:spLocks noChangeArrowheads="1"/>
            </p:cNvSpPr>
            <p:nvPr/>
          </p:nvSpPr>
          <p:spPr bwMode="auto">
            <a:xfrm>
              <a:off x="4543" y="4908"/>
              <a:ext cx="2541" cy="1116"/>
            </a:xfrm>
            <a:prstGeom prst="flowChartAlternateProcess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 b="1">
                <a:solidFill>
                  <a:srgbClr val="FF0000"/>
                </a:solidFill>
              </a:endParaRPr>
            </a:p>
            <a:p>
              <a:pPr>
                <a:defRPr/>
              </a:pPr>
              <a:r>
                <a:rPr lang="ru-RU" sz="2000" b="1">
                  <a:solidFill>
                    <a:schemeClr val="folHlink"/>
                  </a:solidFill>
                </a:rPr>
                <a:t>Уровень полевой реактивности</a:t>
              </a:r>
              <a:endParaRPr lang="ru-RU" sz="2000">
                <a:solidFill>
                  <a:schemeClr val="folHlink"/>
                </a:solidFill>
              </a:endParaRPr>
            </a:p>
          </p:txBody>
        </p:sp>
        <p:sp>
          <p:nvSpPr>
            <p:cNvPr id="119816" name="AutoShape 8"/>
            <p:cNvSpPr>
              <a:spLocks noChangeArrowheads="1"/>
            </p:cNvSpPr>
            <p:nvPr/>
          </p:nvSpPr>
          <p:spPr bwMode="auto">
            <a:xfrm>
              <a:off x="2215" y="6157"/>
              <a:ext cx="2399" cy="1116"/>
            </a:xfrm>
            <a:prstGeom prst="flowChartAlternateProcess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 sz="2000" b="1" dirty="0">
                <a:solidFill>
                  <a:srgbClr val="FF0000"/>
                </a:solidFill>
              </a:endParaRPr>
            </a:p>
            <a:p>
              <a:pPr>
                <a:defRPr/>
              </a:pPr>
              <a:r>
                <a:rPr lang="ru-RU" sz="2000" b="1" dirty="0">
                  <a:solidFill>
                    <a:srgbClr val="003399"/>
                  </a:solidFill>
                </a:rPr>
                <a:t>Уровень стереотипов</a:t>
              </a:r>
              <a:endParaRPr lang="ru-RU" sz="2000" dirty="0">
                <a:solidFill>
                  <a:srgbClr val="003399"/>
                </a:solidFill>
              </a:endParaRPr>
            </a:p>
          </p:txBody>
        </p:sp>
        <p:sp>
          <p:nvSpPr>
            <p:cNvPr id="119817" name="AutoShape 9"/>
            <p:cNvSpPr>
              <a:spLocks noChangeArrowheads="1"/>
            </p:cNvSpPr>
            <p:nvPr/>
          </p:nvSpPr>
          <p:spPr bwMode="auto">
            <a:xfrm>
              <a:off x="4543" y="7415"/>
              <a:ext cx="2541" cy="978"/>
            </a:xfrm>
            <a:prstGeom prst="flowChartAlternateProcess">
              <a:avLst/>
            </a:prstGeom>
            <a:solidFill>
              <a:schemeClr val="bg2">
                <a:lumMod val="75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r>
                <a:rPr lang="ru-RU" sz="2000" b="1" dirty="0">
                  <a:solidFill>
                    <a:srgbClr val="993366"/>
                  </a:solidFill>
                </a:rPr>
                <a:t>Уровень экспансии</a:t>
              </a:r>
              <a:endParaRPr lang="ru-RU" sz="2000" dirty="0">
                <a:solidFill>
                  <a:srgbClr val="993366"/>
                </a:solidFill>
              </a:endParaRPr>
            </a:p>
          </p:txBody>
        </p:sp>
        <p:sp>
          <p:nvSpPr>
            <p:cNvPr id="119818" name="AutoShape 10"/>
            <p:cNvSpPr>
              <a:spLocks noChangeArrowheads="1"/>
            </p:cNvSpPr>
            <p:nvPr/>
          </p:nvSpPr>
          <p:spPr bwMode="auto">
            <a:xfrm>
              <a:off x="6802" y="6162"/>
              <a:ext cx="2541" cy="1114"/>
            </a:xfrm>
            <a:prstGeom prst="flowChartAlternateProcess">
              <a:avLst/>
            </a:prstGeom>
            <a:solidFill>
              <a:schemeClr val="bg2">
                <a:lumMod val="9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r>
                <a:rPr lang="ru-RU" sz="2000" b="1" dirty="0">
                  <a:solidFill>
                    <a:srgbClr val="008000"/>
                  </a:solidFill>
                </a:rPr>
                <a:t>Уровень эмоционального контроля</a:t>
              </a:r>
              <a:endParaRPr lang="ru-RU" sz="2000" dirty="0">
                <a:solidFill>
                  <a:srgbClr val="008000"/>
                </a:solidFill>
              </a:endParaRPr>
            </a:p>
          </p:txBody>
        </p:sp>
      </p:grpSp>
      <p:sp>
        <p:nvSpPr>
          <p:cNvPr id="1198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01752" y="457200"/>
            <a:ext cx="8686800" cy="841248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>
                <a:latin typeface="+mj-lt"/>
              </a:rPr>
              <a:t>Уровни базальной </a:t>
            </a:r>
            <a:br>
              <a:rPr lang="ru-RU">
                <a:latin typeface="+mj-lt"/>
              </a:rPr>
            </a:br>
            <a:r>
              <a:rPr lang="ru-RU">
                <a:latin typeface="+mj-lt"/>
              </a:rPr>
              <a:t>эмоциональной регуляции (</a:t>
            </a:r>
            <a:r>
              <a:rPr lang="ru-RU">
                <a:solidFill>
                  <a:srgbClr val="800000"/>
                </a:solidFill>
                <a:latin typeface="+mj-lt"/>
              </a:rPr>
              <a:t>БЭР</a:t>
            </a:r>
            <a:r>
              <a:rPr lang="ru-RU">
                <a:latin typeface="+mj-lt"/>
              </a:rPr>
              <a:t>)</a:t>
            </a:r>
          </a:p>
        </p:txBody>
      </p:sp>
    </p:spTree>
  </p:cSld>
  <p:clrMapOvr>
    <a:masterClrMapping/>
  </p:clrMapOvr>
  <p:transition spd="slow">
    <p:split orient="vert"/>
    <p:sndAc>
      <p:stSnd>
        <p:snd r:embed="rId3" name="push.wav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snapshot2009102309275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3000" y="685800"/>
            <a:ext cx="6858000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1" name="Rectangle 4"/>
          <p:cNvSpPr>
            <a:spLocks/>
          </p:cNvSpPr>
          <p:nvPr/>
        </p:nvSpPr>
        <p:spPr bwMode="auto">
          <a:xfrm>
            <a:off x="0" y="5992813"/>
            <a:ext cx="8686800" cy="865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"/>
              <a:defRPr sz="3200">
                <a:solidFill>
                  <a:schemeClr val="tx2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"/>
              <a:defRPr sz="2800">
                <a:solidFill>
                  <a:schemeClr val="tx2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"/>
              <a:defRPr sz="2400">
                <a:solidFill>
                  <a:schemeClr val="tx2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"/>
              <a:defRPr sz="2000">
                <a:solidFill>
                  <a:schemeClr val="tx2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r>
              <a:rPr lang="ru-RU" altLang="ru-RU">
                <a:latin typeface="Franklin Gothic Book" pitchFamily="34" charset="0"/>
              </a:rPr>
              <a:t> </a:t>
            </a:r>
          </a:p>
        </p:txBody>
      </p:sp>
    </p:spTree>
  </p:cSld>
  <p:clrMapOvr>
    <a:masterClrMapping/>
  </p:clrMapOvr>
  <p:transition spd="slow">
    <p:split orient="vert"/>
    <p:sndAc>
      <p:stSnd>
        <p:snd r:embed="rId3" name="push.wav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341313" y="960438"/>
          <a:ext cx="8567737" cy="584676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04244"/>
                <a:gridCol w="1269361"/>
                <a:gridCol w="1348135"/>
                <a:gridCol w="1197770"/>
                <a:gridCol w="1716032"/>
                <a:gridCol w="1336499"/>
                <a:gridCol w="1095696"/>
              </a:tblGrid>
              <a:tr h="9571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№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Фамилия имя отчество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ребенка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Уровень коррекционной работы по  Никольской О.С.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Уровень  до коррекции по Максимовой Е.В.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Уровень коррекционной работы после  Никольской О.С.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Уровень  до коррекции по Максимовой Е.В.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Динамика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</a:tr>
              <a:tr h="1752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1.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Иван А.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2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--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</a:tr>
              <a:tr h="1982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Владимир Б.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2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А,В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А,В,С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-+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</a:tr>
              <a:tr h="1924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3.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Максим  В.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2,3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В,С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2,3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В,С,Д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++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</a:tr>
              <a:tr h="1752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4.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Антон В.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2,4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      С,Д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2,4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В,С,Д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++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</a:tr>
              <a:tr h="1752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5.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Матвей В.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3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В,С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3,4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С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++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</a:tr>
              <a:tr h="3505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6.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Вьюгин К.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А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2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В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+,+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-,-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</a:tr>
              <a:tr h="1752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7.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Роман Г.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В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2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В,С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++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</a:tr>
              <a:tr h="1752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8.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Максим Д.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2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А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-+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</a:tr>
              <a:tr h="1982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9.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Владимир Е.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2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А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-+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</a:tr>
              <a:tr h="1982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10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Геннадий Е.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2,4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В,С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2.4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В,С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++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</a:tr>
              <a:tr h="1752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11.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Олег И.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2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В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++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</a:tr>
              <a:tr h="1752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12.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Лев К.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1,3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В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1,3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В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++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</a:tr>
              <a:tr h="1752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13.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Егор К.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А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--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</a:tr>
              <a:tr h="1752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14.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Андрей К.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4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В,С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4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В,С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++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</a:tr>
              <a:tr h="1752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15.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Иван Л.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В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++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</a:tr>
              <a:tr h="1982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17.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Анастасия М.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А,В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АВ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-+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</a:tr>
              <a:tr h="1752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18.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Мария М.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А.В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++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</a:tr>
              <a:tr h="1982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19.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Владимир М.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4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С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3,4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С,В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++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</a:tr>
              <a:tr h="1752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20.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Руслан Н.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А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--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</a:tr>
              <a:tr h="3505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21.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Вероника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П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2.4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С,В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2.4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С,В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++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</a:tr>
              <a:tr h="1752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22.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Иван П.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++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</a:tr>
              <a:tr h="3505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24.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Анна С.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3.4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В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3.4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В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++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</a:tr>
              <a:tr h="3761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Горбач Н.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А,В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++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881" marR="39881" marT="0" marB="0"/>
                </a:tc>
              </a:tr>
            </a:tbl>
          </a:graphicData>
        </a:graphic>
      </p:graphicFrame>
      <p:sp>
        <p:nvSpPr>
          <p:cNvPr id="58572" name="Rectangle 6"/>
          <p:cNvSpPr>
            <a:spLocks noChangeArrowheads="1"/>
          </p:cNvSpPr>
          <p:nvPr/>
        </p:nvSpPr>
        <p:spPr bwMode="auto">
          <a:xfrm>
            <a:off x="249238" y="203200"/>
            <a:ext cx="8569325" cy="523875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>
            <a:spAutoFit/>
          </a:bodyPr>
          <a:lstStyle>
            <a:lvl1pPr algn="l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"/>
              <a:defRPr sz="3200">
                <a:solidFill>
                  <a:schemeClr val="tx2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"/>
              <a:defRPr sz="2800">
                <a:solidFill>
                  <a:schemeClr val="tx2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"/>
              <a:defRPr sz="2400">
                <a:solidFill>
                  <a:schemeClr val="tx2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"/>
              <a:defRPr sz="2000">
                <a:solidFill>
                  <a:schemeClr val="tx2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altLang="ru-RU" sz="1400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Таблица данных  по результатам коррекционной работы с детьми  РДА (ранний детский аутизм) и РАС (расстройство аутистического спектра) за   2014 год  в ГБОУ ТРОЦ </a:t>
            </a:r>
            <a:r>
              <a:rPr lang="ru-RU" altLang="ru-RU" sz="1400" b="1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«</a:t>
            </a:r>
            <a:r>
              <a:rPr lang="ru-RU" altLang="ru-RU" sz="1400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Солнышко</a:t>
            </a:r>
            <a:r>
              <a:rPr lang="ru-RU" altLang="ru-RU" sz="1400" b="1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»</a:t>
            </a:r>
            <a:endParaRPr lang="ru-RU" altLang="ru-RU" sz="1400" b="1" dirty="0" smtClean="0">
              <a:solidFill>
                <a:schemeClr val="tx1"/>
              </a:solidFill>
              <a:latin typeface="Tahoma" pitchFamily="34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split orient="vert"/>
    <p:sndAc>
      <p:stSnd>
        <p:snd r:embed="rId3" name="push.wav"/>
      </p:stSnd>
    </p:sndAc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0" y="1196975"/>
          <a:ext cx="9180512" cy="749619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35195"/>
                <a:gridCol w="1595048"/>
                <a:gridCol w="1625163"/>
                <a:gridCol w="1443541"/>
                <a:gridCol w="1500004"/>
                <a:gridCol w="1434133"/>
                <a:gridCol w="947428"/>
              </a:tblGrid>
              <a:tr h="12958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№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Фамилия имя отчество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ребенка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Уровень Эмоциональная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</a:rPr>
                        <a:t>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</a:rPr>
                        <a:t>Регуляция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. коррекции до по  Никольской О.С.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Уровень    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</a:rPr>
                        <a:t>регуляции поведения до 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коррекции по Максимовой Е.В.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Уровень </a:t>
                      </a:r>
                      <a:r>
                        <a:rPr lang="ru-RU" sz="1200" baseline="0" dirty="0" smtClean="0">
                          <a:solidFill>
                            <a:schemeClr val="tx1"/>
                          </a:solidFill>
                          <a:effectLst/>
                        </a:rPr>
                        <a:t> эмоциональной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aseline="0" dirty="0" smtClean="0">
                          <a:solidFill>
                            <a:schemeClr val="tx1"/>
                          </a:solidFill>
                          <a:effectLst/>
                        </a:rPr>
                        <a:t>регуляции</a:t>
                      </a:r>
                      <a:endParaRPr lang="ru-RU" sz="12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</a:rPr>
                        <a:t>коррекционной 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работы после  Никольской О.С.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Уровень 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</a:rPr>
                        <a:t>регуляции поведения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</a:rPr>
                        <a:t>после 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коррекции 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</a:rPr>
                        <a:t>Максимовой 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Е.В.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</a:rPr>
                        <a:t>Динами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</a:rPr>
                        <a:t>ка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</a:tr>
              <a:tr h="2103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Иван И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А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А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--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</a:tr>
              <a:tr h="2103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Владимир Б.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А,В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А,В,С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-+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</a:tr>
              <a:tr h="2103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Максим  В.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2,3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В,С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2,3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В,С,Д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++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</a:tr>
              <a:tr h="2103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Антон В.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4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В,С,Д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В,С,Д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++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</a:tr>
              <a:tr h="2103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Матвей В.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3,4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В,С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3,4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В,С,Д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++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</a:tr>
              <a:tr h="4206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Вьюгин К.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2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А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В,С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++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</a:tr>
              <a:tr h="2103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7.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Роман  Г.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2,4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В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2.4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В,С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++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</a:tr>
              <a:tr h="2103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8.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Максим Д.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А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А,В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-+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</a:tr>
              <a:tr h="2103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9.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Владимир Е.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А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А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-+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</a:tr>
              <a:tr h="2103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10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Геннадий Е.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2,4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В,С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2.4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В,С,Д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++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</a:tr>
              <a:tr h="2103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11.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Олег И.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В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2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В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++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</a:tr>
              <a:tr h="2103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12.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Лев К.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1,3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В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1.3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В,С,Д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++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</a:tr>
              <a:tr h="2103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13.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Егор К.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А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А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--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</a:tr>
              <a:tr h="2103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14.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Андрей К. 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В,С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4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В,С,Д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++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</a:tr>
              <a:tr h="2103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15.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Иван Л.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А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В,С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++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</a:tr>
              <a:tr h="2103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16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Семен Л.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А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В,С,Д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++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</a:tr>
              <a:tr h="3115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17.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Анастасия  М.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А,В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АВ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-+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</a:tr>
              <a:tr h="2103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18.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Мария  М.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А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А,В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++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</a:tr>
              <a:tr h="2103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19.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Владимир М.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3,4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С,В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++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</a:tr>
              <a:tr h="2103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20.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Руслан Н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А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А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--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</a:tr>
              <a:tr h="4206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21.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Вероника П.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2.4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С,В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2.4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С,В,Д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++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</a:tr>
              <a:tr h="2103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22.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Иван П.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А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А,В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++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</a:tr>
              <a:tr h="4206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23.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Карина П.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В,С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В,С,Д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++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</a:tr>
              <a:tr h="4206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24.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Анна С.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3.4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В,С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3.4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В,С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++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</a:tr>
              <a:tr h="2103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25.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Илья У.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А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А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--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996" marR="40996" marT="0" marB="0"/>
                </a:tc>
              </a:tr>
            </a:tbl>
          </a:graphicData>
        </a:graphic>
      </p:graphicFrame>
      <p:sp>
        <p:nvSpPr>
          <p:cNvPr id="59612" name="Rectangle 2"/>
          <p:cNvSpPr>
            <a:spLocks noChangeArrowheads="1"/>
          </p:cNvSpPr>
          <p:nvPr/>
        </p:nvSpPr>
        <p:spPr bwMode="auto">
          <a:xfrm>
            <a:off x="250825" y="192088"/>
            <a:ext cx="8785225" cy="739775"/>
          </a:xfrm>
          <a:prstGeom prst="rect">
            <a:avLst/>
          </a:prstGeom>
          <a:solidFill>
            <a:schemeClr val="accent1"/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>
            <a:spAutoFit/>
          </a:bodyPr>
          <a:lstStyle>
            <a:lvl1pPr algn="l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"/>
              <a:defRPr sz="3200">
                <a:solidFill>
                  <a:schemeClr val="tx2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"/>
              <a:defRPr sz="2800">
                <a:solidFill>
                  <a:schemeClr val="tx2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"/>
              <a:defRPr sz="2400">
                <a:solidFill>
                  <a:schemeClr val="tx2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"/>
              <a:defRPr sz="2000">
                <a:solidFill>
                  <a:schemeClr val="tx2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altLang="ru-RU" sz="1400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Таблица данных  по результатам коррекционной работы с детьми  РДА (ранний детский аутизм) и РАС (расстройство аутистического спектра) </a:t>
            </a:r>
            <a:endParaRPr lang="ru-RU" altLang="ru-RU" sz="1400" dirty="0" smtClean="0">
              <a:solidFill>
                <a:schemeClr val="tx1"/>
              </a:solidFill>
              <a:latin typeface="Tahoma" pitchFamily="34" charset="0"/>
              <a:ea typeface="Calibri" pitchFamily="34" charset="0"/>
              <a:cs typeface="Times New Roman" pitchFamily="18" charset="0"/>
            </a:endParaRPr>
          </a:p>
          <a:p>
            <a:pPr algn="ctr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altLang="ru-RU" sz="1400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   2015 год  в ГБОУ ТРОЦ </a:t>
            </a:r>
            <a:r>
              <a:rPr lang="ru-RU" altLang="ru-RU" sz="1400" b="1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«</a:t>
            </a:r>
            <a:r>
              <a:rPr lang="ru-RU" altLang="ru-RU" sz="1400" b="1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Солнышко</a:t>
            </a:r>
            <a:r>
              <a:rPr lang="ru-RU" altLang="ru-RU" sz="1400" b="1" dirty="0" smtClean="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»</a:t>
            </a:r>
            <a:endParaRPr lang="ru-RU" altLang="ru-RU" sz="1400" dirty="0" smtClean="0">
              <a:solidFill>
                <a:schemeClr val="tx1"/>
              </a:solidFill>
              <a:latin typeface="Tahoma" pitchFamily="34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split orient="vert"/>
    <p:sndAc>
      <p:stSnd>
        <p:snd r:embed="rId2" name="push.wav"/>
      </p:stSnd>
    </p:sndAc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476375" y="1219200"/>
          <a:ext cx="6181725" cy="560387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3992"/>
                <a:gridCol w="1033498"/>
                <a:gridCol w="1207407"/>
                <a:gridCol w="1018273"/>
                <a:gridCol w="1207407"/>
                <a:gridCol w="426866"/>
                <a:gridCol w="1004282"/>
              </a:tblGrid>
              <a:tr h="161673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№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Фамилия имя отчество</a:t>
                      </a:r>
                      <a:endParaRPr lang="ru-RU" sz="10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ребенка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Уровень коррекционной работы по  Никольской О.С.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err="1" smtClean="0">
                          <a:effectLst/>
                        </a:rPr>
                        <a:t>Урвень</a:t>
                      </a:r>
                      <a:r>
                        <a:rPr lang="ru-RU" sz="900" dirty="0" smtClean="0">
                          <a:effectLst/>
                        </a:rPr>
                        <a:t>  </a:t>
                      </a:r>
                      <a:r>
                        <a:rPr lang="ru-RU" sz="900" dirty="0">
                          <a:effectLst/>
                        </a:rPr>
                        <a:t>до коррекции по Максимовой Е.В.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Уровень коррекционной работы после  Никольской О.С.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Уровень  до коррекции по Максимовой Е.В.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Динамика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</a:tr>
              <a:tr h="1616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 Владимир  Б.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2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В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2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В,С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++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</a:tr>
              <a:tr h="1616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2.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Варламов М.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4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с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4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С,Д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++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</a:tr>
              <a:tr h="1616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3.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Михаил Л.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2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2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А,В,С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++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</a:tr>
              <a:tr h="1616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4.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Илья У.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2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2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--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</a:tr>
              <a:tr h="1616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5.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Иван Л.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2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2,4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В,С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++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</a:tr>
              <a:tr h="1616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6.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Мария М.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2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2.3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В,С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++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</a:tr>
              <a:tr h="1616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7.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Руслан Н.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--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</a:tr>
              <a:tr h="1616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8.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Анна С.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3,4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В,С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3.4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В,С,Д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++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</a:tr>
              <a:tr h="1616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9.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Матвей В.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3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С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3.4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С,Д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++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</a:tr>
              <a:tr h="1616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10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Иван а.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2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В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2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В,С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++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</a:tr>
              <a:tr h="3155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11.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Рома г.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2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В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2,4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В,С,Д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++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</a:tr>
              <a:tr h="3155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12.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Геннадий Е.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2.4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С,Д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2,4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В,С,Д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++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</a:tr>
              <a:tr h="3155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13.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Олег И.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2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В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2,1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В,С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++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</a:tr>
              <a:tr h="3155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14.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Александра С.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2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2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А,В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-+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</a:tr>
              <a:tr h="3155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15.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Владимир М.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4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С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3,4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С,В,Д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++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</a:tr>
              <a:tr h="1616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16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Василий К.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2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2.4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В,С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++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</a:tr>
              <a:tr h="3155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17.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Семен с.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2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2,4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В,С,Д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++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</a:tr>
              <a:tr h="3155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18.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 Вероника П.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2,4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В,С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2,4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В,С,Д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++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240" marR="63240" marT="0" marB="0"/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683568" y="233155"/>
            <a:ext cx="8280920" cy="800219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>
            <a:glow rad="101600">
              <a:schemeClr val="accent6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anchor="ctr">
            <a:spAutoFit/>
          </a:bodyPr>
          <a:lstStyle/>
          <a:p>
            <a:pPr algn="l" eaLnBrk="0" hangingPunct="0">
              <a:defRPr/>
            </a:pPr>
            <a:r>
              <a:rPr lang="ru-RU" alt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Таблица данных  по результатам коррекционной работы с детьми  РДА (ранний детский аутизм) и РАС (расстройство аутистического спектра) за 1 полугодие 2016 года  в ГБОУ ТРОЦ </a:t>
            </a:r>
            <a:r>
              <a:rPr lang="ru-RU" altLang="ru-RU" sz="1400" b="1" dirty="0"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lang="ru-RU" altLang="ru-RU" sz="14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Солнышко</a:t>
            </a:r>
            <a:r>
              <a:rPr lang="ru-RU" altLang="ru-RU" sz="1400" b="1" dirty="0"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lang="ru-RU" altLang="ru-RU" sz="1400" b="1" dirty="0"/>
          </a:p>
          <a:p>
            <a:pPr algn="l" eaLnBrk="0" hangingPunct="0">
              <a:defRPr/>
            </a:pPr>
            <a:endParaRPr lang="ru-RU" alt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710238" y="1127125"/>
            <a:ext cx="254000" cy="231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900" b="1" dirty="0">
                <a:solidFill>
                  <a:prstClr val="white"/>
                </a:solidFill>
                <a:latin typeface="+mn-lt"/>
              </a:rPr>
              <a:t>о</a:t>
            </a:r>
            <a:endParaRPr lang="ru-RU" dirty="0"/>
          </a:p>
        </p:txBody>
      </p:sp>
    </p:spTree>
  </p:cSld>
  <p:clrMapOvr>
    <a:masterClrMapping/>
  </p:clrMapOvr>
  <p:transition spd="slow">
    <p:split orient="vert"/>
    <p:sndAc>
      <p:stSnd>
        <p:snd r:embed="rId2" name="push.wav"/>
      </p:stSnd>
    </p:sndAc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45152" y="188640"/>
            <a:ext cx="7200800" cy="914400"/>
          </a:xfrm>
          <a:prstGeom prst="rect">
            <a:avLst/>
          </a:prstGeom>
          <a:solidFill>
            <a:schemeClr val="bg2"/>
          </a:solidFill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b="1" dirty="0">
                <a:solidFill>
                  <a:schemeClr val="tx1"/>
                </a:solidFill>
              </a:rPr>
              <a:t>Динамика показателей « Уровня эмоциональной регуляции»</a:t>
            </a:r>
          </a:p>
          <a:p>
            <a:pPr>
              <a:defRPr/>
            </a:pPr>
            <a:r>
              <a:rPr lang="ru-RU" sz="1400" b="1" dirty="0">
                <a:solidFill>
                  <a:schemeClr val="tx1"/>
                </a:solidFill>
              </a:rPr>
              <a:t> по  Никольской О.С.</a:t>
            </a:r>
          </a:p>
        </p:txBody>
      </p:sp>
      <p:graphicFrame>
        <p:nvGraphicFramePr>
          <p:cNvPr id="32773" name="Диаграмма 2"/>
          <p:cNvGraphicFramePr>
            <a:graphicFrameLocks/>
          </p:cNvGraphicFramePr>
          <p:nvPr/>
        </p:nvGraphicFramePr>
        <p:xfrm>
          <a:off x="1473200" y="1346200"/>
          <a:ext cx="6197600" cy="416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77" r:id="rId5" imgW="6194073" imgH="4163929" progId="Excel.Chart.8">
                  <p:embed/>
                </p:oleObj>
              </mc:Choice>
              <mc:Fallback>
                <p:oleObj r:id="rId5" imgW="6194073" imgH="4163929" progId="Excel.Chart.8">
                  <p:embed/>
                  <p:pic>
                    <p:nvPicPr>
                      <p:cNvPr id="0" name="Диаграмма 2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3200" y="1346200"/>
                        <a:ext cx="6197600" cy="4165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split orient="vert"/>
    <p:sndAc>
      <p:stSnd>
        <p:snd r:embed="rId3" name="push.wav"/>
      </p:stSnd>
    </p:sndAc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9" name="Picture 7" descr="C:\Users\Елена\Desktop\фото\фото к книге-альбому\IMG_027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2449" y="2736053"/>
            <a:ext cx="2473025" cy="1924572"/>
          </a:xfrm>
          <a:prstGeom prst="rect">
            <a:avLst/>
          </a:prstGeom>
          <a:solidFill>
            <a:schemeClr val="tx1"/>
          </a:solidFill>
          <a:ln w="12700">
            <a:solidFill>
              <a:schemeClr val="tx1"/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8201" name="Picture 9" descr="C:\Users\Елена\Desktop\фото\специалисты\S5001840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53447" y="5193782"/>
            <a:ext cx="2156471" cy="1628800"/>
          </a:xfrm>
          <a:prstGeom prst="rect">
            <a:avLst/>
          </a:prstGeom>
          <a:ln w="9525">
            <a:solidFill>
              <a:schemeClr val="bg2">
                <a:lumMod val="75000"/>
              </a:schemeClr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8213" name="Picture 21" descr="C:\Users\Елена\Desktop\фото\2013\8 марта, Масленица 2013\12.03.2013\DSC00378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22729" y="133138"/>
            <a:ext cx="2543846" cy="2319029"/>
          </a:xfrm>
          <a:prstGeom prst="rect">
            <a:avLst/>
          </a:prstGeom>
          <a:solidFill>
            <a:schemeClr val="tx1"/>
          </a:solidFill>
          <a:ln w="28575">
            <a:solidFill>
              <a:schemeClr val="tx1"/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  <a:innerShdw blurRad="63500" dist="50800" dir="18900000">
              <a:prstClr val="black">
                <a:alpha val="50000"/>
              </a:prstClr>
            </a:innerShdw>
            <a:softEdge rad="112500"/>
          </a:effectLst>
        </p:spPr>
      </p:pic>
      <p:pic>
        <p:nvPicPr>
          <p:cNvPr id="7188" name="Picture 20" descr="C:\Documents and Settings\User\Рабочий стол\фото центра\фотографии Архипов 2013\DSC00875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118" y="116633"/>
            <a:ext cx="3053688" cy="2376263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93" name="Picture 25" descr="C:\Documents and Settings\User\Мои документы\фото о деят\IMG_1475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08666" y="3698339"/>
            <a:ext cx="2156471" cy="1524000"/>
          </a:xfrm>
          <a:prstGeom prst="rect">
            <a:avLst/>
          </a:prstGeom>
          <a:solidFill>
            <a:schemeClr val="tx2"/>
          </a:solidFill>
          <a:ln w="12700"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7195" name="Picture 2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8804" y="2736053"/>
            <a:ext cx="2347771" cy="2111472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noFill/>
            <a:miter lim="800000"/>
            <a:headEnd/>
            <a:tailEnd/>
          </a:ln>
          <a:effectLst>
            <a:glow rad="228600">
              <a:schemeClr val="accent6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</p:spPr>
      </p:pic>
      <p:pic>
        <p:nvPicPr>
          <p:cNvPr id="7196" name="Picture 28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6766" y="4916473"/>
            <a:ext cx="2318708" cy="1749152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98" name="Picture 30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31696" y="5056448"/>
            <a:ext cx="2334879" cy="1612912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>
            <a:glow rad="228600">
              <a:schemeClr val="accent6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</p:spPr>
      </p:pic>
      <p:pic>
        <p:nvPicPr>
          <p:cNvPr id="7199" name="Picture 31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173867"/>
            <a:ext cx="2246031" cy="1788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6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7200" name="Picture 3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53447" y="2132857"/>
            <a:ext cx="2111690" cy="1381868"/>
          </a:xfrm>
          <a:prstGeom prst="rect">
            <a:avLst/>
          </a:prstGeom>
          <a:solidFill>
            <a:schemeClr val="tx2"/>
          </a:solidFill>
          <a:ln w="12700">
            <a:noFill/>
            <a:miter lim="800000"/>
            <a:headEnd/>
            <a:tailEnd/>
          </a:ln>
          <a:effectLst>
            <a:glow rad="228600">
              <a:schemeClr val="accent6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</p:spPr>
      </p:pic>
    </p:spTree>
  </p:cSld>
  <p:clrMapOvr>
    <a:masterClrMapping/>
  </p:clrMapOvr>
  <p:transition spd="slow">
    <p:split orient="vert"/>
    <p:sndAc>
      <p:stSnd>
        <p:snd r:embed="rId3" name="push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450" y="404813"/>
            <a:ext cx="7056438" cy="6365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b="1" dirty="0">
                <a:solidFill>
                  <a:schemeClr val="tx1"/>
                </a:solidFill>
              </a:rPr>
              <a:t>Динамика показателей  «Поведенческой регуляции» по Максимовой Е.</a:t>
            </a:r>
          </a:p>
        </p:txBody>
      </p:sp>
      <p:graphicFrame>
        <p:nvGraphicFramePr>
          <p:cNvPr id="33795" name="Диаграмма 2"/>
          <p:cNvGraphicFramePr>
            <a:graphicFrameLocks/>
          </p:cNvGraphicFramePr>
          <p:nvPr/>
        </p:nvGraphicFramePr>
        <p:xfrm>
          <a:off x="1473200" y="1346200"/>
          <a:ext cx="6197600" cy="416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799" r:id="rId5" imgW="6194073" imgH="4163929" progId="Excel.Chart.8">
                  <p:embed/>
                </p:oleObj>
              </mc:Choice>
              <mc:Fallback>
                <p:oleObj r:id="rId5" imgW="6194073" imgH="4163929" progId="Excel.Chart.8">
                  <p:embed/>
                  <p:pic>
                    <p:nvPicPr>
                      <p:cNvPr id="0" name="Диаграмма 2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3200" y="1346200"/>
                        <a:ext cx="6197600" cy="4165600"/>
                      </a:xfrm>
                      <a:prstGeom prst="rect">
                        <a:avLst/>
                      </a:prstGeom>
                      <a:solidFill>
                        <a:srgbClr val="F6C782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split orient="vert"/>
    <p:sndAc>
      <p:stSnd>
        <p:snd r:embed="rId3" name="push.wav"/>
      </p:stSnd>
    </p:sndAc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450" y="263525"/>
            <a:ext cx="6624638" cy="7175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b="1" dirty="0">
                <a:solidFill>
                  <a:schemeClr val="tx1"/>
                </a:solidFill>
              </a:rPr>
              <a:t>Динамика показателей по  «Уровню развития речи» по Архипову Б.А.</a:t>
            </a:r>
          </a:p>
        </p:txBody>
      </p:sp>
      <p:graphicFrame>
        <p:nvGraphicFramePr>
          <p:cNvPr id="34819" name="Диаграмма 2"/>
          <p:cNvGraphicFramePr>
            <a:graphicFrameLocks/>
          </p:cNvGraphicFramePr>
          <p:nvPr/>
        </p:nvGraphicFramePr>
        <p:xfrm>
          <a:off x="1473200" y="1346200"/>
          <a:ext cx="6197600" cy="416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23" r:id="rId5" imgW="6194073" imgH="4163929" progId="Excel.Chart.8">
                  <p:embed/>
                </p:oleObj>
              </mc:Choice>
              <mc:Fallback>
                <p:oleObj r:id="rId5" imgW="6194073" imgH="4163929" progId="Excel.Chart.8">
                  <p:embed/>
                  <p:pic>
                    <p:nvPicPr>
                      <p:cNvPr id="0" name="Диаграмма 2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3200" y="1346200"/>
                        <a:ext cx="6197600" cy="4165600"/>
                      </a:xfrm>
                      <a:prstGeom prst="rect">
                        <a:avLst/>
                      </a:prstGeom>
                      <a:solidFill>
                        <a:srgbClr val="F3CD6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split orient="vert"/>
    <p:sndAc>
      <p:stSnd>
        <p:snd r:embed="rId3" name="push.wav"/>
      </p:stSnd>
    </p:sndAc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468313" y="908050"/>
          <a:ext cx="8280401" cy="576103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19600"/>
                <a:gridCol w="1526999"/>
                <a:gridCol w="1581572"/>
                <a:gridCol w="1706883"/>
                <a:gridCol w="1533274"/>
                <a:gridCol w="881375"/>
                <a:gridCol w="630698"/>
              </a:tblGrid>
              <a:tr h="6429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№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Фамилия имя отчество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effectLst/>
                        </a:rPr>
                        <a:t>Ребенка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2016 г.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Уровень коррекционной работы по  Никольской О.С.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Уровень  до коррекции по Максимовой Е.В.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Уровень коррекционной работы после  Никольской О.С.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Уровень  до коррекции по Максимовой Е.В.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Динамика</a:t>
                      </a:r>
                      <a:endParaRPr lang="ru-RU" sz="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</a:tr>
              <a:tr h="2042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1.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 Владимир  Б.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2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В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В,С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++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</a:tr>
              <a:tr h="2042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Варламов М.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4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с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4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С,Д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++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</a:tr>
              <a:tr h="3791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3.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Михаил Л.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2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А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2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А,В,С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++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</a:tr>
              <a:tr h="2042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4.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Илья У.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2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А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2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--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</a:tr>
              <a:tr h="2042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5.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Иван Л.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2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2,4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В,С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++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</a:tr>
              <a:tr h="2042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6.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Мария М.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А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2.3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В,С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++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</a:tr>
              <a:tr h="2042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7.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Руслан Н.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А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А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--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</a:tr>
              <a:tr h="2465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8.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Анна С.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3,4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В,С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3.4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В,С,Д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++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</a:tr>
              <a:tr h="2042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9.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Матвей В.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3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С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3.4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С,Д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++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</a:tr>
              <a:tr h="2042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10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Иван а.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В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2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В,С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++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</a:tr>
              <a:tr h="3791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11.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Рома г.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В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2,4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В,С,Д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++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</a:tr>
              <a:tr h="3791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12.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Геннадий Е.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2.4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С,Д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2,4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В,С,Д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++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</a:tr>
              <a:tr h="3791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13.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Олег И.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В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2,1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В,С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++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</a:tr>
              <a:tr h="3791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14.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Александра С.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А,В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-+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</a:tr>
              <a:tr h="3791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15.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Владимир М.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4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С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3,4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С,В,Д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++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</a:tr>
              <a:tr h="2042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16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Василий К.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2.4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В,С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++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</a:tr>
              <a:tr h="3791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17.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Семен с.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2,4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В,С,Д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++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</a:tr>
              <a:tr h="3791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18.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Панина Вероника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2,4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В,С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2,4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В,С,Д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++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3511" marR="43511" marT="0" marB="0"/>
                </a:tc>
              </a:tr>
            </a:tbl>
          </a:graphicData>
        </a:graphic>
      </p:graphicFrame>
      <p:sp>
        <p:nvSpPr>
          <p:cNvPr id="36004" name="Rectangle 5"/>
          <p:cNvSpPr>
            <a:spLocks noChangeArrowheads="1"/>
          </p:cNvSpPr>
          <p:nvPr/>
        </p:nvSpPr>
        <p:spPr bwMode="auto">
          <a:xfrm>
            <a:off x="684213" y="333375"/>
            <a:ext cx="7632700" cy="706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algn="l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"/>
              <a:defRPr sz="3200">
                <a:solidFill>
                  <a:schemeClr val="tx2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"/>
              <a:defRPr sz="2800">
                <a:solidFill>
                  <a:schemeClr val="tx2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"/>
              <a:defRPr sz="2400">
                <a:solidFill>
                  <a:schemeClr val="tx2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"/>
              <a:defRPr sz="2000">
                <a:solidFill>
                  <a:schemeClr val="tx2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100" b="1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Таблица данных  по результатам коррекционной работы с детьми  РДА(ранний детский аутизм) и РАС (расстройство аутистического спектра) за 1 полугодие 2016 года  в ГБОУ ТРОЦ </a:t>
            </a:r>
            <a:r>
              <a:rPr lang="ru-RU" altLang="ru-RU" sz="1100" b="1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«</a:t>
            </a:r>
            <a:r>
              <a:rPr lang="ru-RU" altLang="ru-RU" sz="1100" b="1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Солнышко</a:t>
            </a:r>
            <a:r>
              <a:rPr lang="ru-RU" altLang="ru-RU" sz="1100" b="1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»</a:t>
            </a:r>
            <a:endParaRPr lang="ru-RU" altLang="ru-RU" sz="1100" b="1">
              <a:solidFill>
                <a:schemeClr val="tx1"/>
              </a:solidFill>
              <a:latin typeface="Tahoma" pitchFamily="34" charset="0"/>
              <a:ea typeface="Calibri" pitchFamily="34" charset="0"/>
              <a:cs typeface="Times New Roman" pitchFamily="18" charset="0"/>
            </a:endParaRP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chemeClr val="tx1"/>
              </a:solidFill>
              <a:latin typeface="Tahoma" pitchFamily="34" charset="0"/>
              <a:ea typeface="Calibri" pitchFamily="34" charset="0"/>
              <a:cs typeface="Times New Roman" pitchFamily="18" charset="0"/>
            </a:endParaRPr>
          </a:p>
        </p:txBody>
      </p:sp>
      <p:graphicFrame>
        <p:nvGraphicFramePr>
          <p:cNvPr id="36005" name="Объект 1"/>
          <p:cNvGraphicFramePr>
            <a:graphicFrameLocks/>
          </p:cNvGraphicFramePr>
          <p:nvPr/>
        </p:nvGraphicFramePr>
        <p:xfrm>
          <a:off x="26988" y="-171450"/>
          <a:ext cx="9137650" cy="7202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009" r:id="rId5" imgW="9138696" imgH="6767146" progId="Excel.Chart.8">
                  <p:embed/>
                </p:oleObj>
              </mc:Choice>
              <mc:Fallback>
                <p:oleObj r:id="rId5" imgW="9138696" imgH="6767146" progId="Excel.Chart.8">
                  <p:embed/>
                  <p:pic>
                    <p:nvPicPr>
                      <p:cNvPr id="0" name="Объект 1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988" y="-171450"/>
                        <a:ext cx="9137650" cy="7202488"/>
                      </a:xfrm>
                      <a:prstGeom prst="rect">
                        <a:avLst/>
                      </a:prstGeom>
                      <a:solidFill>
                        <a:srgbClr val="BFBFBF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split orient="vert"/>
    <p:sndAc>
      <p:stSnd>
        <p:snd r:embed="rId3" name="push.wav"/>
      </p:stSnd>
    </p:sndAc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6866" name="Диаграмма 1"/>
          <p:cNvGraphicFramePr>
            <a:graphicFrameLocks/>
          </p:cNvGraphicFramePr>
          <p:nvPr/>
        </p:nvGraphicFramePr>
        <p:xfrm>
          <a:off x="-50800" y="-50800"/>
          <a:ext cx="9534525" cy="695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870" r:id="rId5" imgW="9534970" imgH="6956139" progId="Excel.Chart.8">
                  <p:embed/>
                </p:oleObj>
              </mc:Choice>
              <mc:Fallback>
                <p:oleObj r:id="rId5" imgW="9534970" imgH="6956139" progId="Excel.Chart.8">
                  <p:embed/>
                  <p:pic>
                    <p:nvPicPr>
                      <p:cNvPr id="0" name="Диаграмма 1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50800" y="-50800"/>
                        <a:ext cx="9534525" cy="695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split orient="vert"/>
    <p:sndAc>
      <p:stSnd>
        <p:snd r:embed="rId3" name="push.wav"/>
      </p:stSnd>
    </p:sndAc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890" name="Диаграмма 1"/>
          <p:cNvGraphicFramePr>
            <a:graphicFrameLocks/>
          </p:cNvGraphicFramePr>
          <p:nvPr/>
        </p:nvGraphicFramePr>
        <p:xfrm>
          <a:off x="-50800" y="-50800"/>
          <a:ext cx="9194800" cy="6843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898" r:id="rId5" imgW="8992379" imgH="6840305" progId="Excel.Chart.8">
                  <p:embed/>
                </p:oleObj>
              </mc:Choice>
              <mc:Fallback>
                <p:oleObj r:id="rId5" imgW="8992379" imgH="6840305" progId="Excel.Chart.8">
                  <p:embed/>
                  <p:pic>
                    <p:nvPicPr>
                      <p:cNvPr id="0" name="Диаграмма 1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50800" y="-50800"/>
                        <a:ext cx="9194800" cy="6843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7891" name="Диаграмма 2"/>
          <p:cNvGraphicFramePr>
            <a:graphicFrameLocks/>
          </p:cNvGraphicFramePr>
          <p:nvPr/>
        </p:nvGraphicFramePr>
        <p:xfrm>
          <a:off x="6321425" y="5249863"/>
          <a:ext cx="1109663" cy="893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899" r:id="rId8" imgW="1109568" imgH="896190" progId="Excel.Chart.8">
                  <p:embed/>
                </p:oleObj>
              </mc:Choice>
              <mc:Fallback>
                <p:oleObj r:id="rId8" imgW="1109568" imgH="896190" progId="Excel.Chart.8">
                  <p:embed/>
                  <p:pic>
                    <p:nvPicPr>
                      <p:cNvPr id="0" name="Диаграмма 2"/>
                      <p:cNvPicPr>
                        <a:picLocks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21425" y="5249863"/>
                        <a:ext cx="1109663" cy="8937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split orient="vert"/>
    <p:sndAc>
      <p:stSnd>
        <p:snd r:embed="rId3" name="push.wav"/>
      </p:stSnd>
    </p:sndAc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8914" name="Диаграмма 1"/>
          <p:cNvGraphicFramePr>
            <a:graphicFrameLocks/>
          </p:cNvGraphicFramePr>
          <p:nvPr/>
        </p:nvGraphicFramePr>
        <p:xfrm>
          <a:off x="-231775" y="-50800"/>
          <a:ext cx="9426575" cy="695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18" r:id="rId5" imgW="9425233" imgH="6956139" progId="Excel.Chart.8">
                  <p:embed/>
                </p:oleObj>
              </mc:Choice>
              <mc:Fallback>
                <p:oleObj r:id="rId5" imgW="9425233" imgH="6956139" progId="Excel.Chart.8">
                  <p:embed/>
                  <p:pic>
                    <p:nvPicPr>
                      <p:cNvPr id="0" name="Диаграмма 1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231775" y="-50800"/>
                        <a:ext cx="9426575" cy="695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split orient="vert"/>
    <p:sndAc>
      <p:stSnd>
        <p:snd r:embed="rId3" name="push.wav"/>
      </p:stSnd>
    </p:sndAc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9938" name="Диаграмма 1"/>
          <p:cNvGraphicFramePr>
            <a:graphicFrameLocks/>
          </p:cNvGraphicFramePr>
          <p:nvPr/>
        </p:nvGraphicFramePr>
        <p:xfrm>
          <a:off x="22225" y="-50800"/>
          <a:ext cx="9355138" cy="7031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42" r:id="rId5" imgW="9352075" imgH="7029297" progId="Excel.Chart.8">
                  <p:embed/>
                </p:oleObj>
              </mc:Choice>
              <mc:Fallback>
                <p:oleObj r:id="rId5" imgW="9352075" imgH="7029297" progId="Excel.Chart.8">
                  <p:embed/>
                  <p:pic>
                    <p:nvPicPr>
                      <p:cNvPr id="0" name="Диаграмма 1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225" y="-50800"/>
                        <a:ext cx="9355138" cy="7031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split orient="vert"/>
    <p:sndAc>
      <p:stSnd>
        <p:snd r:embed="rId3" name="push.wav"/>
      </p:stSnd>
    </p:sndAc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62" name="Диаграмма 1"/>
          <p:cNvGraphicFramePr>
            <a:graphicFrameLocks/>
          </p:cNvGraphicFramePr>
          <p:nvPr/>
        </p:nvGraphicFramePr>
        <p:xfrm>
          <a:off x="0" y="-50800"/>
          <a:ext cx="9217025" cy="6931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66" r:id="rId5" imgW="9217951" imgH="6931753" progId="Excel.Chart.8">
                  <p:embed/>
                </p:oleObj>
              </mc:Choice>
              <mc:Fallback>
                <p:oleObj r:id="rId5" imgW="9217951" imgH="6931753" progId="Excel.Chart.8">
                  <p:embed/>
                  <p:pic>
                    <p:nvPicPr>
                      <p:cNvPr id="0" name="Диаграмма 1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-50800"/>
                        <a:ext cx="9217025" cy="6931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split orient="vert"/>
    <p:sndAc>
      <p:stSnd>
        <p:snd r:embed="rId3" name="push.wav"/>
      </p:stSnd>
    </p:sndAc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1986" name="Диаграмма 1"/>
          <p:cNvGraphicFramePr>
            <a:graphicFrameLocks/>
          </p:cNvGraphicFramePr>
          <p:nvPr/>
        </p:nvGraphicFramePr>
        <p:xfrm>
          <a:off x="-50800" y="-50800"/>
          <a:ext cx="9426575" cy="695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990" r:id="rId5" imgW="9425233" imgH="6956139" progId="Excel.Chart.8">
                  <p:embed/>
                </p:oleObj>
              </mc:Choice>
              <mc:Fallback>
                <p:oleObj r:id="rId5" imgW="9425233" imgH="6956139" progId="Excel.Chart.8">
                  <p:embed/>
                  <p:pic>
                    <p:nvPicPr>
                      <p:cNvPr id="0" name="Диаграмма 1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50800" y="-50800"/>
                        <a:ext cx="9426575" cy="695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split orient="vert"/>
    <p:sndAc>
      <p:stSnd>
        <p:snd r:embed="rId3" name="push.wav"/>
      </p:stSnd>
    </p:sndAc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3010" name="Диаграмма 1"/>
          <p:cNvGraphicFramePr>
            <a:graphicFrameLocks/>
          </p:cNvGraphicFramePr>
          <p:nvPr/>
        </p:nvGraphicFramePr>
        <p:xfrm>
          <a:off x="-50800" y="-80963"/>
          <a:ext cx="9245600" cy="69596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14" r:id="rId5" imgW="9242337" imgH="6956139" progId="Excel.Chart.8">
                  <p:embed/>
                </p:oleObj>
              </mc:Choice>
              <mc:Fallback>
                <p:oleObj r:id="rId5" imgW="9242337" imgH="6956139" progId="Excel.Chart.8">
                  <p:embed/>
                  <p:pic>
                    <p:nvPicPr>
                      <p:cNvPr id="0" name="Диаграмма 1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50800" y="-80963"/>
                        <a:ext cx="9245600" cy="69596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split orient="vert"/>
    <p:sndAc>
      <p:stSnd>
        <p:snd r:embed="rId3" name="push.wav"/>
      </p:stSnd>
    </p:sndAc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90" name="Rectangle 6"/>
          <p:cNvSpPr>
            <a:spLocks noGrp="1"/>
          </p:cNvSpPr>
          <p:nvPr>
            <p:ph type="body" idx="4294967295"/>
          </p:nvPr>
        </p:nvSpPr>
        <p:spPr>
          <a:xfrm>
            <a:off x="179388" y="260350"/>
            <a:ext cx="8686800" cy="5391150"/>
          </a:xfrm>
        </p:spPr>
        <p:txBody>
          <a:bodyPr/>
          <a:lstStyle/>
          <a:p>
            <a:pPr algn="ctr">
              <a:lnSpc>
                <a:spcPct val="90000"/>
              </a:lnSpc>
              <a:buFont typeface="Wingdings 2" pitchFamily="18" charset="2"/>
              <a:buNone/>
            </a:pPr>
            <a:r>
              <a:rPr lang="ru-RU" altLang="ru-RU" sz="2800" b="1" smtClean="0">
                <a:solidFill>
                  <a:srgbClr val="800000"/>
                </a:solidFill>
                <a:latin typeface="Franklin Gothic Book" pitchFamily="34" charset="0"/>
              </a:rPr>
              <a:t>          </a:t>
            </a:r>
            <a:r>
              <a:rPr lang="ru-RU" altLang="ru-RU" sz="4400" b="1" smtClean="0">
                <a:solidFill>
                  <a:srgbClr val="800000"/>
                </a:solidFill>
                <a:latin typeface="Franklin Gothic Book" pitchFamily="34" charset="0"/>
              </a:rPr>
              <a:t>Инновационные технологии   </a:t>
            </a:r>
          </a:p>
          <a:p>
            <a:pPr algn="ctr">
              <a:lnSpc>
                <a:spcPct val="90000"/>
              </a:lnSpc>
              <a:buFont typeface="Wingdings 2" pitchFamily="18" charset="2"/>
              <a:buNone/>
            </a:pPr>
            <a:r>
              <a:rPr lang="ru-RU" altLang="ru-RU" b="1" i="1" smtClean="0">
                <a:solidFill>
                  <a:srgbClr val="FF0000"/>
                </a:solidFill>
                <a:latin typeface="Franklin Gothic Book" pitchFamily="34" charset="0"/>
              </a:rPr>
              <a:t>в</a:t>
            </a:r>
          </a:p>
          <a:p>
            <a:pPr algn="ctr">
              <a:lnSpc>
                <a:spcPct val="90000"/>
              </a:lnSpc>
              <a:buFont typeface="Wingdings 2" pitchFamily="18" charset="2"/>
              <a:buNone/>
            </a:pPr>
            <a:r>
              <a:rPr lang="ru-RU" altLang="ru-RU" sz="2800" b="1" i="1" smtClean="0">
                <a:solidFill>
                  <a:srgbClr val="FF0000"/>
                </a:solidFill>
                <a:latin typeface="Franklin Gothic Book" pitchFamily="34" charset="0"/>
              </a:rPr>
              <a:t>комплексной реабилитации  детей</a:t>
            </a:r>
            <a:r>
              <a:rPr lang="ru-RU" altLang="ru-RU" sz="3600" b="1" i="1" smtClean="0">
                <a:solidFill>
                  <a:srgbClr val="FF0000"/>
                </a:solidFill>
                <a:latin typeface="Franklin Gothic Book" pitchFamily="34" charset="0"/>
              </a:rPr>
              <a:t>,</a:t>
            </a:r>
          </a:p>
          <a:p>
            <a:pPr algn="ctr">
              <a:lnSpc>
                <a:spcPct val="90000"/>
              </a:lnSpc>
              <a:buFont typeface="Wingdings 2" pitchFamily="18" charset="2"/>
              <a:buNone/>
            </a:pPr>
            <a:r>
              <a:rPr lang="ru-RU" altLang="ru-RU" sz="3600" b="1" smtClean="0">
                <a:solidFill>
                  <a:srgbClr val="FF0000"/>
                </a:solidFill>
                <a:latin typeface="Franklin Gothic Book" pitchFamily="34" charset="0"/>
              </a:rPr>
              <a:t>страдающих РДА </a:t>
            </a:r>
            <a:r>
              <a:rPr lang="ru-RU" altLang="ru-RU" sz="2800" b="1" smtClean="0">
                <a:solidFill>
                  <a:srgbClr val="FF0000"/>
                </a:solidFill>
                <a:latin typeface="Franklin Gothic Book" pitchFamily="34" charset="0"/>
              </a:rPr>
              <a:t>(ранним детским аутизмом),</a:t>
            </a:r>
            <a:r>
              <a:rPr lang="ru-RU" altLang="ru-RU" sz="3600" b="1" smtClean="0">
                <a:solidFill>
                  <a:srgbClr val="FF0000"/>
                </a:solidFill>
                <a:latin typeface="Franklin Gothic Book" pitchFamily="34" charset="0"/>
              </a:rPr>
              <a:t> находящихся на реабилитации </a:t>
            </a:r>
          </a:p>
          <a:p>
            <a:pPr algn="ctr">
              <a:lnSpc>
                <a:spcPct val="90000"/>
              </a:lnSpc>
              <a:buFont typeface="Wingdings 2" pitchFamily="18" charset="2"/>
              <a:buNone/>
            </a:pPr>
            <a:r>
              <a:rPr lang="ru-RU" altLang="ru-RU" sz="3600" b="1" smtClean="0">
                <a:solidFill>
                  <a:srgbClr val="FF0000"/>
                </a:solidFill>
                <a:latin typeface="Franklin Gothic Book" pitchFamily="34" charset="0"/>
              </a:rPr>
              <a:t>в  </a:t>
            </a:r>
            <a:r>
              <a:rPr lang="ru-RU" altLang="ru-RU" sz="4000" b="1" smtClean="0">
                <a:solidFill>
                  <a:srgbClr val="FF0000"/>
                </a:solidFill>
                <a:latin typeface="Franklin Gothic Book" pitchFamily="34" charset="0"/>
              </a:rPr>
              <a:t>ГБОУ  ТРОЦ </a:t>
            </a:r>
          </a:p>
          <a:p>
            <a:pPr algn="ctr">
              <a:lnSpc>
                <a:spcPct val="90000"/>
              </a:lnSpc>
              <a:buFont typeface="Wingdings 2" pitchFamily="18" charset="2"/>
              <a:buNone/>
            </a:pPr>
            <a:r>
              <a:rPr lang="ru-RU" altLang="ru-RU" sz="4000" b="1" smtClean="0">
                <a:solidFill>
                  <a:srgbClr val="FF0000"/>
                </a:solidFill>
                <a:latin typeface="Franklin Gothic Book" pitchFamily="34" charset="0"/>
              </a:rPr>
              <a:t>«Солнышко»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endParaRPr lang="ru-RU" altLang="ru-RU" sz="3600" b="1" smtClean="0">
              <a:solidFill>
                <a:schemeClr val="tx1"/>
              </a:solidFill>
              <a:latin typeface="Franklin Gothic Book" pitchFamily="34" charset="0"/>
            </a:endParaRP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altLang="ru-RU" sz="2800" b="1" smtClean="0">
                <a:solidFill>
                  <a:schemeClr val="tx1"/>
                </a:solidFill>
                <a:latin typeface="Franklin Gothic Book" pitchFamily="34" charset="0"/>
              </a:rPr>
              <a:t>                            педагог психолог Панфилова О.И.</a:t>
            </a:r>
            <a:endParaRPr lang="ru-RU" altLang="ru-RU" sz="2400" b="1" smtClean="0">
              <a:solidFill>
                <a:schemeClr val="tx1"/>
              </a:solidFill>
              <a:latin typeface="Franklin Gothic Book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75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75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75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75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75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675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6759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90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4034" name="Диаграмма 1"/>
          <p:cNvGraphicFramePr>
            <a:graphicFrameLocks/>
          </p:cNvGraphicFramePr>
          <p:nvPr/>
        </p:nvGraphicFramePr>
        <p:xfrm>
          <a:off x="-25400" y="-50800"/>
          <a:ext cx="9245600" cy="695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38" r:id="rId5" imgW="9242337" imgH="6956139" progId="Excel.Chart.8">
                  <p:embed/>
                </p:oleObj>
              </mc:Choice>
              <mc:Fallback>
                <p:oleObj r:id="rId5" imgW="9242337" imgH="6956139" progId="Excel.Chart.8">
                  <p:embed/>
                  <p:pic>
                    <p:nvPicPr>
                      <p:cNvPr id="0" name="Диаграмма 1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25400" y="-50800"/>
                        <a:ext cx="9245600" cy="695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split orient="vert"/>
    <p:sndAc>
      <p:stSnd>
        <p:snd r:embed="rId3" name="push.wav"/>
      </p:stSnd>
    </p:sndAc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365841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5400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БЛАГОДАРИМ ЗА ВНИМАНИЕ!</a:t>
            </a:r>
            <a:endParaRPr lang="ru-RU" sz="5400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45063" name="Picture 7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8538" y="3119438"/>
            <a:ext cx="4711700" cy="347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split orient="vert"/>
    <p:sndAc>
      <p:stSnd>
        <p:snd r:embed="rId3" name="push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xit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203" accel="50000">
                                          <p:stCondLst>
                                            <p:cond delay="2047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50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">
                                          <p:stCondLst>
                                            <p:cond delay="2050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47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47" tmFilter="0, 0; 0.125,0.2665; 0.25,0.4; 0.375,0.465; 0.5,0.5;  0.625,0.535; 0.75,0.6; 0.875,0.7335; 1,1">
                                          <p:stCondLst>
                                            <p:cond delay="747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73" tmFilter="0, 0; 0.125,0.2665; 0.25,0.4; 0.375,0.465; 0.5,0.5;  0.625,0.535; 0.75,0.6; 0.875,0.7335; 1,1">
                                          <p:stCondLst>
                                            <p:cond delay="1489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84" tmFilter="0, 0; 0.125,0.2665; 0.25,0.4; 0.375,0.465; 0.5,0.5;  0.625,0.535; 0.75,0.6; 0.875,0.7335; 1,1">
                                          <p:stCondLst>
                                            <p:cond delay="1863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3" accel="50000">
                                          <p:stCondLst>
                                            <p:cond delay="2047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" dur="29">
                                          <p:stCondLst>
                                            <p:cond delay="697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" dur="187" decel="50000">
                                          <p:stCondLst>
                                            <p:cond delay="727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" dur="29">
                                          <p:stCondLst>
                                            <p:cond delay="1476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" dur="187" decel="50000">
                                          <p:stCondLst>
                                            <p:cond delay="1505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9">
                                          <p:stCondLst>
                                            <p:cond delay="1847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" dur="187" decel="50000">
                                          <p:stCondLst>
                                            <p:cond delay="1876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9">
                                          <p:stCondLst>
                                            <p:cond delay="2034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" dur="187" decel="50000">
                                          <p:stCondLst>
                                            <p:cond delay="2063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2249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1979713" y="247526"/>
            <a:ext cx="4680520" cy="914400"/>
          </a:xfrm>
          <a:prstGeom prst="ellipse">
            <a:avLst/>
          </a:prstGeom>
          <a:ln>
            <a:solidFill>
              <a:srgbClr val="FF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innerShdw blurRad="63500" dist="50800" dir="189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b="1" dirty="0">
                <a:solidFill>
                  <a:schemeClr val="tx1"/>
                </a:solidFill>
              </a:rPr>
              <a:t>Образовательное отделение</a:t>
            </a:r>
          </a:p>
        </p:txBody>
      </p:sp>
      <p:sp>
        <p:nvSpPr>
          <p:cNvPr id="4" name="Овал 3"/>
          <p:cNvSpPr/>
          <p:nvPr/>
        </p:nvSpPr>
        <p:spPr>
          <a:xfrm>
            <a:off x="5952995" y="1484784"/>
            <a:ext cx="3241551" cy="3024335"/>
          </a:xfrm>
          <a:prstGeom prst="ellipse">
            <a:avLst/>
          </a:prstGeom>
          <a:solidFill>
            <a:srgbClr val="FFFF00"/>
          </a:solidFill>
          <a:ln>
            <a:solidFill>
              <a:srgbClr val="FF0000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b="1" dirty="0">
                <a:solidFill>
                  <a:srgbClr val="C00000"/>
                </a:solidFill>
              </a:rPr>
              <a:t>ГБОУ ТРОЦ </a:t>
            </a:r>
          </a:p>
          <a:p>
            <a:pPr>
              <a:defRPr/>
            </a:pPr>
            <a:r>
              <a:rPr lang="ru-RU" b="1" dirty="0">
                <a:solidFill>
                  <a:srgbClr val="C00000"/>
                </a:solidFill>
              </a:rPr>
              <a:t>«Солнышко»</a:t>
            </a:r>
          </a:p>
        </p:txBody>
      </p:sp>
      <p:sp>
        <p:nvSpPr>
          <p:cNvPr id="5" name="Овал 4"/>
          <p:cNvSpPr/>
          <p:nvPr/>
        </p:nvSpPr>
        <p:spPr>
          <a:xfrm>
            <a:off x="467544" y="1730536"/>
            <a:ext cx="3708412" cy="1194408"/>
          </a:xfrm>
          <a:prstGeom prst="ellipse">
            <a:avLst/>
          </a:prstGeom>
          <a:ln>
            <a:solidFill>
              <a:srgbClr val="FF0000"/>
            </a:solidFill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b="1" dirty="0">
                <a:solidFill>
                  <a:schemeClr val="tx1"/>
                </a:solidFill>
              </a:rPr>
              <a:t>Отделение психолого-педагогической помощи</a:t>
            </a:r>
          </a:p>
        </p:txBody>
      </p:sp>
      <p:sp>
        <p:nvSpPr>
          <p:cNvPr id="6" name="Овал 5"/>
          <p:cNvSpPr/>
          <p:nvPr/>
        </p:nvSpPr>
        <p:spPr>
          <a:xfrm>
            <a:off x="611561" y="3250728"/>
            <a:ext cx="3564396" cy="1258391"/>
          </a:xfrm>
          <a:prstGeom prst="ellipse">
            <a:avLst/>
          </a:prstGeom>
          <a:ln>
            <a:solidFill>
              <a:srgbClr val="FF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b="1" dirty="0">
                <a:solidFill>
                  <a:schemeClr val="tx1"/>
                </a:solidFill>
              </a:rPr>
              <a:t>Отделение медико-социальной реабилитации</a:t>
            </a:r>
          </a:p>
        </p:txBody>
      </p:sp>
      <p:sp>
        <p:nvSpPr>
          <p:cNvPr id="7" name="Овал 6"/>
          <p:cNvSpPr/>
          <p:nvPr/>
        </p:nvSpPr>
        <p:spPr>
          <a:xfrm>
            <a:off x="1763688" y="5348039"/>
            <a:ext cx="5116283" cy="914400"/>
          </a:xfrm>
          <a:prstGeom prst="ellipse">
            <a:avLst/>
          </a:prstGeom>
          <a:ln>
            <a:solidFill>
              <a:srgbClr val="FF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b="1" dirty="0">
                <a:solidFill>
                  <a:schemeClr val="tx1"/>
                </a:solidFill>
              </a:rPr>
              <a:t>Отделение  мобильной службы</a:t>
            </a:r>
          </a:p>
        </p:txBody>
      </p:sp>
      <p:cxnSp>
        <p:nvCxnSpPr>
          <p:cNvPr id="9" name="Прямая со стрелкой 8"/>
          <p:cNvCxnSpPr/>
          <p:nvPr/>
        </p:nvCxnSpPr>
        <p:spPr>
          <a:xfrm flipH="1" flipV="1">
            <a:off x="4408488" y="1154113"/>
            <a:ext cx="3165475" cy="3302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H="1" flipV="1">
            <a:off x="4086225" y="2247900"/>
            <a:ext cx="1854200" cy="67627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endCxn id="6" idx="6"/>
          </p:cNvCxnSpPr>
          <p:nvPr/>
        </p:nvCxnSpPr>
        <p:spPr>
          <a:xfrm flipH="1">
            <a:off x="4176713" y="2997200"/>
            <a:ext cx="1776412" cy="88265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4" idx="4"/>
            <a:endCxn id="7" idx="0"/>
          </p:cNvCxnSpPr>
          <p:nvPr/>
        </p:nvCxnSpPr>
        <p:spPr>
          <a:xfrm flipH="1">
            <a:off x="4321175" y="4508500"/>
            <a:ext cx="3252788" cy="8397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split orient="vert"/>
    <p:sndAc>
      <p:stSnd>
        <p:snd r:embed="rId2" name="push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42" name="Object 2"/>
          <p:cNvGraphicFramePr>
            <a:graphicFrameLocks noChangeAspect="1"/>
          </p:cNvGraphicFramePr>
          <p:nvPr/>
        </p:nvGraphicFramePr>
        <p:xfrm>
          <a:off x="900113" y="1412875"/>
          <a:ext cx="7632700" cy="3960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7" name="Диаграмма" r:id="rId5" imgW="4800600" imgH="3467100" progId="MSGraph.Chart.8">
                  <p:embed/>
                </p:oleObj>
              </mc:Choice>
              <mc:Fallback>
                <p:oleObj name="Диаграмма" r:id="rId5" imgW="4800600" imgH="3467100" progId="MSGraph.Char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0113" y="1412875"/>
                        <a:ext cx="7632700" cy="3960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0" y="142875"/>
            <a:ext cx="9144000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algn="l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"/>
              <a:defRPr sz="3200">
                <a:solidFill>
                  <a:schemeClr val="tx2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"/>
              <a:defRPr sz="2800">
                <a:solidFill>
                  <a:schemeClr val="tx2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"/>
              <a:defRPr sz="2400">
                <a:solidFill>
                  <a:schemeClr val="tx2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"/>
              <a:defRPr sz="2000">
                <a:solidFill>
                  <a:schemeClr val="tx2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zh-CN" sz="1800" b="1">
                <a:solidFill>
                  <a:schemeClr val="tx1"/>
                </a:solidFill>
                <a:latin typeface="Times New Roman" pitchFamily="18" charset="0"/>
                <a:ea typeface="华文楷体"/>
                <a:cs typeface="Times New Roman" pitchFamily="18" charset="0"/>
              </a:rPr>
              <a:t>Распределение обслуживаемых детей по нозологическим формам</a:t>
            </a:r>
            <a:endParaRPr lang="ru-RU" altLang="zh-CN" sz="900">
              <a:solidFill>
                <a:schemeClr val="tx1"/>
              </a:solidFill>
              <a:latin typeface="Tahoma" pitchFamily="34" charset="0"/>
              <a:ea typeface="华文楷体"/>
              <a:cs typeface="Times New Roman" pitchFamily="18" charset="0"/>
            </a:endParaRP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ru-RU" altLang="zh-CN" sz="1800" b="1">
                <a:solidFill>
                  <a:schemeClr val="tx1"/>
                </a:solidFill>
                <a:latin typeface="Times New Roman" pitchFamily="18" charset="0"/>
                <a:ea typeface="华文楷体"/>
                <a:cs typeface="Times New Roman" pitchFamily="18" charset="0"/>
              </a:rPr>
              <a:t>«Психические  расстройства»</a:t>
            </a:r>
            <a:endParaRPr lang="ru-RU" altLang="zh-CN" sz="900">
              <a:solidFill>
                <a:schemeClr val="tx1"/>
              </a:solidFill>
              <a:latin typeface="Tahoma" pitchFamily="34" charset="0"/>
              <a:ea typeface="华文楷体"/>
              <a:cs typeface="Times New Roman" pitchFamily="18" charset="0"/>
            </a:endParaRPr>
          </a:p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ru-RU" altLang="zh-CN" sz="1800" b="1">
                <a:solidFill>
                  <a:schemeClr val="tx1"/>
                </a:solidFill>
                <a:latin typeface="Times New Roman" pitchFamily="18" charset="0"/>
                <a:ea typeface="华文楷体"/>
                <a:cs typeface="Times New Roman" pitchFamily="18" charset="0"/>
              </a:rPr>
              <a:t>(дети с РДА- ранним детским аутизмом)</a:t>
            </a:r>
            <a:endParaRPr lang="ru-RU" altLang="zh-CN" sz="2400">
              <a:solidFill>
                <a:schemeClr val="tx1"/>
              </a:solidFill>
              <a:latin typeface="Times New Roman" pitchFamily="18" charset="0"/>
              <a:ea typeface="华文楷体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split orient="vert"/>
    <p:sndAc>
      <p:stSnd>
        <p:snd r:embed="rId4" name="push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"/>
          <p:cNvSpPr>
            <a:spLocks noChangeArrowheads="1"/>
          </p:cNvSpPr>
          <p:nvPr/>
        </p:nvSpPr>
        <p:spPr bwMode="auto">
          <a:xfrm>
            <a:off x="0" y="84138"/>
            <a:ext cx="91440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algn="l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"/>
              <a:defRPr sz="3200">
                <a:solidFill>
                  <a:schemeClr val="tx2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"/>
              <a:defRPr sz="2800">
                <a:solidFill>
                  <a:schemeClr val="tx2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"/>
              <a:defRPr sz="2400">
                <a:solidFill>
                  <a:schemeClr val="tx2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"/>
              <a:defRPr sz="2000">
                <a:solidFill>
                  <a:schemeClr val="tx2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600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600" b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Распределение детей по нозологическим формам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2014-2016 годы </a:t>
            </a:r>
            <a:endParaRPr lang="ru-RU" altLang="ru-RU" sz="24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algn="l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"/>
              <a:defRPr sz="3200">
                <a:solidFill>
                  <a:schemeClr val="tx2"/>
                </a:solidFill>
                <a:latin typeface="Arial" pitchFamily="34" charset="0"/>
              </a:defRPr>
            </a:lvl1pPr>
            <a:lvl2pPr marL="742950" indent="-285750" algn="l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"/>
              <a:defRPr sz="2800">
                <a:solidFill>
                  <a:schemeClr val="tx2"/>
                </a:solidFill>
                <a:latin typeface="Arial" pitchFamily="34" charset="0"/>
              </a:defRPr>
            </a:lvl2pPr>
            <a:lvl3pPr marL="1143000" indent="-228600" algn="l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"/>
              <a:defRPr sz="2400">
                <a:solidFill>
                  <a:schemeClr val="tx2"/>
                </a:solidFill>
                <a:latin typeface="Arial" pitchFamily="34" charset="0"/>
              </a:defRPr>
            </a:lvl3pPr>
            <a:lvl4pPr marL="1600200" indent="-228600" algn="l" eaLnBrk="0" hangingPunct="0">
              <a:spcBef>
                <a:spcPct val="20000"/>
              </a:spcBef>
              <a:buClr>
                <a:schemeClr val="accent1"/>
              </a:buClr>
              <a:buSzPct val="70000"/>
              <a:buFont typeface="Wingdings 2" pitchFamily="18" charset="2"/>
              <a:buChar char=""/>
              <a:defRPr sz="2000">
                <a:solidFill>
                  <a:schemeClr val="tx2"/>
                </a:solidFill>
                <a:latin typeface="Arial" pitchFamily="34" charset="0"/>
              </a:defRPr>
            </a:lvl4pPr>
            <a:lvl5pPr marL="2057400" indent="-228600" algn="l" eaLnBrk="0" hangingPunct="0">
              <a:spcBef>
                <a:spcPct val="20000"/>
              </a:spcBef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2" pitchFamily="18" charset="2"/>
              <a:buChar char=""/>
              <a:defRPr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>
              <a:solidFill>
                <a:schemeClr val="tx1"/>
              </a:solidFill>
              <a:latin typeface="Tahoma" pitchFamily="34" charset="0"/>
            </a:endParaRPr>
          </a:p>
        </p:txBody>
      </p:sp>
      <p:graphicFrame>
        <p:nvGraphicFramePr>
          <p:cNvPr id="11268" name="Диаграмма 2"/>
          <p:cNvGraphicFramePr>
            <a:graphicFrameLocks/>
          </p:cNvGraphicFramePr>
          <p:nvPr/>
        </p:nvGraphicFramePr>
        <p:xfrm>
          <a:off x="1473200" y="1346200"/>
          <a:ext cx="6197600" cy="416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2" r:id="rId6" imgW="6194073" imgH="4163929" progId="Excel.Chart.8">
                  <p:embed/>
                </p:oleObj>
              </mc:Choice>
              <mc:Fallback>
                <p:oleObj r:id="rId6" imgW="6194073" imgH="4163929" progId="Excel.Chart.8">
                  <p:embed/>
                  <p:pic>
                    <p:nvPicPr>
                      <p:cNvPr id="0" name="Диаграмма 2"/>
                      <p:cNvPicPr>
                        <a:picLocks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3200" y="1346200"/>
                        <a:ext cx="6197600" cy="4165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split orient="vert"/>
    <p:sndAc>
      <p:stSnd>
        <p:snd r:embed="rId4" name="push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440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440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440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0" dur="500" fill="hold"/>
                                        <p:tgtEl>
                                          <p:spTgt spid="440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1" dur="500" fill="hold"/>
                                        <p:tgtEl>
                                          <p:spTgt spid="440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2" dur="500" fill="hold"/>
                                        <p:tgtEl>
                                          <p:spTgt spid="440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лнце 1"/>
          <p:cNvSpPr/>
          <p:nvPr/>
        </p:nvSpPr>
        <p:spPr>
          <a:xfrm>
            <a:off x="335720" y="600748"/>
            <a:ext cx="5904656" cy="5400601"/>
          </a:xfrm>
          <a:prstGeom prst="sun">
            <a:avLst>
              <a:gd name="adj" fmla="val 12500"/>
            </a:avLst>
          </a:prstGeom>
          <a:ln>
            <a:noFill/>
          </a:ln>
          <a:effectLst>
            <a:glow rad="139700">
              <a:schemeClr val="accent2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Государственное бюджетное общеобразовательное учреждение города Москвы Троицкий  реабилитационно-образовательный центр  «Солнышко»</a:t>
            </a: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400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ПМПК </a:t>
            </a:r>
          </a:p>
          <a:p>
            <a:pPr>
              <a:defRPr/>
            </a:pPr>
            <a:r>
              <a:rPr lang="ru-RU" sz="1400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(психолого-медико-педагогический консилиум</a:t>
            </a:r>
            <a:r>
              <a:rPr lang="ru-RU" sz="1400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en-US" sz="1400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b="1" i="1" u="sng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Отделение образовательное</a:t>
            </a:r>
          </a:p>
          <a:p>
            <a:pPr>
              <a:defRPr/>
            </a:pPr>
            <a:r>
              <a:rPr lang="ru-RU" sz="1600" b="1" i="1" u="sng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Отделение мобильной службы</a:t>
            </a:r>
          </a:p>
          <a:p>
            <a:pPr>
              <a:defRPr/>
            </a:pPr>
            <a:r>
              <a:rPr lang="ru-RU" sz="1600" b="1" i="1" u="sng" dirty="0">
                <a:solidFill>
                  <a:srgbClr val="800000"/>
                </a:solidFill>
                <a:latin typeface="Times New Roman" pitchFamily="18" charset="0"/>
                <a:cs typeface="Times New Roman" pitchFamily="18" charset="0"/>
              </a:rPr>
              <a:t>Отделение психолого-педагогической помощи</a:t>
            </a:r>
          </a:p>
          <a:p>
            <a:pPr>
              <a:defRPr/>
            </a:pPr>
            <a:r>
              <a:rPr lang="ru-RU" sz="1600" b="1" i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Отделение медико-социальной реабилитации</a:t>
            </a:r>
            <a:endParaRPr lang="ru-RU" sz="16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1600" i="1" dirty="0">
              <a:ln>
                <a:solidFill>
                  <a:srgbClr val="FFFF00"/>
                </a:solidFill>
              </a:ln>
              <a:solidFill>
                <a:srgbClr val="800000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2916238" y="4149725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Блок-схема: типовой процесс 23"/>
          <p:cNvSpPr/>
          <p:nvPr/>
        </p:nvSpPr>
        <p:spPr>
          <a:xfrm>
            <a:off x="6804025" y="404813"/>
            <a:ext cx="2160588" cy="1152525"/>
          </a:xfrm>
          <a:prstGeom prst="flowChartPredefinedProcess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600" dirty="0">
                <a:solidFill>
                  <a:schemeClr val="tx1"/>
                </a:solidFill>
              </a:rPr>
              <a:t>ЦЛП</a:t>
            </a:r>
          </a:p>
          <a:p>
            <a:pPr>
              <a:defRPr/>
            </a:pPr>
            <a:r>
              <a:rPr lang="ru-RU" sz="1600" dirty="0">
                <a:solidFill>
                  <a:schemeClr val="tx1"/>
                </a:solidFill>
              </a:rPr>
              <a:t>Центр лечебной педагогики</a:t>
            </a:r>
          </a:p>
        </p:txBody>
      </p:sp>
      <p:sp>
        <p:nvSpPr>
          <p:cNvPr id="25" name="Блок-схема: типовой процесс 24"/>
          <p:cNvSpPr/>
          <p:nvPr/>
        </p:nvSpPr>
        <p:spPr>
          <a:xfrm>
            <a:off x="6804025" y="1844675"/>
            <a:ext cx="2160588" cy="1296988"/>
          </a:xfrm>
          <a:prstGeom prst="flowChartPredefinedProcess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600" dirty="0">
                <a:solidFill>
                  <a:schemeClr val="tx1"/>
                </a:solidFill>
              </a:rPr>
              <a:t>Городская клиническая больница №6</a:t>
            </a:r>
          </a:p>
        </p:txBody>
      </p:sp>
      <p:sp>
        <p:nvSpPr>
          <p:cNvPr id="26" name="Блок-схема: типовой процесс 25"/>
          <p:cNvSpPr/>
          <p:nvPr/>
        </p:nvSpPr>
        <p:spPr>
          <a:xfrm>
            <a:off x="6910388" y="4868863"/>
            <a:ext cx="2087562" cy="1439862"/>
          </a:xfrm>
          <a:prstGeom prst="flowChartPredefinedProcess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600" dirty="0">
                <a:solidFill>
                  <a:schemeClr val="tx1"/>
                </a:solidFill>
              </a:rPr>
              <a:t>ООО АКМППЦ Б.А. Архипова</a:t>
            </a:r>
          </a:p>
        </p:txBody>
      </p:sp>
      <p:cxnSp>
        <p:nvCxnSpPr>
          <p:cNvPr id="31" name="Прямая со стрелкой 30"/>
          <p:cNvCxnSpPr/>
          <p:nvPr/>
        </p:nvCxnSpPr>
        <p:spPr>
          <a:xfrm flipV="1">
            <a:off x="5310188" y="1557338"/>
            <a:ext cx="1516062" cy="1584325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>
            <a:endCxn id="3" idx="1"/>
          </p:cNvCxnSpPr>
          <p:nvPr/>
        </p:nvCxnSpPr>
        <p:spPr>
          <a:xfrm>
            <a:off x="5310188" y="3141663"/>
            <a:ext cx="1470025" cy="811212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>
            <a:off x="5329238" y="3101975"/>
            <a:ext cx="1557337" cy="1731963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Прямоугольник 2"/>
          <p:cNvSpPr/>
          <p:nvPr/>
        </p:nvSpPr>
        <p:spPr>
          <a:xfrm>
            <a:off x="6780213" y="3268663"/>
            <a:ext cx="2160587" cy="13684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dirty="0">
                <a:solidFill>
                  <a:schemeClr val="tx1"/>
                </a:solidFill>
              </a:rPr>
              <a:t>ПНД </a:t>
            </a:r>
            <a:r>
              <a:rPr lang="ru-RU" sz="1400" dirty="0" err="1">
                <a:solidFill>
                  <a:schemeClr val="tx1"/>
                </a:solidFill>
              </a:rPr>
              <a:t>Психоневрологическийдиспансер</a:t>
            </a:r>
            <a:r>
              <a:rPr lang="ru-RU" sz="1400" dirty="0">
                <a:solidFill>
                  <a:schemeClr val="tx1"/>
                </a:solidFill>
              </a:rPr>
              <a:t> № 13</a:t>
            </a:r>
          </a:p>
        </p:txBody>
      </p:sp>
      <p:cxnSp>
        <p:nvCxnSpPr>
          <p:cNvPr id="12" name="Прямая со стрелкой 11"/>
          <p:cNvCxnSpPr/>
          <p:nvPr/>
        </p:nvCxnSpPr>
        <p:spPr>
          <a:xfrm flipV="1">
            <a:off x="5338763" y="2435225"/>
            <a:ext cx="1474787" cy="6492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circle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9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20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3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31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0825" y="333375"/>
            <a:ext cx="8642350" cy="58324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95313" y="620713"/>
            <a:ext cx="7920037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2800" dirty="0">
                <a:solidFill>
                  <a:schemeClr val="tx1"/>
                </a:solidFill>
              </a:rPr>
              <a:t>Психологическая реабилитация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50825" y="1700213"/>
            <a:ext cx="5976938" cy="42989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443663" y="4100513"/>
            <a:ext cx="2305050" cy="1898650"/>
          </a:xfrm>
          <a:prstGeom prst="roundRect">
            <a:avLst>
              <a:gd name="adj" fmla="val 10000"/>
            </a:avLst>
          </a:prstGeom>
          <a:blipFill rotWithShape="0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9" name="Прямоугольник 8"/>
          <p:cNvSpPr/>
          <p:nvPr/>
        </p:nvSpPr>
        <p:spPr>
          <a:xfrm>
            <a:off x="3492500" y="2035175"/>
            <a:ext cx="2951163" cy="41306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dirty="0" err="1">
                <a:solidFill>
                  <a:schemeClr val="tx1"/>
                </a:solidFill>
              </a:rPr>
              <a:t>Мультипсихометр</a:t>
            </a:r>
            <a:r>
              <a:rPr lang="ru-RU" dirty="0">
                <a:solidFill>
                  <a:schemeClr val="tx1"/>
                </a:solidFill>
              </a:rPr>
              <a:t>;</a:t>
            </a:r>
          </a:p>
          <a:p>
            <a:pPr>
              <a:defRPr/>
            </a:pPr>
            <a:r>
              <a:rPr lang="ru-RU" dirty="0">
                <a:solidFill>
                  <a:schemeClr val="tx1"/>
                </a:solidFill>
              </a:rPr>
              <a:t>Диагностический набор «</a:t>
            </a:r>
            <a:r>
              <a:rPr lang="ru-RU" dirty="0" err="1">
                <a:solidFill>
                  <a:schemeClr val="tx1"/>
                </a:solidFill>
              </a:rPr>
              <a:t>Эффектон</a:t>
            </a:r>
            <a:r>
              <a:rPr lang="ru-RU" dirty="0">
                <a:solidFill>
                  <a:schemeClr val="tx1"/>
                </a:solidFill>
              </a:rPr>
              <a:t>»;</a:t>
            </a:r>
          </a:p>
          <a:p>
            <a:pPr>
              <a:defRPr/>
            </a:pPr>
            <a:r>
              <a:rPr lang="ru-RU" dirty="0">
                <a:solidFill>
                  <a:schemeClr val="tx1"/>
                </a:solidFill>
              </a:rPr>
              <a:t>Диагностический комплект психолога «Семаго»;</a:t>
            </a:r>
          </a:p>
          <a:p>
            <a:pPr>
              <a:defRPr/>
            </a:pPr>
            <a:r>
              <a:rPr lang="ru-RU" dirty="0">
                <a:solidFill>
                  <a:schemeClr val="tx1"/>
                </a:solidFill>
              </a:rPr>
              <a:t>«Сенсорная комната»;</a:t>
            </a:r>
          </a:p>
          <a:p>
            <a:pPr>
              <a:defRPr/>
            </a:pPr>
            <a:r>
              <a:rPr lang="ru-RU" dirty="0">
                <a:solidFill>
                  <a:schemeClr val="tx1"/>
                </a:solidFill>
              </a:rPr>
              <a:t>Саунд - Бим;</a:t>
            </a:r>
          </a:p>
          <a:p>
            <a:pPr>
              <a:defRPr/>
            </a:pPr>
            <a:r>
              <a:rPr lang="ru-RU" dirty="0">
                <a:solidFill>
                  <a:schemeClr val="tx1"/>
                </a:solidFill>
              </a:rPr>
              <a:t>Интерактивная панель;</a:t>
            </a:r>
          </a:p>
          <a:p>
            <a:pPr>
              <a:defRPr/>
            </a:pPr>
            <a:r>
              <a:rPr lang="ru-RU" dirty="0">
                <a:solidFill>
                  <a:schemeClr val="tx1"/>
                </a:solidFill>
              </a:rPr>
              <a:t>Диагностический набор Е.А. </a:t>
            </a:r>
            <a:r>
              <a:rPr lang="ru-RU" dirty="0" err="1">
                <a:solidFill>
                  <a:schemeClr val="tx1"/>
                </a:solidFill>
              </a:rPr>
              <a:t>Стребелевой</a:t>
            </a:r>
            <a:r>
              <a:rPr lang="ru-RU" dirty="0">
                <a:solidFill>
                  <a:schemeClr val="tx1"/>
                </a:solidFill>
              </a:rPr>
              <a:t>;</a:t>
            </a:r>
          </a:p>
        </p:txBody>
      </p:sp>
      <p:pic>
        <p:nvPicPr>
          <p:cNvPr id="1331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3663" y="2035175"/>
            <a:ext cx="2305050" cy="1897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20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5313" y="3933825"/>
            <a:ext cx="2709862" cy="2087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21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150" y="2035175"/>
            <a:ext cx="2740025" cy="1825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split orient="vert"/>
    <p:sndAc>
      <p:stSnd>
        <p:snd r:embed="rId2" name="push.wav"/>
      </p:stSnd>
    </p:sndAc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4213" y="620713"/>
            <a:ext cx="78486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3200" dirty="0">
                <a:solidFill>
                  <a:schemeClr val="tx1"/>
                </a:solidFill>
              </a:rPr>
              <a:t>Педагогическая  реабилитация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84213" y="1844675"/>
            <a:ext cx="7848600" cy="44640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276600" y="1844675"/>
            <a:ext cx="3024188" cy="44640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dirty="0" err="1">
                <a:solidFill>
                  <a:schemeClr val="tx1"/>
                </a:solidFill>
              </a:rPr>
              <a:t>Игротерапия</a:t>
            </a:r>
            <a:endParaRPr lang="ru-RU" dirty="0">
              <a:solidFill>
                <a:schemeClr val="tx1"/>
              </a:solidFill>
            </a:endParaRPr>
          </a:p>
          <a:p>
            <a:pPr>
              <a:defRPr/>
            </a:pPr>
            <a:r>
              <a:rPr lang="ru-RU" dirty="0" err="1">
                <a:solidFill>
                  <a:schemeClr val="tx1"/>
                </a:solidFill>
              </a:rPr>
              <a:t>Изотерапия</a:t>
            </a:r>
            <a:endParaRPr lang="ru-RU" dirty="0">
              <a:solidFill>
                <a:schemeClr val="tx1"/>
              </a:solidFill>
            </a:endParaRPr>
          </a:p>
          <a:p>
            <a:pPr>
              <a:defRPr/>
            </a:pPr>
            <a:r>
              <a:rPr lang="ru-RU" dirty="0">
                <a:solidFill>
                  <a:schemeClr val="tx1"/>
                </a:solidFill>
              </a:rPr>
              <a:t>Музыкотерапия</a:t>
            </a:r>
          </a:p>
          <a:p>
            <a:pPr>
              <a:defRPr/>
            </a:pPr>
            <a:r>
              <a:rPr lang="ru-RU" dirty="0">
                <a:solidFill>
                  <a:schemeClr val="tx1"/>
                </a:solidFill>
              </a:rPr>
              <a:t>Песочная терапия</a:t>
            </a:r>
          </a:p>
          <a:p>
            <a:pPr>
              <a:defRPr/>
            </a:pPr>
            <a:r>
              <a:rPr lang="ru-RU" dirty="0" err="1">
                <a:solidFill>
                  <a:schemeClr val="tx1"/>
                </a:solidFill>
              </a:rPr>
              <a:t>Сказкотерапия</a:t>
            </a:r>
            <a:endParaRPr lang="ru-RU" dirty="0">
              <a:solidFill>
                <a:schemeClr val="tx1"/>
              </a:solidFill>
            </a:endParaRPr>
          </a:p>
          <a:p>
            <a:pPr>
              <a:defRPr/>
            </a:pPr>
            <a:r>
              <a:rPr lang="ru-RU" dirty="0" err="1">
                <a:solidFill>
                  <a:schemeClr val="tx1"/>
                </a:solidFill>
              </a:rPr>
              <a:t>Логопедаческие</a:t>
            </a:r>
            <a:r>
              <a:rPr lang="ru-RU" dirty="0">
                <a:solidFill>
                  <a:schemeClr val="tx1"/>
                </a:solidFill>
              </a:rPr>
              <a:t> занятия</a:t>
            </a:r>
          </a:p>
          <a:p>
            <a:pPr>
              <a:defRPr/>
            </a:pPr>
            <a:r>
              <a:rPr lang="ru-RU" dirty="0">
                <a:solidFill>
                  <a:schemeClr val="tx1"/>
                </a:solidFill>
              </a:rPr>
              <a:t>Дефектологические</a:t>
            </a:r>
          </a:p>
          <a:p>
            <a:pPr>
              <a:defRPr/>
            </a:pPr>
            <a:r>
              <a:rPr lang="ru-RU" dirty="0">
                <a:solidFill>
                  <a:schemeClr val="tx1"/>
                </a:solidFill>
              </a:rPr>
              <a:t>Занятия</a:t>
            </a:r>
          </a:p>
          <a:p>
            <a:pPr>
              <a:defRPr/>
            </a:pPr>
            <a:r>
              <a:rPr lang="ru-RU" dirty="0">
                <a:solidFill>
                  <a:schemeClr val="tx1"/>
                </a:solidFill>
              </a:rPr>
              <a:t>Социально-бытовая адаптация</a:t>
            </a:r>
          </a:p>
          <a:p>
            <a:pPr>
              <a:defRPr/>
            </a:pPr>
            <a:r>
              <a:rPr lang="ru-RU" dirty="0">
                <a:solidFill>
                  <a:schemeClr val="tx1"/>
                </a:solidFill>
              </a:rPr>
              <a:t>Программа  «</a:t>
            </a:r>
            <a:r>
              <a:rPr lang="ru-RU" dirty="0" err="1">
                <a:solidFill>
                  <a:schemeClr val="tx1"/>
                </a:solidFill>
              </a:rPr>
              <a:t>Дельфа</a:t>
            </a:r>
            <a:r>
              <a:rPr lang="ru-RU" dirty="0">
                <a:solidFill>
                  <a:schemeClr val="tx1"/>
                </a:solidFill>
              </a:rPr>
              <a:t> -142»</a:t>
            </a:r>
          </a:p>
          <a:p>
            <a:pPr>
              <a:defRPr/>
            </a:pPr>
            <a:r>
              <a:rPr lang="ru-RU" dirty="0">
                <a:solidFill>
                  <a:schemeClr val="tx1"/>
                </a:solidFill>
              </a:rPr>
              <a:t> БОС</a:t>
            </a:r>
          </a:p>
          <a:p>
            <a:pPr>
              <a:defRPr/>
            </a:pPr>
            <a:r>
              <a:rPr lang="ru-RU" dirty="0" err="1">
                <a:solidFill>
                  <a:schemeClr val="tx1"/>
                </a:solidFill>
              </a:rPr>
              <a:t>Логотерапевтический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434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2988" y="4437063"/>
            <a:ext cx="2016125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2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05563" y="2209800"/>
            <a:ext cx="1911350" cy="1430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3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05563" y="4322763"/>
            <a:ext cx="2032000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4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2988" y="2133600"/>
            <a:ext cx="1873250" cy="1582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split orient="vert"/>
    <p:sndAc>
      <p:stSnd>
        <p:snd r:embed="rId2" name="push.wav"/>
      </p:stSnd>
    </p:sndAc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9_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9_Трек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2390</TotalTime>
  <Words>1697</Words>
  <Application>Microsoft Office PowerPoint</Application>
  <PresentationFormat>Экран (4:3)</PresentationFormat>
  <Paragraphs>774</Paragraphs>
  <Slides>31</Slides>
  <Notes>13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31</vt:i4>
      </vt:variant>
    </vt:vector>
  </HeadingPairs>
  <TitlesOfParts>
    <vt:vector size="34" baseType="lpstr">
      <vt:lpstr>9_Трек</vt:lpstr>
      <vt:lpstr>Диаграмма</vt:lpstr>
      <vt:lpstr>Microsoft Excel Chart</vt:lpstr>
      <vt:lpstr>ГОСУДАРСТВЕННОЕ  БЮДЖЕТНОЕ  общеобразовательное уЧРЕЖДЕНИЕ ГОРОДА МОСКВЫ  ТРОИЦКИЙ  реабилитационно- образовательный центр «СОЛНЫШКО»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Комплексная программа реабилитации детей с РДА</vt:lpstr>
      <vt:lpstr>Презентация PowerPoint</vt:lpstr>
      <vt:lpstr>Презентация PowerPoint</vt:lpstr>
      <vt:lpstr>Уровни базальной  эмоциональной регуляции (БЭР)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БЛАГОДАРИМ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Елена</dc:creator>
  <cp:lastModifiedBy>Olya</cp:lastModifiedBy>
  <cp:revision>183</cp:revision>
  <dcterms:created xsi:type="dcterms:W3CDTF">1601-01-01T00:00:00Z</dcterms:created>
  <dcterms:modified xsi:type="dcterms:W3CDTF">2020-01-08T17:30:22Z</dcterms:modified>
</cp:coreProperties>
</file>