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8"/>
  </p:notesMasterIdLst>
  <p:sldIdLst>
    <p:sldId id="256" r:id="rId2"/>
    <p:sldId id="281" r:id="rId3"/>
    <p:sldId id="257" r:id="rId4"/>
    <p:sldId id="258" r:id="rId5"/>
    <p:sldId id="259" r:id="rId6"/>
    <p:sldId id="280" r:id="rId7"/>
    <p:sldId id="260" r:id="rId8"/>
    <p:sldId id="261" r:id="rId9"/>
    <p:sldId id="263" r:id="rId10"/>
    <p:sldId id="265" r:id="rId11"/>
    <p:sldId id="266" r:id="rId12"/>
    <p:sldId id="267" r:id="rId13"/>
    <p:sldId id="284" r:id="rId14"/>
    <p:sldId id="285" r:id="rId15"/>
    <p:sldId id="268" r:id="rId16"/>
    <p:sldId id="269" r:id="rId17"/>
    <p:sldId id="270" r:id="rId18"/>
    <p:sldId id="271" r:id="rId19"/>
    <p:sldId id="277" r:id="rId20"/>
    <p:sldId id="282" r:id="rId21"/>
    <p:sldId id="286" r:id="rId22"/>
    <p:sldId id="287" r:id="rId23"/>
    <p:sldId id="283" r:id="rId24"/>
    <p:sldId id="273" r:id="rId25"/>
    <p:sldId id="274" r:id="rId26"/>
    <p:sldId id="27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230"/>
    <a:srgbClr val="4F077B"/>
    <a:srgbClr val="120131"/>
    <a:srgbClr val="680415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0536" autoAdjust="0"/>
  </p:normalViewPr>
  <p:slideViewPr>
    <p:cSldViewPr>
      <p:cViewPr varScale="1">
        <p:scale>
          <a:sx n="75" d="100"/>
          <a:sy n="75" d="100"/>
        </p:scale>
        <p:origin x="-10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42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2FDDE-8D50-4B76-A617-C99A98944193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C4C75A-B9E1-44CB-A333-087761465C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27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207D9F-8B87-44C1-8734-7A0C5C5D2D7F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ACC547B-0BBE-454D-96C2-FE4C73F67A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2296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</a:rPr>
              <a:t>Государственное бюджетное образовательное учреждение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высшего  образования  «</a:t>
            </a:r>
            <a:r>
              <a:rPr lang="ru-RU" sz="2000" i="1" dirty="0" err="1" smtClean="0">
                <a:solidFill>
                  <a:srgbClr val="002060"/>
                </a:solidFill>
              </a:rPr>
              <a:t>С</a:t>
            </a:r>
            <a:r>
              <a:rPr lang="ru-RU" sz="2000" i="1" dirty="0" err="1" smtClean="0">
                <a:solidFill>
                  <a:srgbClr val="002060"/>
                </a:solidFill>
                <a:latin typeface="Arial" charset="0"/>
              </a:rPr>
              <a:t>т</a:t>
            </a:r>
            <a:r>
              <a:rPr lang="ru-RU" sz="2000" i="1" dirty="0" err="1" smtClean="0">
                <a:solidFill>
                  <a:srgbClr val="002060"/>
                </a:solidFill>
              </a:rPr>
              <a:t>ГМУ</a:t>
            </a:r>
            <a:r>
              <a:rPr lang="ru-RU" sz="2000" i="1" dirty="0" smtClean="0">
                <a:solidFill>
                  <a:srgbClr val="002060"/>
                </a:solidFill>
              </a:rPr>
              <a:t>» 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Минздрава России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err="1">
                <a:solidFill>
                  <a:srgbClr val="002060"/>
                </a:solidFill>
              </a:rPr>
              <a:t>Ессентукский</a:t>
            </a:r>
            <a:r>
              <a:rPr lang="ru-RU" sz="2000" i="1" dirty="0">
                <a:solidFill>
                  <a:srgbClr val="002060"/>
                </a:solidFill>
              </a:rPr>
              <a:t> филиал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748464" cy="3384376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Профилактика образования </a:t>
            </a:r>
          </a:p>
          <a:p>
            <a:pPr algn="ctr"/>
            <a:r>
              <a:rPr lang="ru-RU" sz="4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пролежней. Опрелости</a:t>
            </a:r>
            <a:endParaRPr lang="ru-RU" sz="4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4365104"/>
            <a:ext cx="4788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buFont typeface="Wingdings 2" pitchFamily="18" charset="2"/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Преподаватель:</a:t>
            </a:r>
          </a:p>
          <a:p>
            <a:pPr algn="r">
              <a:buFont typeface="Wingdings 2" pitchFamily="18" charset="2"/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Потёмкина Л.В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16530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Font typeface="Wingdings 2" pitchFamily="18" charset="2"/>
              <a:buNone/>
            </a:pPr>
            <a:r>
              <a:rPr lang="ru-RU" sz="2400" i="1" smtClean="0">
                <a:solidFill>
                  <a:srgbClr val="002060"/>
                </a:solidFill>
              </a:rPr>
              <a:t>201</a:t>
            </a:r>
            <a:r>
              <a:rPr lang="ru-RU" sz="1400" b="1" i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</a:t>
            </a:r>
            <a:r>
              <a:rPr lang="ru-RU" sz="1400" b="1" i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i="1" smtClean="0">
                <a:solidFill>
                  <a:srgbClr val="002060"/>
                </a:solidFill>
              </a:rPr>
              <a:t>год</a:t>
            </a:r>
            <a:endParaRPr lang="ru-RU" sz="2400" i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551837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54452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Профилактика: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Устранение причин повышенного потоотделения. </a:t>
            </a:r>
          </a:p>
          <a:p>
            <a:r>
              <a:rPr lang="ru-RU" i="1" dirty="0" smtClean="0"/>
              <a:t>Рекомендуется носить рациональную обувь и одежду .</a:t>
            </a:r>
          </a:p>
          <a:p>
            <a:r>
              <a:rPr lang="ru-RU" i="1" dirty="0" smtClean="0"/>
              <a:t>Часто принимать гигиенические ванны.</a:t>
            </a:r>
          </a:p>
          <a:p>
            <a:r>
              <a:rPr lang="ru-RU" i="1" dirty="0" smtClean="0"/>
              <a:t>Правильное вскармливание грудных детей и тщательный уход за их кожей: чаще менять пелёнки , ежедневно делать ванны со слабым раствором перманганата калия , после чего  складки кожи и поражённые места смазывать кипячёным подсолнечным , оливковым или миндальным маслом.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-387424"/>
            <a:ext cx="7498080" cy="1143000"/>
          </a:xfrm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rgbClr val="4F077B"/>
                </a:solidFill>
              </a:rPr>
              <a:t>Пролежни</a:t>
            </a:r>
            <a:endParaRPr lang="ru-RU" b="1" i="1" u="sng" dirty="0">
              <a:solidFill>
                <a:srgbClr val="4F077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548680"/>
            <a:ext cx="8100392" cy="6309320"/>
          </a:xfrm>
        </p:spPr>
        <p:txBody>
          <a:bodyPr>
            <a:normAutofit lnSpcReduction="10000"/>
          </a:bodyPr>
          <a:lstStyle/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400" i="1" dirty="0" smtClean="0"/>
              <a:t> </a:t>
            </a:r>
            <a:r>
              <a:rPr lang="ru-RU" sz="2200" b="1" i="1" dirty="0">
                <a:latin typeface="Times New Roman"/>
                <a:ea typeface="Calibri"/>
                <a:cs typeface="Times New Roman"/>
              </a:rPr>
              <a:t>Пролежни</a:t>
            </a:r>
            <a:r>
              <a:rPr lang="ru-RU" sz="2200" dirty="0">
                <a:latin typeface="Times New Roman"/>
                <a:ea typeface="Calibri"/>
                <a:cs typeface="Times New Roman"/>
              </a:rPr>
              <a:t> — это язвенно-некротическое повреждение кожных покровов, развивающееся у ослабленных лежачих больных с нарушенной микроциркуляцией, на тех областях тела, которые подвергаются постоянному давлению, срезывающей силе и трению</a:t>
            </a:r>
            <a:r>
              <a:rPr lang="ru-RU" sz="22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200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200" dirty="0">
              <a:effectLst/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200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2200" dirty="0">
              <a:effectLst/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1600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endParaRPr lang="ru-RU" sz="1600" dirty="0">
              <a:solidFill>
                <a:prstClr val="black"/>
              </a:solidFill>
              <a:ea typeface="+mj-ea"/>
              <a:cs typeface="+mj-cs"/>
            </a:endParaRPr>
          </a:p>
          <a:p>
            <a:pPr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Стандарт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ГОСТ Р 56819-2015 - «Надлежащая медицинская практика. Инфологическая модель. Профилактика пролежней», дата введения — 01.11.2017г.</a:t>
            </a:r>
            <a:endParaRPr lang="ru-RU" sz="16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1302591158_1302444083_1-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7414" y="3212977"/>
            <a:ext cx="3226379" cy="2724498"/>
          </a:xfrm>
          <a:prstGeom prst="rect">
            <a:avLst/>
          </a:prstGeom>
        </p:spPr>
      </p:pic>
      <p:pic>
        <p:nvPicPr>
          <p:cNvPr id="5" name="Рисунок 4" descr="1302591204_1302444119_1-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221630"/>
            <a:ext cx="3637291" cy="2715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4F077B"/>
                </a:solidFill>
              </a:rPr>
              <a:t>Факторы риска:</a:t>
            </a:r>
            <a:endParaRPr lang="ru-RU" b="1" i="1" u="sng" dirty="0">
              <a:solidFill>
                <a:srgbClr val="4F077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 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i="1" dirty="0" smtClean="0"/>
              <a:t> 1. </a:t>
            </a:r>
            <a:r>
              <a:rPr lang="ru-RU" sz="3000" b="1" i="1" dirty="0" smtClean="0">
                <a:solidFill>
                  <a:srgbClr val="FF0000"/>
                </a:solidFill>
              </a:rPr>
              <a:t>Давление</a:t>
            </a:r>
            <a:r>
              <a:rPr lang="ru-RU" sz="3000" b="1" i="1" dirty="0" smtClean="0"/>
              <a:t>-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sz="3000" i="1" dirty="0" smtClean="0"/>
              <a:t>сдавливание  мягких тканей между поверхностью на которой лежит пациент и выступами костей . </a:t>
            </a:r>
          </a:p>
          <a:p>
            <a:pPr>
              <a:buNone/>
            </a:pPr>
            <a:r>
              <a:rPr lang="ru-RU" sz="3000" i="1" dirty="0" smtClean="0"/>
              <a:t>  2.</a:t>
            </a:r>
            <a:r>
              <a:rPr lang="ru-RU" sz="3000" i="1" dirty="0" smtClean="0">
                <a:solidFill>
                  <a:srgbClr val="FF0000"/>
                </a:solidFill>
              </a:rPr>
              <a:t> </a:t>
            </a:r>
            <a:r>
              <a:rPr lang="ru-RU" sz="3000" b="1" i="1" dirty="0" smtClean="0">
                <a:solidFill>
                  <a:srgbClr val="FF0000"/>
                </a:solidFill>
              </a:rPr>
              <a:t>Трение</a:t>
            </a:r>
            <a:r>
              <a:rPr lang="ru-RU" sz="3000" i="1" dirty="0" smtClean="0"/>
              <a:t>- действует как компонент срезывающей силы, вызывает отслаивание  рогового слоя кожи, приводя к изъязвлению её поверхности</a:t>
            </a:r>
          </a:p>
          <a:p>
            <a:pPr>
              <a:buNone/>
            </a:pPr>
            <a:r>
              <a:rPr lang="ru-RU" sz="3000" i="1" dirty="0" smtClean="0"/>
              <a:t>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3</a:t>
            </a:r>
            <a:r>
              <a:rPr lang="ru-RU" sz="3000" i="1" dirty="0" smtClean="0">
                <a:solidFill>
                  <a:srgbClr val="090230"/>
                </a:solidFill>
              </a:rPr>
              <a:t>.</a:t>
            </a:r>
            <a:r>
              <a:rPr lang="ru-RU" sz="3000" i="1" dirty="0" smtClean="0">
                <a:solidFill>
                  <a:srgbClr val="FF0000"/>
                </a:solidFill>
              </a:rPr>
              <a:t> </a:t>
            </a:r>
            <a:r>
              <a:rPr lang="ru-RU" sz="3000" b="1" i="1" dirty="0" smtClean="0">
                <a:solidFill>
                  <a:srgbClr val="FF0000"/>
                </a:solidFill>
              </a:rPr>
              <a:t>Срезывающие силы</a:t>
            </a:r>
            <a:r>
              <a:rPr lang="ru-RU" sz="3000" i="1" dirty="0" smtClean="0">
                <a:solidFill>
                  <a:srgbClr val="FF0000"/>
                </a:solidFill>
              </a:rPr>
              <a:t> </a:t>
            </a:r>
            <a:r>
              <a:rPr lang="ru-RU" sz="3000" i="1" dirty="0" smtClean="0"/>
              <a:t>-это разрушение и повреждение  тканей, под действием не прямого давления, вызванного  сдвигом ткани относительно поверхности или их «срезывания»</a:t>
            </a:r>
            <a:endParaRPr lang="ru-RU" sz="3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1141"/>
            <a:ext cx="7498080" cy="62068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пролежней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6129116"/>
              </p:ext>
            </p:extLst>
          </p:nvPr>
        </p:nvGraphicFramePr>
        <p:xfrm>
          <a:off x="1435100" y="692697"/>
          <a:ext cx="7499350" cy="6048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476866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Обратимые факторы риска</a:t>
                      </a:r>
                      <a:endParaRPr lang="ru-RU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Необратимые факторы риска</a:t>
                      </a:r>
                      <a:endParaRPr lang="ru-RU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76866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Внутренние факторы риска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94938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истощение/ожирение;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нарушение подвижности (ограниченная подвижность, обездвиженность);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нарушения психомоторной активности (апатия, возбуждение, беспокойство);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анемия;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сердечная недостаточность;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обезвоживание;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гипотензия;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недержание мочи и/или кала;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нарушение периферического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кровообращения (артериального или венозного) и микроциркуляции;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изменение в психологическом состоянии;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бессонница;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боль;</a:t>
                      </a:r>
                      <a:endParaRPr lang="ru-RU" sz="1400" dirty="0" smtClean="0"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курение.</a:t>
                      </a:r>
                      <a:endParaRPr lang="ru-RU" sz="1400" dirty="0" smtClean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старческий возраст;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терминальное состояние;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дистрофические изменения 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кожи (истонченная, сухая, поврежденная);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неврологические расстройства 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(сенсорные, двигательные);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изменение сознания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</a:rPr>
                        <a:t>(спутанное сознание, кома).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13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749808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Второстепенные </a:t>
            </a:r>
            <a:r>
              <a:rPr lang="ru-RU" sz="280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</a:t>
            </a:r>
            <a:r>
              <a:rPr lang="ru-RU" sz="2800" smtClean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4F271C">
                    <a:satMod val="13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пролежней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8916649"/>
              </p:ext>
            </p:extLst>
          </p:nvPr>
        </p:nvGraphicFramePr>
        <p:xfrm>
          <a:off x="1435100" y="548679"/>
          <a:ext cx="7499350" cy="61926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9675"/>
                <a:gridCol w="3749675"/>
              </a:tblGrid>
              <a:tr h="397042"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Обратимые факторы риска</a:t>
                      </a:r>
                      <a:endParaRPr lang="ru-RU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kern="1200" dirty="0" smtClean="0">
                          <a:solidFill>
                            <a:schemeClr val="lt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Необратимые факторы риска</a:t>
                      </a:r>
                      <a:endParaRPr lang="ru-RU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97042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800" i="1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Внешние факторы риска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98606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плохой гигиенический уход;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неправильно подобранные методы и средства ухода;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неправильная техника массажа и подбор средств для массажа;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складки на нательном и постельном белье;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недостаточное употребление протеина, аскорбиновой кислоты (сниженный аппетит, отказ от еды, неправильный режим питания, диета);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применение цитостатических лекарственных средств, гормонов, НПВС;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отсутствие поручней у кровати;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неправильная техника перемещения больного в кровати;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нарушение техники расположения больного в кровати или на кресле;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нарушение технологии применения 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противопролежневых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систем (матрацы, подушки и др.);</a:t>
                      </a: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200" dirty="0" smtClean="0">
                          <a:effectLst/>
                          <a:latin typeface="Times New Roman"/>
                          <a:ea typeface="Calibri"/>
                        </a:rPr>
                        <a:t>изменения микроклимата кожи (перегрев, переохлаждение, избыточное увлажнение, сухость).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предшествующее обширное хирургическое вмешательство продолжительностью более 2 ч;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травмы позвоночника, костей таза, органов брюшной полости;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Symbol"/>
                        <a:buChar char=""/>
                      </a:pPr>
                      <a:r>
                        <a:rPr lang="ru-RU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повреждение головного и спинного мозга.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45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rgbClr val="4F077B"/>
                </a:solidFill>
              </a:rPr>
              <a:t>Места образования: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80528" y="980728"/>
            <a:ext cx="8229600" cy="470916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 положении лёжа на спине</a:t>
            </a:r>
            <a:r>
              <a:rPr lang="ru-RU" dirty="0" smtClean="0">
                <a:solidFill>
                  <a:srgbClr val="0070C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ru-RU" i="1" dirty="0"/>
              <a:t>з</a:t>
            </a:r>
            <a:r>
              <a:rPr lang="ru-RU" i="1" dirty="0" smtClean="0"/>
              <a:t>атылок;</a:t>
            </a:r>
          </a:p>
          <a:p>
            <a:pPr>
              <a:buFontTx/>
              <a:buChar char="-"/>
            </a:pPr>
            <a:r>
              <a:rPr lang="ru-RU" i="1" dirty="0"/>
              <a:t>о</a:t>
            </a:r>
            <a:r>
              <a:rPr lang="ru-RU" i="1" dirty="0" smtClean="0"/>
              <a:t>бласть лопаток; </a:t>
            </a:r>
            <a:endParaRPr lang="en-US" i="1" dirty="0" smtClean="0"/>
          </a:p>
          <a:p>
            <a:pPr>
              <a:buFontTx/>
              <a:buChar char="-"/>
            </a:pPr>
            <a:r>
              <a:rPr lang="ru-RU" i="1" dirty="0"/>
              <a:t>к</a:t>
            </a:r>
            <a:r>
              <a:rPr lang="ru-RU" i="1" dirty="0" smtClean="0"/>
              <a:t>рестца;</a:t>
            </a:r>
          </a:p>
          <a:p>
            <a:pPr>
              <a:buFontTx/>
              <a:buChar char="-"/>
            </a:pPr>
            <a:r>
              <a:rPr lang="ru-RU" i="1" dirty="0"/>
              <a:t>л</a:t>
            </a:r>
            <a:r>
              <a:rPr lang="ru-RU" i="1" dirty="0" smtClean="0"/>
              <a:t>октевой сустав;</a:t>
            </a:r>
          </a:p>
          <a:p>
            <a:pPr>
              <a:buFontTx/>
              <a:buChar char="-"/>
            </a:pPr>
            <a:r>
              <a:rPr lang="ru-RU" i="1" dirty="0"/>
              <a:t>п</a:t>
            </a:r>
            <a:r>
              <a:rPr lang="ru-RU" i="1" dirty="0" smtClean="0"/>
              <a:t>ятки.</a:t>
            </a:r>
          </a:p>
        </p:txBody>
      </p:sp>
      <p:pic>
        <p:nvPicPr>
          <p:cNvPr id="4" name="Рисунок 3" descr="norm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9110" y="1556792"/>
            <a:ext cx="3584890" cy="48335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339752" y="188640"/>
            <a:ext cx="5111750" cy="5853113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</a:rPr>
              <a:t>В положении лёжа на боку:</a:t>
            </a:r>
          </a:p>
          <a:p>
            <a:pPr>
              <a:buNone/>
            </a:pPr>
            <a:r>
              <a:rPr lang="ru-RU" i="1" dirty="0" smtClean="0"/>
              <a:t>-область за ухом;</a:t>
            </a:r>
          </a:p>
          <a:p>
            <a:pPr>
              <a:buNone/>
            </a:pPr>
            <a:r>
              <a:rPr lang="ru-RU" i="1" dirty="0" smtClean="0"/>
              <a:t>-плечевой сустав;</a:t>
            </a:r>
          </a:p>
          <a:p>
            <a:pPr>
              <a:buNone/>
            </a:pPr>
            <a:r>
              <a:rPr lang="ru-RU" i="1" dirty="0" smtClean="0"/>
              <a:t>-локтевой сустав;</a:t>
            </a:r>
          </a:p>
          <a:p>
            <a:pPr>
              <a:buNone/>
            </a:pPr>
            <a:r>
              <a:rPr lang="ru-RU" i="1" dirty="0" smtClean="0"/>
              <a:t>-тазобедренный сустав;</a:t>
            </a:r>
          </a:p>
          <a:p>
            <a:pPr>
              <a:buNone/>
            </a:pPr>
            <a:r>
              <a:rPr lang="ru-RU" i="1" dirty="0" smtClean="0"/>
              <a:t>-латеральный мыщелок.</a:t>
            </a:r>
            <a:endParaRPr lang="ru-RU" i="1" dirty="0"/>
          </a:p>
        </p:txBody>
      </p:sp>
      <p:pic>
        <p:nvPicPr>
          <p:cNvPr id="5" name="Рисунок 4" descr="ьт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4067690"/>
            <a:ext cx="6696744" cy="2790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709160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В положении лёжа на животе:</a:t>
            </a:r>
          </a:p>
          <a:p>
            <a:pPr>
              <a:buNone/>
            </a:pPr>
            <a:r>
              <a:rPr lang="ru-RU" i="1" dirty="0" smtClean="0"/>
              <a:t>-область за ухом;</a:t>
            </a:r>
          </a:p>
          <a:p>
            <a:pPr>
              <a:buNone/>
            </a:pPr>
            <a:r>
              <a:rPr lang="ru-RU" i="1" dirty="0" smtClean="0"/>
              <a:t>-рёбра, при сильном истощении;</a:t>
            </a:r>
          </a:p>
          <a:p>
            <a:pPr>
              <a:buNone/>
            </a:pPr>
            <a:r>
              <a:rPr lang="ru-RU" i="1" dirty="0" smtClean="0"/>
              <a:t>-область ключицы;</a:t>
            </a:r>
          </a:p>
          <a:p>
            <a:pPr>
              <a:buNone/>
            </a:pPr>
            <a:r>
              <a:rPr lang="ru-RU" i="1" dirty="0" smtClean="0"/>
              <a:t>-область передних верхних остей подвздошных костей;</a:t>
            </a:r>
          </a:p>
          <a:p>
            <a:pPr>
              <a:buNone/>
            </a:pPr>
            <a:r>
              <a:rPr lang="ru-RU" i="1" dirty="0" smtClean="0"/>
              <a:t>-</a:t>
            </a:r>
            <a:r>
              <a:rPr lang="ru-RU" i="1" dirty="0"/>
              <a:t>к</a:t>
            </a:r>
            <a:r>
              <a:rPr lang="ru-RU" i="1" dirty="0" smtClean="0"/>
              <a:t>олени;</a:t>
            </a:r>
          </a:p>
          <a:p>
            <a:pPr>
              <a:buNone/>
            </a:pPr>
            <a:r>
              <a:rPr lang="ru-RU" i="1" dirty="0" smtClean="0"/>
              <a:t>-пальцы ног.</a:t>
            </a:r>
            <a:endParaRPr lang="ru-RU" i="1" dirty="0"/>
          </a:p>
        </p:txBody>
      </p:sp>
      <p:pic>
        <p:nvPicPr>
          <p:cNvPr id="4" name="Рисунок 3" descr="бо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18091" y="3140968"/>
            <a:ext cx="4525909" cy="3524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-315416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>
                <a:solidFill>
                  <a:srgbClr val="4F077B"/>
                </a:solidFill>
              </a:rPr>
              <a:t>Степени развития</a:t>
            </a:r>
            <a:endParaRPr lang="ru-RU" b="1" i="1" u="sng" dirty="0">
              <a:solidFill>
                <a:srgbClr val="4F077B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92696"/>
            <a:ext cx="8100392" cy="6048672"/>
          </a:xfrm>
        </p:spPr>
        <p:txBody>
          <a:bodyPr>
            <a:normAutofit fontScale="85000" lnSpcReduction="20000"/>
          </a:bodyPr>
          <a:lstStyle/>
          <a:p>
            <a:pPr marL="82296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300" b="1" i="1" dirty="0">
                <a:latin typeface="Times New Roman"/>
                <a:ea typeface="Helvetica-Bold"/>
                <a:cs typeface="Times New Roman"/>
              </a:rPr>
              <a:t>I</a:t>
            </a:r>
            <a:r>
              <a:rPr lang="ru-RU" sz="2300" b="1" i="1" dirty="0">
                <a:latin typeface="Times New Roman"/>
                <a:ea typeface="Helvetica-Bold"/>
                <a:cs typeface="Times New Roman"/>
              </a:rPr>
              <a:t> степень</a:t>
            </a:r>
            <a:r>
              <a:rPr lang="ru-RU" sz="2300" b="1" dirty="0">
                <a:latin typeface="Times New Roman"/>
                <a:ea typeface="Helvetica-Bold"/>
                <a:cs typeface="Times New Roman"/>
              </a:rPr>
              <a:t> </a:t>
            </a:r>
            <a:r>
              <a:rPr lang="ru-RU" sz="2300" dirty="0">
                <a:latin typeface="Times New Roman"/>
                <a:ea typeface="Helvetica-Bold"/>
                <a:cs typeface="Times New Roman"/>
              </a:rPr>
              <a:t>– после устранения действия фактора риска (чаще – давления) в предполагаемых местах образования пролежней кожа остается бледной или становится багрово-цианотичной. Поверхность кожи не повреждена.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marL="82296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300" b="1" i="1" dirty="0">
                <a:latin typeface="Times New Roman"/>
                <a:ea typeface="Helvetica-Bold"/>
                <a:cs typeface="Times New Roman"/>
              </a:rPr>
              <a:t>II</a:t>
            </a:r>
            <a:r>
              <a:rPr lang="ru-RU" sz="2300" b="1" i="1" dirty="0">
                <a:latin typeface="Times New Roman"/>
                <a:ea typeface="Helvetica-Bold"/>
                <a:cs typeface="Times New Roman"/>
              </a:rPr>
              <a:t> степень</a:t>
            </a:r>
            <a:r>
              <a:rPr lang="ru-RU" sz="2300" b="1" dirty="0">
                <a:latin typeface="Times New Roman"/>
                <a:ea typeface="Helvetica-Bold"/>
                <a:cs typeface="Times New Roman"/>
              </a:rPr>
              <a:t> </a:t>
            </a:r>
            <a:r>
              <a:rPr lang="ru-RU" sz="2300" dirty="0">
                <a:latin typeface="Times New Roman"/>
                <a:ea typeface="Helvetica-Bold"/>
                <a:cs typeface="Times New Roman"/>
              </a:rPr>
              <a:t>– неглубокие поверхностные нарушения целостности кожных покровов, распространяющиеся на подкожно-жировой слой. Сохраняется стойкая гиперемия с синюшно-красными пятнами, происходит отслойка эпидермиса. </a:t>
            </a:r>
            <a:endParaRPr lang="ru-RU" sz="2300" dirty="0" smtClean="0">
              <a:latin typeface="Times New Roman"/>
              <a:ea typeface="Helvetica-Bold"/>
              <a:cs typeface="Times New Roman"/>
            </a:endParaRPr>
          </a:p>
          <a:p>
            <a:pPr marL="82296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300" b="1" i="1" dirty="0">
                <a:latin typeface="Times New Roman"/>
                <a:ea typeface="Helvetica-Bold"/>
                <a:cs typeface="Times New Roman"/>
              </a:rPr>
              <a:t>III</a:t>
            </a:r>
            <a:r>
              <a:rPr lang="ru-RU" sz="2300" b="1" i="1" dirty="0">
                <a:latin typeface="Times New Roman"/>
                <a:ea typeface="Helvetica-Bold"/>
                <a:cs typeface="Times New Roman"/>
              </a:rPr>
              <a:t> степень</a:t>
            </a:r>
            <a:r>
              <a:rPr lang="ru-RU" sz="2300" b="1" dirty="0">
                <a:latin typeface="Times New Roman"/>
                <a:ea typeface="Helvetica-Bold"/>
                <a:cs typeface="Times New Roman"/>
              </a:rPr>
              <a:t> </a:t>
            </a:r>
            <a:r>
              <a:rPr lang="ru-RU" sz="2300" dirty="0">
                <a:latin typeface="Times New Roman"/>
                <a:ea typeface="Helvetica-Bold"/>
                <a:cs typeface="Times New Roman"/>
              </a:rPr>
              <a:t>– поражение кожи и подкожно–жировой клетчатки с проникновением в мышечный слой, пролежень выглядит как рана. Вследствие присоединения инфекции, из раны появляется гнойное отделяемое с неприятным запахом.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marL="82296" indent="0" algn="just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300" b="1" i="1" dirty="0">
                <a:latin typeface="Times New Roman"/>
                <a:ea typeface="Helvetica-Bold"/>
                <a:cs typeface="Times New Roman"/>
              </a:rPr>
              <a:t>IV</a:t>
            </a:r>
            <a:r>
              <a:rPr lang="ru-RU" sz="2300" b="1" i="1" dirty="0">
                <a:latin typeface="Times New Roman"/>
                <a:ea typeface="Helvetica-Bold"/>
                <a:cs typeface="Times New Roman"/>
              </a:rPr>
              <a:t> степень</a:t>
            </a:r>
            <a:r>
              <a:rPr lang="ru-RU" sz="2300" b="1" dirty="0">
                <a:latin typeface="Times New Roman"/>
                <a:ea typeface="Helvetica-Bold"/>
                <a:cs typeface="Times New Roman"/>
              </a:rPr>
              <a:t> </a:t>
            </a:r>
            <a:r>
              <a:rPr lang="ru-RU" sz="2300" dirty="0">
                <a:latin typeface="Times New Roman"/>
                <a:ea typeface="Helvetica-Bold"/>
                <a:cs typeface="Times New Roman"/>
              </a:rPr>
              <a:t>– разрушены все слои мягких тканей, в дне образовавшейся полости видны кости и сухожилия.</a:t>
            </a:r>
            <a:endParaRPr lang="ru-RU" sz="23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sz="2400" dirty="0"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2621603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3284984"/>
            <a:ext cx="4223158" cy="3239765"/>
          </a:xfrm>
        </p:spPr>
      </p:pic>
      <p:pic>
        <p:nvPicPr>
          <p:cNvPr id="5" name="Рисунок 4" descr="025575987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0944" y="2400051"/>
            <a:ext cx="3669528" cy="4169917"/>
          </a:xfrm>
          <a:prstGeom prst="rect">
            <a:avLst/>
          </a:prstGeom>
        </p:spPr>
      </p:pic>
      <p:pic>
        <p:nvPicPr>
          <p:cNvPr id="6" name="Рисунок 5" descr="2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260648"/>
            <a:ext cx="4680520" cy="35638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83768" y="188640"/>
            <a:ext cx="760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4788024" y="260648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II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411760" y="2204864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III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4788024" y="2204864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IV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rgbClr val="7030A0"/>
                </a:solidFill>
              </a:rPr>
              <a:t>Содержание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500" b="1" i="1" dirty="0" smtClean="0">
                <a:solidFill>
                  <a:srgbClr val="0070C0"/>
                </a:solidFill>
              </a:rPr>
              <a:t>1.Опрелости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Причины образования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Места образования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Стадии развития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Лечение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Профилактика</a:t>
            </a:r>
          </a:p>
          <a:p>
            <a:pPr>
              <a:buNone/>
            </a:pPr>
            <a:r>
              <a:rPr lang="ru-RU" sz="4500" b="1" i="1" dirty="0" smtClean="0">
                <a:solidFill>
                  <a:srgbClr val="0070C0"/>
                </a:solidFill>
              </a:rPr>
              <a:t>2.Пролежни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Факторы риска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Места образования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Степени  развития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Оценка риска развития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Профилактика</a:t>
            </a:r>
          </a:p>
          <a:p>
            <a:r>
              <a:rPr lang="ru-RU" sz="3400" i="1" dirty="0" smtClean="0">
                <a:solidFill>
                  <a:srgbClr val="090230"/>
                </a:solidFill>
              </a:rPr>
              <a:t>Протокол к плану ухода при риске развития пролежней</a:t>
            </a:r>
          </a:p>
          <a:p>
            <a:pPr>
              <a:buNone/>
            </a:pPr>
            <a:r>
              <a:rPr lang="ru-RU" sz="34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3.</a:t>
            </a:r>
            <a:r>
              <a:rPr lang="ru-RU" sz="3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Список литературы</a:t>
            </a:r>
            <a:endParaRPr lang="ru-RU" sz="3800" b="1" i="1" dirty="0" smtClean="0">
              <a:solidFill>
                <a:srgbClr val="0070C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0743"/>
            <a:ext cx="8100392" cy="683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 rotWithShape="1">
          <a:blip r:embed="rId2"/>
          <a:srcRect t="58184" r="3247" b="9839"/>
          <a:stretch/>
        </p:blipFill>
        <p:spPr bwMode="auto">
          <a:xfrm>
            <a:off x="899592" y="332656"/>
            <a:ext cx="8640960" cy="61206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7159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35" y="0"/>
            <a:ext cx="8210602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155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8640"/>
            <a:ext cx="5942460" cy="6386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7452320" cy="1412776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>
                <a:solidFill>
                  <a:srgbClr val="4F077B"/>
                </a:solidFill>
              </a:rPr>
              <a:t>Профилактика:</a:t>
            </a:r>
            <a:r>
              <a:rPr lang="ru-RU" b="1" i="1" u="sng" dirty="0" smtClean="0">
                <a:solidFill>
                  <a:srgbClr val="4F077B"/>
                </a:solidFill>
              </a:rPr>
              <a:t/>
            </a:r>
            <a:br>
              <a:rPr lang="ru-RU" b="1" i="1" u="sng" dirty="0" smtClean="0">
                <a:solidFill>
                  <a:srgbClr val="4F077B"/>
                </a:solidFill>
              </a:rPr>
            </a:br>
            <a:r>
              <a:rPr lang="ru-RU" sz="2200" b="1" i="1" dirty="0" smtClean="0">
                <a:solidFill>
                  <a:srgbClr val="FF0000"/>
                </a:solidFill>
              </a:rPr>
              <a:t>Тактику </a:t>
            </a:r>
            <a:r>
              <a:rPr lang="ru-RU" sz="2200" b="1" i="1" dirty="0" err="1" smtClean="0">
                <a:solidFill>
                  <a:srgbClr val="FF0000"/>
                </a:solidFill>
              </a:rPr>
              <a:t>мед.сестры</a:t>
            </a:r>
            <a:r>
              <a:rPr lang="ru-RU" sz="2200" b="1" i="1" dirty="0" smtClean="0">
                <a:solidFill>
                  <a:srgbClr val="FF0000"/>
                </a:solidFill>
              </a:rPr>
              <a:t> регулирует </a:t>
            </a:r>
            <a:r>
              <a:rPr lang="ru-RU" sz="1800" dirty="0">
                <a:solidFill>
                  <a:schemeClr val="tx1"/>
                </a:solidFill>
                <a:effectLst/>
              </a:rPr>
              <a:t>Стандарт ГОСТ Р 56819-2015 - «Надлежащая медицинская практика. Инфологическая модель. Профилактика пролежней», дата введения — 01.11.2017г.</a:t>
            </a:r>
            <a:endParaRPr lang="ru-RU" sz="1800" b="1" i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7674056" cy="5301208"/>
          </a:xfrm>
        </p:spPr>
        <p:txBody>
          <a:bodyPr>
            <a:noAutofit/>
          </a:bodyPr>
          <a:lstStyle/>
          <a:p>
            <a:pPr marL="82296" indent="0">
              <a:spcAft>
                <a:spcPts val="0"/>
              </a:spcAft>
              <a:buNone/>
            </a:pPr>
            <a:r>
              <a:rPr lang="ru-RU" sz="1600" dirty="0" smtClean="0">
                <a:latin typeface="Times New Roman"/>
                <a:ea typeface="Helvetica-Bold"/>
                <a:cs typeface="Times New Roman"/>
              </a:rPr>
              <a:t>1</a:t>
            </a:r>
            <a:r>
              <a:rPr lang="ru-RU" sz="1600" dirty="0">
                <a:latin typeface="Times New Roman"/>
                <a:ea typeface="Helvetica-Bold"/>
                <a:cs typeface="Times New Roman"/>
              </a:rPr>
              <a:t>. Оценивайте состояние пациента при госпитализации или первом контакте, используя наиболее походящую для данного пациента шкалу и записывайте результат оценки.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2. С пациентами, имеющими факторы риска образования пролежней, немедленно начинайте профилактические мероприятия.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3. Документируйте полученные при оценке результаты, это позволит осуществить преемственность в уходе.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4. При каждом перемещении, любом ухудшении или изменении состояния, осматривайте кожу в области проблемных мест.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5. При обнаружении побледневших или покрасневших участков кожи немедленно начинайте лечебные мероприятия (по назначению врача).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6. Не подвергайте уязвимые участки тела трению.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7. Обмывайте уязвимые участки не менее 2 раз в день мыльным раствором, затем чистой водой. Убедившись, что моющее средство смыто, тщательно осушите этот участок кожи.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8. Если кожа </a:t>
            </a:r>
            <a:r>
              <a:rPr lang="ru-RU" sz="1600" i="1" dirty="0">
                <a:latin typeface="Times New Roman"/>
                <a:ea typeface="Helvetica-Bold"/>
                <a:cs typeface="Times New Roman"/>
              </a:rPr>
              <a:t>слишком</a:t>
            </a:r>
            <a:r>
              <a:rPr lang="ru-RU" sz="1600" dirty="0">
                <a:latin typeface="Times New Roman"/>
                <a:ea typeface="Helvetica-Bold"/>
                <a:cs typeface="Times New Roman"/>
              </a:rPr>
              <a:t> сухая, пользуйтесь увлажняющим кремом. 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9. Не делайте массаж в области выступающих костных участков. Массаж может нарушить целостность кожи.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 marL="82296" indent="0">
              <a:spcAft>
                <a:spcPts val="0"/>
              </a:spcAft>
              <a:buNone/>
            </a:pPr>
            <a:r>
              <a:rPr lang="ru-RU" sz="1600" dirty="0">
                <a:latin typeface="Times New Roman"/>
                <a:ea typeface="Helvetica-Bold"/>
                <a:cs typeface="Times New Roman"/>
              </a:rPr>
              <a:t>10. Изменяйте положение пациента каждые 2 часа, даже ночью, в соответствии с намеченным планом.</a:t>
            </a:r>
            <a:endParaRPr lang="ru-RU" sz="1600" dirty="0">
              <a:latin typeface="Calibri"/>
              <a:ea typeface="Calibri"/>
              <a:cs typeface="Times New Roman"/>
            </a:endParaRPr>
          </a:p>
          <a:p>
            <a:pPr>
              <a:buNone/>
            </a:pPr>
            <a:endParaRPr lang="ru-RU" sz="1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0"/>
            <a:ext cx="7992888" cy="6597352"/>
          </a:xfrm>
        </p:spPr>
        <p:txBody>
          <a:bodyPr>
            <a:normAutofit fontScale="25000" lnSpcReduction="20000"/>
          </a:bodyPr>
          <a:lstStyle/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11. Проверяйте состояние постели (складки, крошки и т. п.). Аккуратная, упругая, без складок постель снижает риск развития пролежней. Исключите контакт кожи с жесткой частью кровати. 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12. Используйте поролоновые прокладки  в чехле для уменьшения давления на кожу. 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13. Опустите изголовье кровати на самый низкий уровень (угол не более 30°). Приподнимайте изголовье на короткое время для выполнения каких-либо манипуляций.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14. Не допускайте, чтобы в положении «на боку» пациент лежал непосредственно на большом вертеле бедра. 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15. Не допускайте непрерывного сидения в кресле или инвалидной коляске. Изменяйте положение через каждый час. Обучите пациента самостоятельно менять положение тела, подтягиваться.  Посоветуйте ему ослаблять давление на ягодицы каждые 15 мин.: наклоняться вперед, в сторону, приподниматься, опираясь на ручки кресла. 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16. Обучите родственников и других лиц, осуществляющих уход, проводить мероприятия по профилактике пролежней.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17. Контролируйте качество и количество пищи и жидкости, в том числе при недержании мочи. Уменьшенное количество жидкости ведет к выделению концентрированной мочи, что способствует раздражению кожи промежности. Содержание белка в суточном рационе должно быть не менее 125г, жидкости – 1,5 – 2л.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18. Максимально расширяйте активность пациента. Если он может ходить, побуждайте его прогуливаться через каждый час. 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19. Используйте впитывающие прокладки, подгузники (для мужчин  –наружные мочеприемники) при недержании. Это снижает риск развития опрелостей и инфицирования пролежней. Влажная загрязненная кожа вызывает зуд, расчесы и инфицирование.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 marL="82296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5200" dirty="0">
                <a:latin typeface="Times New Roman"/>
                <a:ea typeface="Helvetica-Bold"/>
                <a:cs typeface="Times New Roman"/>
              </a:rPr>
              <a:t>20. Используйте перчатки и стерильный перевязочный материал при выполнении любых процедур, обеспечивая  инфекционную безопасность.</a:t>
            </a:r>
            <a:endParaRPr lang="ru-RU" sz="5200" dirty="0">
              <a:latin typeface="Calibri"/>
              <a:ea typeface="Calibri"/>
              <a:cs typeface="Times New Roman"/>
            </a:endParaRP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dirty="0" smtClean="0">
                <a:solidFill>
                  <a:srgbClr val="7030A0"/>
                </a:solidFill>
              </a:rPr>
              <a:t>  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rgbClr val="7030A0"/>
                </a:solidFill>
              </a:rPr>
              <a:t>Список литературы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96752"/>
            <a:ext cx="7530040" cy="505164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Основная литература:</a:t>
            </a:r>
          </a:p>
          <a:p>
            <a:r>
              <a:rPr lang="ru-RU" sz="2400" i="1" dirty="0" smtClean="0">
                <a:solidFill>
                  <a:srgbClr val="090230"/>
                </a:solidFill>
              </a:rPr>
              <a:t>С.А.Мухина, </a:t>
            </a:r>
            <a:r>
              <a:rPr lang="ru-RU" sz="2400" i="1" dirty="0" err="1" smtClean="0">
                <a:solidFill>
                  <a:srgbClr val="090230"/>
                </a:solidFill>
              </a:rPr>
              <a:t>И.И.Тарновская</a:t>
            </a:r>
            <a:r>
              <a:rPr lang="ru-RU" sz="2400" i="1" dirty="0" smtClean="0">
                <a:solidFill>
                  <a:srgbClr val="090230"/>
                </a:solidFill>
              </a:rPr>
              <a:t> Практическое руководство к предмету ≪Основы сестринского дела≫ -2016г.</a:t>
            </a:r>
          </a:p>
          <a:p>
            <a:r>
              <a:rPr lang="ru-RU" sz="2400" dirty="0"/>
              <a:t>Стандарт ГОСТ Р 56819-2015 - «Надлежащая медицинская практика. Инфологическая модель. Профилактика пролежней», дата введения — 01.11.2017г. </a:t>
            </a:r>
            <a:endParaRPr lang="ru-RU" sz="2400" i="1" dirty="0" smtClean="0">
              <a:solidFill>
                <a:srgbClr val="090230"/>
              </a:solidFill>
            </a:endParaRPr>
          </a:p>
          <a:p>
            <a:pPr algn="ctr"/>
            <a:r>
              <a:rPr lang="ru-RU" sz="2800" i="1" dirty="0" smtClean="0">
                <a:solidFill>
                  <a:srgbClr val="0070C0"/>
                </a:solidFill>
              </a:rPr>
              <a:t>Дополнительная литература:</a:t>
            </a:r>
          </a:p>
          <a:p>
            <a:r>
              <a:rPr lang="ru-RU" sz="2400" i="1" dirty="0" smtClean="0">
                <a:solidFill>
                  <a:srgbClr val="090230"/>
                </a:solidFill>
              </a:rPr>
              <a:t>С.А.Мухина, </a:t>
            </a:r>
            <a:r>
              <a:rPr lang="ru-RU" sz="2400" i="1" dirty="0" err="1" smtClean="0">
                <a:solidFill>
                  <a:srgbClr val="090230"/>
                </a:solidFill>
              </a:rPr>
              <a:t>И.И.Тарновская</a:t>
            </a:r>
            <a:r>
              <a:rPr lang="ru-RU" sz="2400" i="1" dirty="0" smtClean="0">
                <a:solidFill>
                  <a:srgbClr val="090230"/>
                </a:solidFill>
              </a:rPr>
              <a:t> Теория и практика сестринского дела-2016г.</a:t>
            </a: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Сайты интернета:</a:t>
            </a:r>
          </a:p>
          <a:p>
            <a:r>
              <a:rPr lang="en-US" sz="2400" i="1" dirty="0" smtClean="0">
                <a:solidFill>
                  <a:srgbClr val="090230"/>
                </a:solidFill>
              </a:rPr>
              <a:t>http://www.meduhod.ru/problems/oprelosti.shtml</a:t>
            </a:r>
            <a:endParaRPr lang="ru-RU" sz="2400" i="1" dirty="0">
              <a:solidFill>
                <a:srgbClr val="0902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i="1" u="sng" dirty="0" smtClean="0">
                <a:solidFill>
                  <a:schemeClr val="accent1">
                    <a:lumMod val="50000"/>
                  </a:schemeClr>
                </a:solidFill>
              </a:rPr>
              <a:t>Опрелости.</a:t>
            </a:r>
            <a:endParaRPr lang="ru-RU" sz="4800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i="1" dirty="0" smtClean="0"/>
              <a:t>   Опрелость-это воспалительное поражение складок кожи, развивающееся в результате раздражающего и длительного влияния продуктов кожной секреции.</a:t>
            </a:r>
            <a:endParaRPr lang="ru-RU" sz="2800" i="1" dirty="0"/>
          </a:p>
        </p:txBody>
      </p:sp>
      <p:pic>
        <p:nvPicPr>
          <p:cNvPr id="4" name="Рисунок 3" descr="1290496162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56992"/>
            <a:ext cx="3730724" cy="2487149"/>
          </a:xfrm>
          <a:prstGeom prst="rect">
            <a:avLst/>
          </a:prstGeom>
        </p:spPr>
      </p:pic>
      <p:pic>
        <p:nvPicPr>
          <p:cNvPr id="5" name="Рисунок 4" descr="oprelosti-u-grudnogo-reben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52544" y="3717032"/>
            <a:ext cx="3644486" cy="2880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Причины  образования: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smtClean="0"/>
              <a:t>Усиленное потоотделение и </a:t>
            </a:r>
            <a:r>
              <a:rPr lang="ru-RU" i="1" dirty="0" err="1" smtClean="0"/>
              <a:t>салоотделение</a:t>
            </a:r>
            <a:endParaRPr lang="ru-RU" i="1" dirty="0" smtClean="0"/>
          </a:p>
          <a:p>
            <a:r>
              <a:rPr lang="ru-RU" i="1" dirty="0" smtClean="0"/>
              <a:t> Недержание мочи </a:t>
            </a:r>
          </a:p>
          <a:p>
            <a:r>
              <a:rPr lang="ru-RU" i="1" dirty="0" smtClean="0"/>
              <a:t>Выделения из </a:t>
            </a:r>
            <a:r>
              <a:rPr lang="ru-RU" i="1" dirty="0" err="1" smtClean="0"/>
              <a:t>свещей</a:t>
            </a:r>
            <a:endParaRPr lang="ru-RU" i="1" dirty="0" smtClean="0"/>
          </a:p>
          <a:p>
            <a:r>
              <a:rPr lang="ru-RU" i="1" dirty="0" smtClean="0"/>
              <a:t>Геморрой</a:t>
            </a:r>
          </a:p>
          <a:p>
            <a:r>
              <a:rPr lang="ru-RU" i="1" dirty="0" smtClean="0"/>
              <a:t>Недостаточное обсушивание складок кожи после купания , особенно у грудных детей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Места образования: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40768"/>
            <a:ext cx="8229600" cy="4968592"/>
          </a:xfrm>
        </p:spPr>
        <p:txBody>
          <a:bodyPr>
            <a:normAutofit/>
          </a:bodyPr>
          <a:lstStyle/>
          <a:p>
            <a:r>
              <a:rPr lang="ru-RU" i="1" dirty="0" smtClean="0"/>
              <a:t>Межпальцевые  складки ног , реже рук</a:t>
            </a:r>
          </a:p>
          <a:p>
            <a:r>
              <a:rPr lang="ru-RU" i="1" dirty="0" smtClean="0"/>
              <a:t>Пахово-бедренные  и </a:t>
            </a:r>
            <a:r>
              <a:rPr lang="ru-RU" i="1" dirty="0" err="1" smtClean="0"/>
              <a:t>межягодичные</a:t>
            </a:r>
            <a:r>
              <a:rPr lang="ru-RU" i="1" dirty="0" smtClean="0"/>
              <a:t> складки</a:t>
            </a:r>
          </a:p>
          <a:p>
            <a:r>
              <a:rPr lang="ru-RU" i="1" dirty="0" smtClean="0"/>
              <a:t>Подмышечные впадины</a:t>
            </a:r>
          </a:p>
          <a:p>
            <a:r>
              <a:rPr lang="ru-RU" i="1" dirty="0" smtClean="0"/>
              <a:t>Под молочными железами у женщин </a:t>
            </a:r>
          </a:p>
          <a:p>
            <a:r>
              <a:rPr lang="ru-RU" i="1" dirty="0" smtClean="0"/>
              <a:t>В складках живота и шеи у тучных людей </a:t>
            </a:r>
          </a:p>
          <a:p>
            <a:r>
              <a:rPr lang="ru-RU" i="1" dirty="0" smtClean="0"/>
              <a:t>У грудных детей , страдающих диатезом или при плохом уходе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гн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58470" y="0"/>
            <a:ext cx="3885530" cy="3688794"/>
          </a:xfrm>
        </p:spPr>
      </p:pic>
      <p:pic>
        <p:nvPicPr>
          <p:cNvPr id="5" name="Рисунок 4" descr="гег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645024"/>
            <a:ext cx="4536504" cy="3024336"/>
          </a:xfrm>
          <a:prstGeom prst="rect">
            <a:avLst/>
          </a:prstGeom>
        </p:spPr>
      </p:pic>
      <p:pic>
        <p:nvPicPr>
          <p:cNvPr id="6" name="Рисунок 5" descr="1322301672f5b3540702f42ff18e7c1f249f52eba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60648"/>
            <a:ext cx="3045296" cy="37964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Стадии развития опрелостей: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1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r>
              <a:rPr lang="ru-RU" i="1" dirty="0" smtClean="0"/>
              <a:t>Эритема,которая без границ переходит на здоровую кожу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2</a:t>
            </a:r>
            <a:r>
              <a:rPr lang="ru-RU" i="1" dirty="0" smtClean="0">
                <a:solidFill>
                  <a:srgbClr val="FF0000"/>
                </a:solidFill>
              </a:rPr>
              <a:t>.</a:t>
            </a:r>
            <a:r>
              <a:rPr lang="ru-RU" i="1" dirty="0" smtClean="0"/>
              <a:t> В глубине складки образуются поверхностные не кровоточащие трещины</a:t>
            </a:r>
          </a:p>
          <a:p>
            <a:r>
              <a:rPr lang="ru-RU" sz="2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i="1" dirty="0" smtClean="0">
                <a:solidFill>
                  <a:srgbClr val="FF0000"/>
                </a:solidFill>
              </a:rPr>
              <a:t>. </a:t>
            </a:r>
            <a:r>
              <a:rPr lang="ru-RU" i="1" dirty="0" smtClean="0"/>
              <a:t>Роговой слой эпидермиса </a:t>
            </a:r>
            <a:r>
              <a:rPr lang="ru-RU" i="1" dirty="0" err="1" smtClean="0"/>
              <a:t>мацерируется</a:t>
            </a:r>
            <a:r>
              <a:rPr lang="ru-RU" i="1" dirty="0" smtClean="0"/>
              <a:t> и отторгается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88640"/>
            <a:ext cx="7746064" cy="619268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rgbClr val="0070C0"/>
                </a:solidFill>
              </a:rPr>
              <a:t>    </a:t>
            </a:r>
            <a:r>
              <a:rPr lang="ru-RU" sz="3400" i="1" dirty="0" smtClean="0"/>
              <a:t>Опрелость может протекать хронически , иногда на протяжении нескольких лет, что связано с присоединением инфекции , вызванной чаще всего стрептококками , реже грибками типа </a:t>
            </a:r>
            <a:r>
              <a:rPr lang="ru-RU" sz="3400" i="1" dirty="0" err="1" smtClean="0"/>
              <a:t>кандида</a:t>
            </a:r>
            <a:r>
              <a:rPr lang="ru-RU" sz="3400" i="1" dirty="0" smtClean="0"/>
              <a:t>.</a:t>
            </a:r>
          </a:p>
          <a:p>
            <a:pPr>
              <a:buNone/>
            </a:pPr>
            <a:r>
              <a:rPr lang="ru-RU" sz="3400" i="1" dirty="0" smtClean="0"/>
              <a:t>    Клиническая картина  инфекционных опрелостей  характеризуется образованием </a:t>
            </a:r>
            <a:r>
              <a:rPr lang="ru-RU" sz="3400" i="1" dirty="0" err="1" smtClean="0"/>
              <a:t>эритематозных</a:t>
            </a:r>
            <a:r>
              <a:rPr lang="ru-RU" sz="3400" i="1" dirty="0" smtClean="0"/>
              <a:t>, иногда инфильтрированных очагов , окружённых узким воротничком отслаивающегося рогового слоя эпидермиса с чёткими </a:t>
            </a:r>
            <a:r>
              <a:rPr lang="ru-RU" sz="3400" i="1" dirty="0" err="1" smtClean="0"/>
              <a:t>крупнофестончатыми</a:t>
            </a:r>
            <a:r>
              <a:rPr lang="ru-RU" sz="3400" i="1" dirty="0" smtClean="0"/>
              <a:t> контурами. Очаги поражения могут увеличиваться по </a:t>
            </a:r>
            <a:r>
              <a:rPr lang="ru-RU" sz="3400" i="1" dirty="0" err="1" smtClean="0"/>
              <a:t>переферии</a:t>
            </a:r>
            <a:r>
              <a:rPr lang="ru-RU" sz="3400" i="1" dirty="0" smtClean="0"/>
              <a:t> , имеют мокнущую или покрытую пластинчатыми корками и чешуйками поверхность , в глубине складок   располагаются поверхностные, не кровоточащие трещины.</a:t>
            </a:r>
          </a:p>
          <a:p>
            <a:pPr>
              <a:buNone/>
            </a:pPr>
            <a:r>
              <a:rPr lang="ru-RU" sz="3400" i="1" dirty="0" smtClean="0"/>
              <a:t>    Субъективно отмечается зуд , реже боль, жжение</a:t>
            </a:r>
            <a:r>
              <a:rPr lang="ru-RU" sz="3400" dirty="0" smtClean="0"/>
              <a:t>.</a:t>
            </a:r>
          </a:p>
          <a:p>
            <a:pPr>
              <a:buNone/>
            </a:pP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</a:rPr>
              <a:t>Лечение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ru-RU" sz="2800" i="1" dirty="0" smtClean="0"/>
              <a:t>Устранение факторов, способствующих  развитию опрелостей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 smtClean="0"/>
              <a:t>На очаге опрелости назначают примочки и влажно-высыхающие повязки с растворами сульфатов меди(0,1%) или цинка(0,</a:t>
            </a:r>
            <a:r>
              <a:rPr lang="ru-RU" sz="1900" i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ru-RU" sz="2800" i="1" dirty="0" smtClean="0"/>
              <a:t>%) или 1% раствор резорцина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При  прекращении </a:t>
            </a:r>
            <a:r>
              <a:rPr lang="ru-RU" sz="2800" dirty="0" err="1" smtClean="0"/>
              <a:t>мокнутия</a:t>
            </a:r>
            <a:r>
              <a:rPr lang="ru-RU" sz="2800" dirty="0" smtClean="0"/>
              <a:t> - мази </a:t>
            </a:r>
            <a:r>
              <a:rPr lang="ru-RU" sz="2800" dirty="0" err="1" smtClean="0"/>
              <a:t>Лоринден</a:t>
            </a:r>
            <a:r>
              <a:rPr lang="ru-RU" sz="2800" dirty="0" smtClean="0"/>
              <a:t> или </a:t>
            </a:r>
            <a:r>
              <a:rPr lang="ru-RU" sz="2800" dirty="0" err="1" smtClean="0"/>
              <a:t>Локакортен-Виоформ</a:t>
            </a:r>
            <a:r>
              <a:rPr lang="ru-RU" sz="2800" dirty="0" smtClean="0"/>
              <a:t>. Затем смазывание 1% раствором </a:t>
            </a:r>
            <a:r>
              <a:rPr lang="ru-RU" sz="2800" dirty="0" err="1" smtClean="0"/>
              <a:t>Клотримазола</a:t>
            </a:r>
            <a:r>
              <a:rPr lang="ru-RU" sz="2800" dirty="0" smtClean="0"/>
              <a:t>, </a:t>
            </a:r>
            <a:r>
              <a:rPr lang="ru-RU" sz="2800" dirty="0" err="1" smtClean="0"/>
              <a:t>декаминовой</a:t>
            </a:r>
            <a:r>
              <a:rPr lang="ru-RU" sz="2800" dirty="0" smtClean="0"/>
              <a:t> мазью.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Заканчивают лечение наложением дегтярных паст и мазей. После ликвидации очагов поражения  необходимо протирать кожу складок 2% спиртовым раствором салициловой кислоты или припудривать тальком , содержащим 1% сульфат меди.</a:t>
            </a:r>
          </a:p>
          <a:p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450</TotalTime>
  <Words>1468</Words>
  <Application>Microsoft Office PowerPoint</Application>
  <PresentationFormat>Экран (4:3)</PresentationFormat>
  <Paragraphs>172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Государственное бюджетное образовательное учреждение высшего  образования  «СтГМУ»  Минздрава России Ессентукский филиал </vt:lpstr>
      <vt:lpstr>Содержание</vt:lpstr>
      <vt:lpstr>Опрелости.</vt:lpstr>
      <vt:lpstr>Причины  образования:</vt:lpstr>
      <vt:lpstr>Места образования:</vt:lpstr>
      <vt:lpstr>Презентация PowerPoint</vt:lpstr>
      <vt:lpstr>Стадии развития опрелостей:</vt:lpstr>
      <vt:lpstr>Презентация PowerPoint</vt:lpstr>
      <vt:lpstr>Лечение</vt:lpstr>
      <vt:lpstr>Профилактика:</vt:lpstr>
      <vt:lpstr>Пролежни</vt:lpstr>
      <vt:lpstr>Факторы риска:</vt:lpstr>
      <vt:lpstr>Второстепенные факторы  развития пролежней</vt:lpstr>
      <vt:lpstr>Второстепенные факторы  развития пролежней</vt:lpstr>
      <vt:lpstr>Места образования: </vt:lpstr>
      <vt:lpstr>Презентация PowerPoint</vt:lpstr>
      <vt:lpstr>Презентация PowerPoint</vt:lpstr>
      <vt:lpstr>Степени развития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Профилактика: Тактику мед.сестры регулирует Стандарт ГОСТ Р 56819-2015 - «Надлежащая медицинская практика. Инфологическая модель. Профилактика пролежней», дата введения — 01.11.2017г.</vt:lpstr>
      <vt:lpstr>Презентация PowerPoint</vt:lpstr>
      <vt:lpstr>Список литературы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Лилия</cp:lastModifiedBy>
  <cp:revision>63</cp:revision>
  <dcterms:created xsi:type="dcterms:W3CDTF">2013-03-13T14:53:00Z</dcterms:created>
  <dcterms:modified xsi:type="dcterms:W3CDTF">2019-01-23T16:17:01Z</dcterms:modified>
</cp:coreProperties>
</file>