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63" r:id="rId2"/>
    <p:sldId id="262" r:id="rId3"/>
    <p:sldId id="269" r:id="rId4"/>
    <p:sldId id="270" r:id="rId5"/>
    <p:sldId id="283" r:id="rId6"/>
    <p:sldId id="284" r:id="rId7"/>
    <p:sldId id="285" r:id="rId8"/>
    <p:sldId id="289" r:id="rId9"/>
    <p:sldId id="290" r:id="rId10"/>
    <p:sldId id="291" r:id="rId11"/>
    <p:sldId id="292" r:id="rId12"/>
    <p:sldId id="293" r:id="rId13"/>
    <p:sldId id="294" r:id="rId14"/>
    <p:sldId id="295" r:id="rId15"/>
    <p:sldId id="296" r:id="rId16"/>
    <p:sldId id="297" r:id="rId17"/>
    <p:sldId id="298" r:id="rId18"/>
    <p:sldId id="278" r:id="rId19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+mn-ea"/>
        <a:cs typeface="Times New Roman" panose="02020603050405020304" pitchFamily="18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B00000"/>
    <a:srgbClr val="007000"/>
    <a:srgbClr val="004200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6881" autoAdjust="0"/>
  </p:normalViewPr>
  <p:slideViewPr>
    <p:cSldViewPr>
      <p:cViewPr varScale="1">
        <p:scale>
          <a:sx n="101" d="100"/>
          <a:sy n="101" d="100"/>
        </p:scale>
        <p:origin x="191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8E524777-4088-4393-9CA7-83B4072B06E6}" type="datetimeFigureOut">
              <a:rPr lang="ru-RU"/>
              <a:pPr>
                <a:defRPr/>
              </a:pPr>
              <a:t>08.01.2020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C873A0D7-98BA-4A13-924B-774D3AB773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13014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82ADE5-7CD8-4463-AAA4-DFA8FF4EEAC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426016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9C16C5-07A9-4520-8942-602C3E76599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9994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147F0B-130B-4092-8B09-D71A56426F8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52868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532E8A-52EC-40E4-A7FF-0AC8490F617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599001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FF0FC7-A6DA-4EDD-B242-5760FA7953E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214436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A5B25B-AB2D-4DF6-AC28-E3A9427C61F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980853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4FE78D-8B8A-4A73-86EA-EDB5DB976B3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881754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000B48-F1C0-4DBF-B0F7-1AE2FB9B98F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273114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12D8E5-C448-485E-8D99-58ECBA733FD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470667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5DA88B-4351-4E51-9023-E39390A434A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093115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C1FBF3-9C7A-4CB5-96CF-657B27AAF92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70814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34621FA3-CE0E-4371-857B-1704852A936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184275"/>
            <a:ext cx="5400675" cy="3684588"/>
          </a:xfrm>
        </p:spPr>
        <p:txBody>
          <a:bodyPr/>
          <a:lstStyle/>
          <a:p>
            <a:pPr eaLnBrk="1" hangingPunct="1"/>
            <a:r>
              <a:rPr lang="ru-RU" altLang="ru-RU" sz="3600" b="1" smtClean="0">
                <a:solidFill>
                  <a:srgbClr val="0000FF"/>
                </a:solidFill>
              </a:rPr>
              <a:t>Родительское собрание:</a:t>
            </a:r>
            <a:br>
              <a:rPr lang="ru-RU" altLang="ru-RU" sz="3600" b="1" smtClean="0">
                <a:solidFill>
                  <a:srgbClr val="0000FF"/>
                </a:solidFill>
              </a:rPr>
            </a:br>
            <a:r>
              <a:rPr lang="ru-RU" altLang="ru-RU" sz="2400" b="1" smtClean="0">
                <a:solidFill>
                  <a:srgbClr val="0000FF"/>
                </a:solidFill>
              </a:rPr>
              <a:t>«Образовательная деятельность в детском саду» </a:t>
            </a:r>
          </a:p>
        </p:txBody>
      </p:sp>
      <p:pic>
        <p:nvPicPr>
          <p:cNvPr id="3075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9338" y="765175"/>
            <a:ext cx="4176712" cy="540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274638"/>
            <a:ext cx="5025855" cy="3345235"/>
          </a:xfr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3928" y="3429000"/>
            <a:ext cx="4932039" cy="304353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ctrTitle"/>
          </p:nvPr>
        </p:nvSpPr>
        <p:spPr>
          <a:xfrm>
            <a:off x="685800" y="404813"/>
            <a:ext cx="7772400" cy="1470025"/>
          </a:xfrm>
        </p:spPr>
        <p:txBody>
          <a:bodyPr/>
          <a:lstStyle/>
          <a:p>
            <a:r>
              <a:rPr lang="ru-RU" altLang="ru-RU" sz="1800" smtClean="0">
                <a:solidFill>
                  <a:srgbClr val="0000FF"/>
                </a:solidFill>
              </a:rPr>
              <a:t>Ознакомление с окружающим миром:</a:t>
            </a:r>
          </a:p>
        </p:txBody>
      </p:sp>
      <p:sp>
        <p:nvSpPr>
          <p:cNvPr id="1331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550" y="1412875"/>
            <a:ext cx="6800850" cy="4225925"/>
          </a:xfrm>
        </p:spPr>
        <p:txBody>
          <a:bodyPr/>
          <a:lstStyle/>
          <a:p>
            <a:pPr algn="l"/>
            <a:r>
              <a:rPr lang="ru-RU" altLang="ru-RU" sz="1000" smtClean="0">
                <a:solidFill>
                  <a:srgbClr val="0000FF"/>
                </a:solidFill>
              </a:rPr>
              <a:t>-Имеет	представление о видах транспорта; о предметах, облегчающих труд людей на производстве; об объектах, создающих комфорт и уют в помещении и на улице.</a:t>
            </a:r>
          </a:p>
          <a:p>
            <a:pPr algn="l"/>
            <a:r>
              <a:rPr lang="ru-RU" altLang="ru-RU" sz="1000" smtClean="0">
                <a:solidFill>
                  <a:srgbClr val="0000FF"/>
                </a:solidFill>
              </a:rPr>
              <a:t>-Имеет	представление об истории создания предметов.</a:t>
            </a:r>
          </a:p>
          <a:p>
            <a:pPr algn="l"/>
            <a:r>
              <a:rPr lang="ru-RU" altLang="ru-RU" sz="1000" smtClean="0">
                <a:solidFill>
                  <a:srgbClr val="0000FF"/>
                </a:solidFill>
              </a:rPr>
              <a:t>-Имеет	углубленные представления о существенных характеристиках предметов, о свойствах и качествах различных материалов.</a:t>
            </a:r>
          </a:p>
          <a:p>
            <a:pPr algn="l"/>
            <a:r>
              <a:rPr lang="ru-RU" altLang="ru-RU" sz="1000" smtClean="0">
                <a:solidFill>
                  <a:srgbClr val="0000FF"/>
                </a:solidFill>
              </a:rPr>
              <a:t>-Имеет	представление о способах добычи и производства материалов.</a:t>
            </a:r>
          </a:p>
          <a:p>
            <a:pPr algn="l"/>
            <a:r>
              <a:rPr lang="ru-RU" altLang="ru-RU" sz="1000" smtClean="0">
                <a:solidFill>
                  <a:srgbClr val="0000FF"/>
                </a:solidFill>
              </a:rPr>
              <a:t>-Владеет	разнообразными способами обследования предметов (наложение, приложение, сравнение по </a:t>
            </a:r>
            <a:r>
              <a:rPr lang="ru-RU" altLang="ru-RU" sz="1200" smtClean="0">
                <a:solidFill>
                  <a:srgbClr val="0000FF"/>
                </a:solidFill>
              </a:rPr>
              <a:t>количеству и т.д.).</a:t>
            </a:r>
          </a:p>
          <a:p>
            <a:pPr algn="l"/>
            <a:r>
              <a:rPr lang="ru-RU" altLang="ru-RU" sz="1000" smtClean="0"/>
              <a:t> </a:t>
            </a:r>
          </a:p>
          <a:p>
            <a:pPr algn="l"/>
            <a:r>
              <a:rPr lang="ru-RU" altLang="ru-RU" sz="1000" smtClean="0"/>
              <a:t> </a:t>
            </a:r>
          </a:p>
          <a:p>
            <a:endParaRPr lang="ru-RU" altLang="ru-RU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1840" y="2882900"/>
            <a:ext cx="5147178" cy="342642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ctrTitle"/>
          </p:nvPr>
        </p:nvSpPr>
        <p:spPr>
          <a:xfrm flipV="1">
            <a:off x="685800" y="574675"/>
            <a:ext cx="7772400" cy="46038"/>
          </a:xfrm>
        </p:spPr>
        <p:txBody>
          <a:bodyPr/>
          <a:lstStyle/>
          <a:p>
            <a:endParaRPr lang="ru-RU" altLang="ru-RU" smtClean="0"/>
          </a:p>
        </p:txBody>
      </p:sp>
      <p:sp>
        <p:nvSpPr>
          <p:cNvPr id="1433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79525" y="908050"/>
            <a:ext cx="6584950" cy="4441825"/>
          </a:xfrm>
        </p:spPr>
        <p:txBody>
          <a:bodyPr/>
          <a:lstStyle/>
          <a:p>
            <a:pPr algn="l"/>
            <a:r>
              <a:rPr lang="ru-RU" altLang="ru-RU" sz="1200" smtClean="0">
                <a:solidFill>
                  <a:srgbClr val="0000FF"/>
                </a:solidFill>
              </a:rPr>
              <a:t>-Имеет	представление о социальных институтах города.</a:t>
            </a:r>
          </a:p>
          <a:p>
            <a:pPr algn="l"/>
            <a:r>
              <a:rPr lang="ru-RU" altLang="ru-RU" sz="1200" smtClean="0">
                <a:solidFill>
                  <a:srgbClr val="0000FF"/>
                </a:solidFill>
              </a:rPr>
              <a:t>-Имеет	элементарные знания о специфике школы, колледжа, вуза.</a:t>
            </a:r>
          </a:p>
          <a:p>
            <a:pPr algn="l"/>
            <a:r>
              <a:rPr lang="ru-RU" altLang="ru-RU" sz="1200" smtClean="0">
                <a:solidFill>
                  <a:srgbClr val="0000FF"/>
                </a:solidFill>
              </a:rPr>
              <a:t>-Имеет	представление о сферах человеческой деятельности.</a:t>
            </a:r>
          </a:p>
          <a:p>
            <a:pPr algn="l"/>
            <a:r>
              <a:rPr lang="ru-RU" altLang="ru-RU" sz="1200" smtClean="0">
                <a:solidFill>
                  <a:srgbClr val="0000FF"/>
                </a:solidFill>
              </a:rPr>
              <a:t>-Имеет	представление о людях различных профессий.</a:t>
            </a:r>
          </a:p>
          <a:p>
            <a:pPr algn="l"/>
            <a:r>
              <a:rPr lang="ru-RU" altLang="ru-RU" sz="1200" smtClean="0">
                <a:solidFill>
                  <a:srgbClr val="0000FF"/>
                </a:solidFill>
              </a:rPr>
              <a:t>-Имеет	представление об элементах экономики.</a:t>
            </a:r>
          </a:p>
          <a:p>
            <a:pPr algn="l"/>
            <a:r>
              <a:rPr lang="ru-RU" altLang="ru-RU" sz="1200" smtClean="0">
                <a:solidFill>
                  <a:srgbClr val="0000FF"/>
                </a:solidFill>
              </a:rPr>
              <a:t>-Знает особенности Российского флага, герба, гимне. Называет столицу РФ, основные государственные праздники.</a:t>
            </a:r>
          </a:p>
          <a:p>
            <a:pPr algn="l"/>
            <a:r>
              <a:rPr lang="ru-RU" altLang="ru-RU" sz="1200" smtClean="0">
                <a:solidFill>
                  <a:srgbClr val="0000FF"/>
                </a:solidFill>
              </a:rPr>
              <a:t>-Имеет	представление о космонавтах (Ю.А. Гагарин и др.).</a:t>
            </a:r>
          </a:p>
          <a:p>
            <a:pPr algn="l"/>
            <a:r>
              <a:rPr lang="ru-RU" altLang="ru-RU" sz="1200" smtClean="0">
                <a:solidFill>
                  <a:srgbClr val="0000FF"/>
                </a:solidFill>
              </a:rPr>
              <a:t>-Имеет	элементарные представления об эволюции Земли.</a:t>
            </a:r>
          </a:p>
          <a:p>
            <a:pPr algn="l"/>
            <a:r>
              <a:rPr lang="ru-RU" altLang="ru-RU" sz="1200" smtClean="0">
                <a:solidFill>
                  <a:srgbClr val="0000FF"/>
                </a:solidFill>
              </a:rPr>
              <a:t>-Знает основные свои права, защищенные государством.</a:t>
            </a:r>
          </a:p>
          <a:p>
            <a:endParaRPr lang="ru-RU" altLang="ru-RU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1840" y="3212976"/>
            <a:ext cx="4968552" cy="316835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ctrTitle"/>
          </p:nvPr>
        </p:nvSpPr>
        <p:spPr>
          <a:xfrm>
            <a:off x="685800" y="692150"/>
            <a:ext cx="7772400" cy="46038"/>
          </a:xfrm>
        </p:spPr>
        <p:txBody>
          <a:bodyPr/>
          <a:lstStyle/>
          <a:p>
            <a:endParaRPr lang="ru-RU" altLang="ru-RU" smtClean="0"/>
          </a:p>
        </p:txBody>
      </p:sp>
      <p:sp>
        <p:nvSpPr>
          <p:cNvPr id="1536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450" y="703263"/>
            <a:ext cx="6400800" cy="1752600"/>
          </a:xfrm>
        </p:spPr>
        <p:txBody>
          <a:bodyPr/>
          <a:lstStyle/>
          <a:p>
            <a:pPr algn="l"/>
            <a:r>
              <a:rPr lang="ru-RU" altLang="ru-RU" sz="1200" smtClean="0">
                <a:solidFill>
                  <a:srgbClr val="0000FF"/>
                </a:solidFill>
              </a:rPr>
              <a:t>-Называет деревья, кустарники, травянистые растения; растения луга, сада, леса.</a:t>
            </a:r>
          </a:p>
          <a:p>
            <a:pPr algn="l"/>
            <a:r>
              <a:rPr lang="ru-RU" altLang="ru-RU" sz="1200" smtClean="0">
                <a:solidFill>
                  <a:srgbClr val="0000FF"/>
                </a:solidFill>
              </a:rPr>
              <a:t>-Различает по внешнему виду и называет растения, наиболее распространенные в данной местности;</a:t>
            </a:r>
          </a:p>
          <a:p>
            <a:pPr algn="l"/>
            <a:r>
              <a:rPr lang="ru-RU" altLang="ru-RU" sz="1200" smtClean="0">
                <a:solidFill>
                  <a:srgbClr val="0000FF"/>
                </a:solidFill>
              </a:rPr>
              <a:t>-Имеет представление о лекарственных растениях.</a:t>
            </a:r>
          </a:p>
          <a:p>
            <a:pPr algn="l"/>
            <a:r>
              <a:rPr lang="ru-RU" altLang="ru-RU" sz="1200" smtClean="0">
                <a:solidFill>
                  <a:srgbClr val="0000FF"/>
                </a:solidFill>
              </a:rPr>
              <a:t>-Имеет представление о насекомых, определяет по внешнему виду и правильно называет бабочек и жуков. Умеет сравнивать насекомых по способу передвижения.</a:t>
            </a:r>
          </a:p>
          <a:p>
            <a:pPr algn="l"/>
            <a:r>
              <a:rPr lang="ru-RU" altLang="ru-RU" sz="1200" smtClean="0">
                <a:solidFill>
                  <a:srgbClr val="0000FF"/>
                </a:solidFill>
              </a:rPr>
              <a:t>-Имеет представление о злаках и их выращивании в поле;</a:t>
            </a:r>
          </a:p>
          <a:p>
            <a:pPr algn="l"/>
            <a:r>
              <a:rPr lang="ru-RU" altLang="ru-RU" sz="1200" smtClean="0">
                <a:solidFill>
                  <a:srgbClr val="0000FF"/>
                </a:solidFill>
              </a:rPr>
              <a:t>-Имеет представление о труде сельских жителей (хлеборобов, животноводов).</a:t>
            </a:r>
          </a:p>
          <a:p>
            <a:pPr algn="l"/>
            <a:r>
              <a:rPr lang="ru-RU" altLang="ru-RU" sz="1200" smtClean="0">
                <a:solidFill>
                  <a:srgbClr val="0000FF"/>
                </a:solidFill>
              </a:rPr>
              <a:t>-Имеет представление о зависимости изменений в живой природе от изменений в неживой природе;</a:t>
            </a:r>
          </a:p>
          <a:p>
            <a:pPr algn="l"/>
            <a:r>
              <a:rPr lang="ru-RU" altLang="ru-RU" sz="1200" smtClean="0">
                <a:solidFill>
                  <a:srgbClr val="0000FF"/>
                </a:solidFill>
              </a:rPr>
              <a:t>-Устанавливает причинно-следственные связи между природными явлениями.</a:t>
            </a:r>
          </a:p>
          <a:p>
            <a:pPr algn="l"/>
            <a:r>
              <a:rPr lang="ru-RU" altLang="ru-RU" sz="1200" smtClean="0">
                <a:solidFill>
                  <a:srgbClr val="0000FF"/>
                </a:solidFill>
              </a:rPr>
              <a:t>-Имеет представление об охране природы, соблюдает правила поведения в природе.</a:t>
            </a:r>
          </a:p>
          <a:p>
            <a:pPr algn="l"/>
            <a:r>
              <a:rPr lang="ru-RU" altLang="ru-RU" sz="1200" smtClean="0">
                <a:solidFill>
                  <a:srgbClr val="0000FF"/>
                </a:solidFill>
              </a:rPr>
              <a:t>-Замечает приметы осени, имеет представление о труде взрослых в осенний период.</a:t>
            </a:r>
          </a:p>
          <a:p>
            <a:pPr algn="l"/>
            <a:r>
              <a:rPr lang="ru-RU" altLang="ru-RU" sz="1200" smtClean="0">
                <a:solidFill>
                  <a:srgbClr val="0000FF"/>
                </a:solidFill>
              </a:rPr>
              <a:t>-Имеет представление о весенних изменениях в природе, о термометре.</a:t>
            </a:r>
          </a:p>
          <a:p>
            <a:endParaRPr lang="ru-RU" altLang="ru-RU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9952" y="3789040"/>
            <a:ext cx="4139317" cy="275549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ctrTitle"/>
          </p:nvPr>
        </p:nvSpPr>
        <p:spPr>
          <a:xfrm>
            <a:off x="611188" y="404813"/>
            <a:ext cx="7772400" cy="792162"/>
          </a:xfrm>
        </p:spPr>
        <p:txBody>
          <a:bodyPr/>
          <a:lstStyle/>
          <a:p>
            <a:r>
              <a:rPr lang="ru-RU" altLang="ru-RU" sz="2000" smtClean="0">
                <a:solidFill>
                  <a:srgbClr val="0000FF"/>
                </a:solidFill>
              </a:rPr>
              <a:t>Обучение грамоте:</a:t>
            </a:r>
          </a:p>
        </p:txBody>
      </p:sp>
      <p:sp>
        <p:nvSpPr>
          <p:cNvPr id="1638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450" y="1052513"/>
            <a:ext cx="6400800" cy="1752600"/>
          </a:xfrm>
        </p:spPr>
        <p:txBody>
          <a:bodyPr/>
          <a:lstStyle/>
          <a:p>
            <a:pPr algn="l"/>
            <a:r>
              <a:rPr lang="ru-RU" altLang="ru-RU" sz="1200" smtClean="0">
                <a:solidFill>
                  <a:srgbClr val="0000FF"/>
                </a:solidFill>
              </a:rPr>
              <a:t>-Различает гласные и согласные звуки, твердые и мягкие согласные звуки</a:t>
            </a:r>
          </a:p>
          <a:p>
            <a:pPr algn="l"/>
            <a:r>
              <a:rPr lang="ru-RU" altLang="ru-RU" sz="1200" smtClean="0">
                <a:solidFill>
                  <a:srgbClr val="0000FF"/>
                </a:solidFill>
              </a:rPr>
              <a:t>-Владеет звуковым анализом слов</a:t>
            </a:r>
          </a:p>
          <a:p>
            <a:pPr algn="l"/>
            <a:r>
              <a:rPr lang="ru-RU" altLang="ru-RU" sz="1200" smtClean="0">
                <a:solidFill>
                  <a:srgbClr val="0000FF"/>
                </a:solidFill>
              </a:rPr>
              <a:t>- Умеет устанавливать последовательность и место звуков в слове (начало, сере­дина, конец).</a:t>
            </a:r>
          </a:p>
          <a:p>
            <a:pPr algn="l"/>
            <a:r>
              <a:rPr lang="ru-RU" altLang="ru-RU" sz="1200" smtClean="0">
                <a:solidFill>
                  <a:srgbClr val="0000FF"/>
                </a:solidFill>
              </a:rPr>
              <a:t>-Знаком с буквами печатного шрифта</a:t>
            </a:r>
          </a:p>
          <a:p>
            <a:pPr algn="l"/>
            <a:r>
              <a:rPr lang="ru-RU" altLang="ru-RU" sz="1200" smtClean="0">
                <a:solidFill>
                  <a:srgbClr val="0000FF"/>
                </a:solidFill>
              </a:rPr>
              <a:t>-Имеет представление об основном механизме чте­ния слогов, ориентируясь на гласную в слоге </a:t>
            </a:r>
          </a:p>
          <a:p>
            <a:pPr algn="l"/>
            <a:r>
              <a:rPr lang="ru-RU" altLang="ru-RU" sz="1200" smtClean="0">
                <a:solidFill>
                  <a:srgbClr val="0000FF"/>
                </a:solidFill>
              </a:rPr>
              <a:t>-Имеет представление о слове, предложении, составляет схему простого предложения</a:t>
            </a:r>
          </a:p>
          <a:p>
            <a:pPr algn="l"/>
            <a:r>
              <a:rPr lang="ru-RU" altLang="ru-RU" sz="1200" smtClean="0">
                <a:solidFill>
                  <a:srgbClr val="0000FF"/>
                </a:solidFill>
              </a:rPr>
              <a:t>-Имеет первоначальные представления о слоге, делит слова на части, определяет количество слогов в слове.</a:t>
            </a:r>
          </a:p>
          <a:p>
            <a:pPr algn="l"/>
            <a:r>
              <a:rPr lang="ru-RU" altLang="ru-RU" sz="1200" smtClean="0">
                <a:solidFill>
                  <a:srgbClr val="0000FF"/>
                </a:solidFill>
              </a:rPr>
              <a:t>-Имеет представление</a:t>
            </a:r>
            <a:r>
              <a:rPr lang="ru-RU" altLang="ru-RU" sz="1200" b="1" smtClean="0">
                <a:solidFill>
                  <a:srgbClr val="0000FF"/>
                </a:solidFill>
              </a:rPr>
              <a:t> </a:t>
            </a:r>
            <a:r>
              <a:rPr lang="ru-RU" altLang="ru-RU" sz="1200" smtClean="0">
                <a:solidFill>
                  <a:srgbClr val="0000FF"/>
                </a:solidFill>
              </a:rPr>
              <a:t>об ударении, находит ударение в любом слове и ставят знак ударение в нужное место</a:t>
            </a:r>
          </a:p>
          <a:p>
            <a:endParaRPr lang="ru-RU" altLang="ru-RU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3808" y="3573016"/>
            <a:ext cx="3888432" cy="26190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ctrTitle"/>
          </p:nvPr>
        </p:nvSpPr>
        <p:spPr>
          <a:xfrm>
            <a:off x="684213" y="260350"/>
            <a:ext cx="7772400" cy="1008063"/>
          </a:xfrm>
        </p:spPr>
        <p:txBody>
          <a:bodyPr/>
          <a:lstStyle/>
          <a:p>
            <a:r>
              <a:rPr lang="ru-RU" altLang="ru-RU" sz="2000" smtClean="0">
                <a:solidFill>
                  <a:srgbClr val="0000FF"/>
                </a:solidFill>
              </a:rPr>
              <a:t>Развитие речи:</a:t>
            </a:r>
          </a:p>
        </p:txBody>
      </p:sp>
      <p:sp>
        <p:nvSpPr>
          <p:cNvPr id="1741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6375" y="981075"/>
            <a:ext cx="6400800" cy="4319588"/>
          </a:xfrm>
        </p:spPr>
        <p:txBody>
          <a:bodyPr/>
          <a:lstStyle/>
          <a:p>
            <a:pPr algn="l"/>
            <a:r>
              <a:rPr lang="ru-RU" altLang="ru-RU" sz="1200" smtClean="0">
                <a:solidFill>
                  <a:srgbClr val="0000FF"/>
                </a:solidFill>
              </a:rPr>
              <a:t>-Произносит заданную фразу с вопросительной или восклицательной интонацией.</a:t>
            </a:r>
          </a:p>
          <a:p>
            <a:pPr algn="l"/>
            <a:r>
              <a:rPr lang="ru-RU" altLang="ru-RU" sz="1200" smtClean="0">
                <a:solidFill>
                  <a:srgbClr val="0000FF"/>
                </a:solidFill>
              </a:rPr>
              <a:t>-Вычленяет в словах или фразах определенные звуки, слоги, делает ударение.</a:t>
            </a:r>
          </a:p>
          <a:p>
            <a:pPr algn="l"/>
            <a:r>
              <a:rPr lang="ru-RU" altLang="ru-RU" sz="1200" smtClean="0">
                <a:solidFill>
                  <a:srgbClr val="0000FF"/>
                </a:solidFill>
              </a:rPr>
              <a:t>-Осознанно пользуется звуковой стороной речи, правильно применяет в зависимости от ситуации.</a:t>
            </a:r>
          </a:p>
          <a:p>
            <a:pPr algn="l"/>
            <a:r>
              <a:rPr lang="ru-RU" altLang="ru-RU" sz="1200" smtClean="0">
                <a:solidFill>
                  <a:srgbClr val="0000FF"/>
                </a:solidFill>
              </a:rPr>
              <a:t>-Подбирает наиболее точное слово при формулировании мысли и правильно его применяет в любом контексте.</a:t>
            </a:r>
          </a:p>
          <a:p>
            <a:pPr algn="l"/>
            <a:r>
              <a:rPr lang="ru-RU" altLang="ru-RU" sz="1200" smtClean="0">
                <a:solidFill>
                  <a:srgbClr val="0000FF"/>
                </a:solidFill>
              </a:rPr>
              <a:t>-Правильно выбирает из синонимического ряда наиболее подходящее слово.</a:t>
            </a:r>
          </a:p>
          <a:p>
            <a:pPr algn="l"/>
            <a:r>
              <a:rPr lang="ru-RU" altLang="ru-RU" sz="1200" smtClean="0">
                <a:solidFill>
                  <a:srgbClr val="0000FF"/>
                </a:solidFill>
              </a:rPr>
              <a:t>-Понимает переносное значение слов в зависимости от противопоставления и сочетания.</a:t>
            </a:r>
          </a:p>
          <a:p>
            <a:pPr algn="l"/>
            <a:r>
              <a:rPr lang="ru-RU" altLang="ru-RU" sz="1200" smtClean="0">
                <a:solidFill>
                  <a:srgbClr val="0000FF"/>
                </a:solidFill>
              </a:rPr>
              <a:t>-Согласовывает существительные и прилагательные в роде, числе и падеже.</a:t>
            </a:r>
          </a:p>
          <a:p>
            <a:pPr algn="l"/>
            <a:r>
              <a:rPr lang="ru-RU" altLang="ru-RU" sz="1200" smtClean="0">
                <a:solidFill>
                  <a:srgbClr val="0000FF"/>
                </a:solidFill>
              </a:rPr>
              <a:t>-Образовывает слова разными способами.</a:t>
            </a:r>
          </a:p>
          <a:p>
            <a:pPr algn="l"/>
            <a:r>
              <a:rPr lang="ru-RU" altLang="ru-RU" sz="1200" smtClean="0">
                <a:solidFill>
                  <a:srgbClr val="0000FF"/>
                </a:solidFill>
              </a:rPr>
              <a:t>-Умеет подбирать однокоренные слова.</a:t>
            </a:r>
          </a:p>
          <a:p>
            <a:pPr algn="l"/>
            <a:r>
              <a:rPr lang="ru-RU" altLang="ru-RU" sz="1200" smtClean="0">
                <a:solidFill>
                  <a:srgbClr val="0000FF"/>
                </a:solidFill>
              </a:rPr>
              <a:t>-Строит разные типы высказываний (описание, повествование, рассуждение), соблюдая их структуру и используя разнообразные способы связи между предложениями и частями высказывания.</a:t>
            </a:r>
          </a:p>
          <a:p>
            <a:pPr algn="l"/>
            <a:r>
              <a:rPr lang="ru-RU" altLang="ru-RU" sz="1200" smtClean="0">
                <a:solidFill>
                  <a:srgbClr val="0000FF"/>
                </a:solidFill>
              </a:rPr>
              <a:t>-Пересказывает литературные произведения, составляет рассказ об игрушке или предмете, по картине, из личного опыта.</a:t>
            </a:r>
          </a:p>
          <a:p>
            <a:pPr algn="l"/>
            <a:r>
              <a:rPr lang="ru-RU" altLang="ru-RU" sz="1200" smtClean="0">
                <a:solidFill>
                  <a:srgbClr val="0000FF"/>
                </a:solidFill>
              </a:rPr>
              <a:t>-Выстраивает сюжетную линию в рассказе.</a:t>
            </a:r>
          </a:p>
          <a:p>
            <a:pPr algn="l"/>
            <a:r>
              <a:rPr lang="ru-RU" altLang="ru-RU" sz="1200" smtClean="0">
                <a:solidFill>
                  <a:srgbClr val="0000FF"/>
                </a:solidFill>
              </a:rPr>
              <a:t>-Различает жанры художественной литературы.</a:t>
            </a:r>
          </a:p>
          <a:p>
            <a:pPr algn="l"/>
            <a:r>
              <a:rPr lang="ru-RU" altLang="ru-RU" sz="1200" smtClean="0">
                <a:solidFill>
                  <a:srgbClr val="0000FF"/>
                </a:solidFill>
              </a:rPr>
              <a:t>-Понимает значение образных выражений и целесообразно их использует в тексте.</a:t>
            </a:r>
          </a:p>
          <a:p>
            <a:pPr algn="l"/>
            <a:r>
              <a:rPr lang="ru-RU" altLang="ru-RU" sz="1200" smtClean="0">
                <a:solidFill>
                  <a:srgbClr val="0000FF"/>
                </a:solidFill>
              </a:rPr>
              <a:t>-Понимает обобщенный смысл малых фольклорных форм.</a:t>
            </a:r>
          </a:p>
          <a:p>
            <a:r>
              <a:rPr lang="ru-RU" altLang="ru-RU" sz="1200" smtClean="0">
                <a:solidFill>
                  <a:srgbClr val="0000FF"/>
                </a:solidFill>
              </a:rPr>
              <a:t> </a:t>
            </a:r>
          </a:p>
          <a:p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ctrTitle"/>
          </p:nvPr>
        </p:nvSpPr>
        <p:spPr>
          <a:xfrm>
            <a:off x="685800" y="333375"/>
            <a:ext cx="7772400" cy="1366838"/>
          </a:xfrm>
        </p:spPr>
        <p:txBody>
          <a:bodyPr/>
          <a:lstStyle/>
          <a:p>
            <a:r>
              <a:rPr lang="ru-RU" altLang="ru-RU" sz="2000" smtClean="0">
                <a:solidFill>
                  <a:srgbClr val="0000FF"/>
                </a:solidFill>
              </a:rPr>
              <a:t>Художественно-эстетическое развитие </a:t>
            </a:r>
            <a:br>
              <a:rPr lang="ru-RU" altLang="ru-RU" sz="2000" smtClean="0">
                <a:solidFill>
                  <a:srgbClr val="0000FF"/>
                </a:solidFill>
              </a:rPr>
            </a:br>
            <a:r>
              <a:rPr lang="ru-RU" altLang="ru-RU" sz="2000" smtClean="0">
                <a:solidFill>
                  <a:srgbClr val="0000FF"/>
                </a:solidFill>
              </a:rPr>
              <a:t>(рисование, лепка, аппликация, музыка):</a:t>
            </a:r>
          </a:p>
        </p:txBody>
      </p:sp>
      <p:sp>
        <p:nvSpPr>
          <p:cNvPr id="1843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412875"/>
            <a:ext cx="6400800" cy="1752600"/>
          </a:xfrm>
        </p:spPr>
        <p:txBody>
          <a:bodyPr/>
          <a:lstStyle/>
          <a:p>
            <a:pPr algn="l"/>
            <a:r>
              <a:rPr lang="ru-RU" altLang="ru-RU" sz="1200" smtClean="0">
                <a:solidFill>
                  <a:srgbClr val="0000FF"/>
                </a:solidFill>
              </a:rPr>
              <a:t>-Видит конструкцию предмета и анализирует ее с учетом практического назначения.</a:t>
            </a:r>
          </a:p>
          <a:p>
            <a:pPr algn="l"/>
            <a:r>
              <a:rPr lang="ru-RU" altLang="ru-RU" sz="1200" smtClean="0">
                <a:solidFill>
                  <a:srgbClr val="0000FF"/>
                </a:solidFill>
              </a:rPr>
              <a:t>-Создает различные конструкции предмета в соответствии с его назначением.</a:t>
            </a:r>
          </a:p>
          <a:p>
            <a:pPr algn="l"/>
            <a:r>
              <a:rPr lang="ru-RU" altLang="ru-RU" sz="1200" smtClean="0">
                <a:solidFill>
                  <a:srgbClr val="0000FF"/>
                </a:solidFill>
              </a:rPr>
              <a:t>-Создает модели из пластмассового и деревянного конструкторов по рисунку и словесной инструкции.</a:t>
            </a:r>
          </a:p>
          <a:p>
            <a:pPr algn="l"/>
            <a:r>
              <a:rPr lang="ru-RU" altLang="ru-RU" sz="1200" smtClean="0">
                <a:solidFill>
                  <a:srgbClr val="0000FF"/>
                </a:solidFill>
              </a:rPr>
              <a:t>-Изготавливает	объемные игрушки.</a:t>
            </a:r>
          </a:p>
          <a:p>
            <a:pPr algn="l"/>
            <a:r>
              <a:rPr lang="ru-RU" altLang="ru-RU" sz="1200" smtClean="0">
                <a:solidFill>
                  <a:srgbClr val="0000FF"/>
                </a:solidFill>
              </a:rPr>
              <a:t>-Умеет	работать с бумагой, делать разметку.</a:t>
            </a:r>
          </a:p>
          <a:p>
            <a:endParaRPr lang="ru-RU" altLang="ru-RU" sz="120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" y="2961556"/>
            <a:ext cx="3742480" cy="25678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3933056"/>
            <a:ext cx="3846870" cy="256082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ctrTitle"/>
          </p:nvPr>
        </p:nvSpPr>
        <p:spPr>
          <a:xfrm>
            <a:off x="685800" y="476250"/>
            <a:ext cx="7772400" cy="650875"/>
          </a:xfrm>
        </p:spPr>
        <p:txBody>
          <a:bodyPr/>
          <a:lstStyle/>
          <a:p>
            <a:r>
              <a:rPr lang="ru-RU" altLang="ru-RU" sz="2000" smtClean="0">
                <a:solidFill>
                  <a:srgbClr val="0000FF"/>
                </a:solidFill>
              </a:rPr>
              <a:t>Физическая культура:</a:t>
            </a:r>
          </a:p>
        </p:txBody>
      </p:sp>
      <p:sp>
        <p:nvSpPr>
          <p:cNvPr id="19459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84675" y="7343775"/>
            <a:ext cx="3351213" cy="1085850"/>
          </a:xfrm>
        </p:spPr>
        <p:txBody>
          <a:bodyPr/>
          <a:lstStyle/>
          <a:p>
            <a:endParaRPr lang="ru-RU" altLang="ru-RU" smtClean="0"/>
          </a:p>
        </p:txBody>
      </p:sp>
      <p:pic>
        <p:nvPicPr>
          <p:cNvPr id="19461" name="Picture 5" descr="https://i.mycdn.me/i?r=AyH4iRPQ2q0otWIFepML2LxRMt89l5WNZT7wDz6MZX165w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124521"/>
            <a:ext cx="3672407" cy="367263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19463" name="Picture 7" descr="https://i.mycdn.me/i?r=AyH4iRPQ2q0otWIFepML2LxRfwXK0gN3l3auXTNmSMrqA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85386" y="2147033"/>
            <a:ext cx="4308649" cy="41764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ctrTitle"/>
          </p:nvPr>
        </p:nvSpPr>
        <p:spPr>
          <a:xfrm>
            <a:off x="755650" y="333375"/>
            <a:ext cx="7772400" cy="1470025"/>
          </a:xfrm>
        </p:spPr>
        <p:txBody>
          <a:bodyPr/>
          <a:lstStyle/>
          <a:p>
            <a:endParaRPr lang="ru-RU" altLang="ru-RU" sz="2000" smtClean="0"/>
          </a:p>
        </p:txBody>
      </p:sp>
      <p:sp>
        <p:nvSpPr>
          <p:cNvPr id="2048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33463" y="8647113"/>
            <a:ext cx="2501900" cy="549275"/>
          </a:xfrm>
        </p:spPr>
        <p:txBody>
          <a:bodyPr/>
          <a:lstStyle/>
          <a:p>
            <a:endParaRPr lang="ru-RU" altLang="ru-RU" smtClean="0"/>
          </a:p>
        </p:txBody>
      </p:sp>
      <p:pic>
        <p:nvPicPr>
          <p:cNvPr id="20484" name="Picture 6" descr="https://i.pinimg.com/originals/69/8e/58/698e589775b69638d76e0d1a7a90a72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51950" cy="683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5"/>
          <p:cNvSpPr>
            <a:spLocks noChangeArrowheads="1"/>
          </p:cNvSpPr>
          <p:nvPr/>
        </p:nvSpPr>
        <p:spPr bwMode="auto">
          <a:xfrm>
            <a:off x="755650" y="546100"/>
            <a:ext cx="4679950" cy="64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solidFill>
                  <a:srgbClr val="0000FF"/>
                </a:solidFill>
              </a:rPr>
              <a:t>Цели:</a:t>
            </a:r>
            <a:r>
              <a:rPr lang="ru-RU" altLang="ru-RU" sz="3600">
                <a:solidFill>
                  <a:srgbClr val="0000FF"/>
                </a:solidFill>
              </a:rPr>
              <a:t>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50031" y="1628800"/>
            <a:ext cx="5256584" cy="646331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1001">
            <a:schemeClr val="l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eaLnBrk="1" hangingPunct="1">
              <a:defRPr/>
            </a:pPr>
            <a:endParaRPr lang="ru-RU" sz="3600" b="1" dirty="0">
              <a:solidFill>
                <a:srgbClr val="0000FF"/>
              </a:solidFill>
            </a:endParaRPr>
          </a:p>
        </p:txBody>
      </p:sp>
      <p:pic>
        <p:nvPicPr>
          <p:cNvPr id="4102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125" y="836613"/>
            <a:ext cx="2122488" cy="204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8300" y="482600"/>
            <a:ext cx="2005013" cy="25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4" name="Прямоугольник 2"/>
          <p:cNvSpPr>
            <a:spLocks noChangeArrowheads="1"/>
          </p:cNvSpPr>
          <p:nvPr/>
        </p:nvSpPr>
        <p:spPr bwMode="auto">
          <a:xfrm>
            <a:off x="1858963" y="1252538"/>
            <a:ext cx="4572000" cy="741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000">
                <a:solidFill>
                  <a:srgbClr val="0000FF"/>
                </a:solidFill>
              </a:rPr>
              <a:t>Цель: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000">
                <a:solidFill>
                  <a:srgbClr val="0000FF"/>
                </a:solidFill>
              </a:rPr>
              <a:t>всестороннее развитие детей дошкольного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2000">
                <a:solidFill>
                  <a:srgbClr val="0000FF"/>
                </a:solidFill>
              </a:rPr>
              <a:t>возраста</a:t>
            </a:r>
          </a:p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1880" y="3099796"/>
            <a:ext cx="4355976" cy="289972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ctrTitle"/>
          </p:nvPr>
        </p:nvSpPr>
        <p:spPr>
          <a:xfrm>
            <a:off x="323850" y="188913"/>
            <a:ext cx="7772400" cy="1470025"/>
          </a:xfrm>
        </p:spPr>
        <p:txBody>
          <a:bodyPr/>
          <a:lstStyle/>
          <a:p>
            <a:r>
              <a:rPr lang="ru-RU" altLang="ru-RU" sz="3600" smtClean="0">
                <a:solidFill>
                  <a:srgbClr val="0000FF"/>
                </a:solidFill>
              </a:rPr>
              <a:t>Задачи:</a:t>
            </a:r>
          </a:p>
        </p:txBody>
      </p:sp>
      <p:sp>
        <p:nvSpPr>
          <p:cNvPr id="5123" name="Rectangle 1"/>
          <p:cNvSpPr>
            <a:spLocks noGrp="1" noChangeArrowheads="1"/>
          </p:cNvSpPr>
          <p:nvPr>
            <p:ph type="subTitle" idx="1"/>
          </p:nvPr>
        </p:nvSpPr>
        <p:spPr>
          <a:xfrm>
            <a:off x="539750" y="2514600"/>
            <a:ext cx="184150" cy="801688"/>
          </a:xfrm>
          <a:noFill/>
        </p:spPr>
        <p:txBody>
          <a:bodyPr wrap="none" anchor="ctr">
            <a:spAutoFit/>
          </a:bodyPr>
          <a:lstStyle/>
          <a:p>
            <a:pPr algn="l">
              <a:spcBef>
                <a:spcPct val="0"/>
              </a:spcBef>
            </a:pPr>
            <a:r>
              <a:rPr lang="ru-RU" altLang="ru-RU" sz="1400" smtClean="0">
                <a:solidFill>
                  <a:srgbClr val="B00000"/>
                </a:solidFill>
              </a:rPr>
              <a:t/>
            </a:r>
            <a:br>
              <a:rPr lang="ru-RU" altLang="ru-RU" sz="1400" smtClean="0">
                <a:solidFill>
                  <a:srgbClr val="B00000"/>
                </a:solidFill>
              </a:rPr>
            </a:br>
            <a:endParaRPr lang="ru-RU" altLang="ru-RU" sz="1400" smtClean="0">
              <a:solidFill>
                <a:srgbClr val="B00000"/>
              </a:solidFill>
            </a:endParaRPr>
          </a:p>
          <a:p>
            <a:pPr algn="l">
              <a:spcBef>
                <a:spcPct val="0"/>
              </a:spcBef>
            </a:pPr>
            <a:endParaRPr lang="ru-RU" altLang="ru-RU" sz="1800" smtClean="0"/>
          </a:p>
        </p:txBody>
      </p:sp>
      <p:sp>
        <p:nvSpPr>
          <p:cNvPr id="5124" name="Прямоугольник 1"/>
          <p:cNvSpPr>
            <a:spLocks noChangeArrowheads="1"/>
          </p:cNvSpPr>
          <p:nvPr/>
        </p:nvSpPr>
        <p:spPr bwMode="auto">
          <a:xfrm>
            <a:off x="1116013" y="1341438"/>
            <a:ext cx="5976937" cy="434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>
              <a:buFontTx/>
              <a:buNone/>
            </a:pPr>
            <a:endParaRPr lang="ru-RU" altLang="ru-RU" sz="1800"/>
          </a:p>
          <a:p>
            <a:pPr>
              <a:buFontTx/>
              <a:buNone/>
            </a:pPr>
            <a:endParaRPr lang="ru-RU" altLang="ru-RU" sz="1800"/>
          </a:p>
          <a:p>
            <a:pPr>
              <a:buFontTx/>
              <a:buNone/>
            </a:pPr>
            <a:r>
              <a:rPr lang="ru-RU" altLang="ru-RU" sz="1800">
                <a:solidFill>
                  <a:srgbClr val="0000FF"/>
                </a:solidFill>
              </a:rPr>
              <a:t>-Углубить навыки и умения, необходимые для занятий</a:t>
            </a:r>
          </a:p>
          <a:p>
            <a:pPr>
              <a:buFontTx/>
              <a:buNone/>
            </a:pPr>
            <a:r>
              <a:rPr lang="ru-RU" altLang="ru-RU" sz="1800">
                <a:solidFill>
                  <a:srgbClr val="0000FF"/>
                </a:solidFill>
              </a:rPr>
              <a:t>             в начальной школе</a:t>
            </a:r>
          </a:p>
          <a:p>
            <a:endParaRPr lang="ru-RU" altLang="ru-RU" sz="1800">
              <a:solidFill>
                <a:srgbClr val="0000FF"/>
              </a:solidFill>
            </a:endParaRPr>
          </a:p>
          <a:p>
            <a:pPr>
              <a:buFontTx/>
              <a:buNone/>
            </a:pPr>
            <a:r>
              <a:rPr lang="ru-RU" altLang="ru-RU" sz="1800">
                <a:solidFill>
                  <a:srgbClr val="0000FF"/>
                </a:solidFill>
              </a:rPr>
              <a:t>-Развить у детей творческое воображение, память,</a:t>
            </a:r>
          </a:p>
          <a:p>
            <a:pPr>
              <a:buFontTx/>
              <a:buNone/>
            </a:pPr>
            <a:r>
              <a:rPr lang="ru-RU" altLang="ru-RU" sz="1800">
                <a:solidFill>
                  <a:srgbClr val="0000FF"/>
                </a:solidFill>
              </a:rPr>
              <a:t>          речь, логическое мышление</a:t>
            </a:r>
          </a:p>
          <a:p>
            <a:endParaRPr lang="ru-RU" altLang="ru-RU" sz="1800">
              <a:solidFill>
                <a:srgbClr val="0000FF"/>
              </a:solidFill>
            </a:endParaRPr>
          </a:p>
          <a:p>
            <a:pPr>
              <a:buFontTx/>
              <a:buNone/>
            </a:pPr>
            <a:r>
              <a:rPr lang="ru-RU" altLang="ru-RU" sz="1800">
                <a:solidFill>
                  <a:srgbClr val="0000FF"/>
                </a:solidFill>
              </a:rPr>
              <a:t>-Воспитать бережное отношение к природе</a:t>
            </a:r>
          </a:p>
          <a:p>
            <a:endParaRPr lang="ru-RU" altLang="ru-RU" sz="1800">
              <a:solidFill>
                <a:srgbClr val="0000FF"/>
              </a:solidFill>
            </a:endParaRPr>
          </a:p>
          <a:p>
            <a:pPr>
              <a:buFontTx/>
              <a:buNone/>
            </a:pPr>
            <a:r>
              <a:rPr lang="ru-RU" altLang="ru-RU" sz="1800">
                <a:solidFill>
                  <a:srgbClr val="0000FF"/>
                </a:solidFill>
              </a:rPr>
              <a:t>-Привить навыки культуры общения</a:t>
            </a:r>
          </a:p>
          <a:p>
            <a:endParaRPr lang="ru-RU" altLang="ru-RU" sz="1000">
              <a:solidFill>
                <a:srgbClr val="0000FF"/>
              </a:solidFill>
            </a:endParaRPr>
          </a:p>
          <a:p>
            <a:pPr>
              <a:buFontTx/>
              <a:buNone/>
            </a:pPr>
            <a:endParaRPr lang="ru-RU" altLang="ru-RU" sz="1000">
              <a:solidFill>
                <a:srgbClr val="0000FF"/>
              </a:solidFill>
            </a:endParaRPr>
          </a:p>
          <a:p>
            <a:pPr>
              <a:spcBef>
                <a:spcPct val="0"/>
              </a:spcBef>
              <a:buFontTx/>
              <a:buNone/>
            </a:pPr>
            <a:endParaRPr lang="ru-RU" altLang="ru-RU" sz="180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ctrTitle"/>
          </p:nvPr>
        </p:nvSpPr>
        <p:spPr>
          <a:xfrm>
            <a:off x="611188" y="765175"/>
            <a:ext cx="8204200" cy="1470025"/>
          </a:xfrm>
        </p:spPr>
        <p:txBody>
          <a:bodyPr/>
          <a:lstStyle/>
          <a:p>
            <a:r>
              <a:rPr lang="ru-RU" altLang="ru-RU" sz="2800" smtClean="0">
                <a:solidFill>
                  <a:srgbClr val="0000FF"/>
                </a:solidFill>
              </a:rPr>
              <a:t>Формы проведения образовательной деятельности в</a:t>
            </a:r>
            <a:br>
              <a:rPr lang="ru-RU" altLang="ru-RU" sz="2800" smtClean="0">
                <a:solidFill>
                  <a:srgbClr val="0000FF"/>
                </a:solidFill>
              </a:rPr>
            </a:br>
            <a:r>
              <a:rPr lang="ru-RU" altLang="ru-RU" sz="2800" smtClean="0">
                <a:solidFill>
                  <a:srgbClr val="0000FF"/>
                </a:solidFill>
              </a:rPr>
              <a:t>режиме дня:</a:t>
            </a:r>
          </a:p>
        </p:txBody>
      </p:sp>
      <p:sp>
        <p:nvSpPr>
          <p:cNvPr id="614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088" y="2420938"/>
            <a:ext cx="6945312" cy="1828800"/>
          </a:xfrm>
        </p:spPr>
        <p:txBody>
          <a:bodyPr/>
          <a:lstStyle/>
          <a:p>
            <a:pPr marL="285750" indent="-285750" algn="l">
              <a:buFontTx/>
              <a:buChar char="•"/>
            </a:pPr>
            <a:r>
              <a:rPr lang="ru-RU" altLang="ru-RU" sz="1800" smtClean="0">
                <a:solidFill>
                  <a:srgbClr val="0000FF"/>
                </a:solidFill>
              </a:rPr>
              <a:t>Подвижные игры с правилами </a:t>
            </a:r>
          </a:p>
          <a:p>
            <a:pPr marL="285750" indent="-285750" algn="l">
              <a:buFontTx/>
              <a:buChar char="•"/>
            </a:pPr>
            <a:r>
              <a:rPr lang="ru-RU" altLang="ru-RU" sz="1800" smtClean="0">
                <a:solidFill>
                  <a:srgbClr val="0000FF"/>
                </a:solidFill>
              </a:rPr>
              <a:t>Физкультминутки</a:t>
            </a:r>
          </a:p>
          <a:p>
            <a:pPr marL="285750" indent="-285750" algn="l">
              <a:buFontTx/>
              <a:buChar char="•"/>
            </a:pPr>
            <a:r>
              <a:rPr lang="ru-RU" altLang="ru-RU" sz="1800" smtClean="0">
                <a:solidFill>
                  <a:srgbClr val="0000FF"/>
                </a:solidFill>
              </a:rPr>
              <a:t>Зарядка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131840" y="3335338"/>
            <a:ext cx="4175162" cy="268349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ctrTitle"/>
          </p:nvPr>
        </p:nvSpPr>
        <p:spPr>
          <a:xfrm>
            <a:off x="1042988" y="620713"/>
            <a:ext cx="7700962" cy="2378075"/>
          </a:xfrm>
        </p:spPr>
        <p:txBody>
          <a:bodyPr/>
          <a:lstStyle/>
          <a:p>
            <a:pPr algn="l"/>
            <a:r>
              <a:rPr lang="ru-RU" altLang="ru-RU" sz="1800" smtClean="0">
                <a:solidFill>
                  <a:srgbClr val="0000FF"/>
                </a:solidFill>
              </a:rPr>
              <a:t>-Тематические беседы и рассказы.</a:t>
            </a:r>
            <a:br>
              <a:rPr lang="ru-RU" altLang="ru-RU" sz="1800" smtClean="0">
                <a:solidFill>
                  <a:srgbClr val="0000FF"/>
                </a:solidFill>
              </a:rPr>
            </a:br>
            <a:r>
              <a:rPr lang="ru-RU" altLang="ru-RU" sz="1800" smtClean="0">
                <a:solidFill>
                  <a:srgbClr val="0000FF"/>
                </a:solidFill>
              </a:rPr>
              <a:t/>
            </a:r>
            <a:br>
              <a:rPr lang="ru-RU" altLang="ru-RU" sz="1800" smtClean="0">
                <a:solidFill>
                  <a:srgbClr val="0000FF"/>
                </a:solidFill>
              </a:rPr>
            </a:br>
            <a:r>
              <a:rPr lang="ru-RU" altLang="ru-RU" sz="1800" smtClean="0">
                <a:solidFill>
                  <a:srgbClr val="0000FF"/>
                </a:solidFill>
              </a:rPr>
              <a:t>-Соревнования и праздники.</a:t>
            </a:r>
            <a:br>
              <a:rPr lang="ru-RU" altLang="ru-RU" sz="1800" smtClean="0">
                <a:solidFill>
                  <a:srgbClr val="0000FF"/>
                </a:solidFill>
              </a:rPr>
            </a:br>
            <a:r>
              <a:rPr lang="ru-RU" altLang="ru-RU" sz="1800" smtClean="0">
                <a:solidFill>
                  <a:srgbClr val="0000FF"/>
                </a:solidFill>
              </a:rPr>
              <a:t/>
            </a:r>
            <a:br>
              <a:rPr lang="ru-RU" altLang="ru-RU" sz="1800" smtClean="0">
                <a:solidFill>
                  <a:srgbClr val="0000FF"/>
                </a:solidFill>
              </a:rPr>
            </a:br>
            <a:r>
              <a:rPr lang="ru-RU" altLang="ru-RU" sz="1800" smtClean="0">
                <a:solidFill>
                  <a:srgbClr val="0000FF"/>
                </a:solidFill>
              </a:rPr>
              <a:t/>
            </a:r>
            <a:br>
              <a:rPr lang="ru-RU" altLang="ru-RU" sz="1800" smtClean="0">
                <a:solidFill>
                  <a:srgbClr val="0000FF"/>
                </a:solidFill>
              </a:rPr>
            </a:br>
            <a:endParaRPr lang="ru-RU" altLang="ru-RU" sz="1200" smtClean="0"/>
          </a:p>
        </p:txBody>
      </p:sp>
      <p:sp>
        <p:nvSpPr>
          <p:cNvPr id="7171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3768" y="2300523"/>
            <a:ext cx="5618177" cy="373995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ctrTitle"/>
          </p:nvPr>
        </p:nvSpPr>
        <p:spPr>
          <a:xfrm>
            <a:off x="685800" y="908050"/>
            <a:ext cx="7772400" cy="1470025"/>
          </a:xfrm>
        </p:spPr>
        <p:txBody>
          <a:bodyPr/>
          <a:lstStyle/>
          <a:p>
            <a:r>
              <a:rPr lang="ru-RU" altLang="ru-RU" sz="1800" smtClean="0">
                <a:solidFill>
                  <a:srgbClr val="0000FF"/>
                </a:solidFill>
              </a:rPr>
              <a:t>Упражнения по усвоению культурно-гигиенических навыков</a:t>
            </a:r>
            <a:br>
              <a:rPr lang="ru-RU" altLang="ru-RU" sz="1800" smtClean="0">
                <a:solidFill>
                  <a:srgbClr val="0000FF"/>
                </a:solidFill>
              </a:rPr>
            </a:br>
            <a:r>
              <a:rPr lang="ru-RU" altLang="ru-RU" sz="1800" smtClean="0">
                <a:solidFill>
                  <a:srgbClr val="0000FF"/>
                </a:solidFill>
              </a:rPr>
              <a:t/>
            </a:r>
            <a:br>
              <a:rPr lang="ru-RU" altLang="ru-RU" sz="1800" smtClean="0">
                <a:solidFill>
                  <a:srgbClr val="0000FF"/>
                </a:solidFill>
              </a:rPr>
            </a:br>
            <a:r>
              <a:rPr lang="ru-RU" altLang="ru-RU" sz="1800" smtClean="0">
                <a:solidFill>
                  <a:srgbClr val="0000FF"/>
                </a:solidFill>
              </a:rPr>
              <a:t/>
            </a:r>
            <a:br>
              <a:rPr lang="ru-RU" altLang="ru-RU" sz="1800" smtClean="0">
                <a:solidFill>
                  <a:srgbClr val="0000FF"/>
                </a:solidFill>
              </a:rPr>
            </a:br>
            <a:endParaRPr lang="ru-RU" altLang="ru-RU" sz="1800" smtClean="0"/>
          </a:p>
        </p:txBody>
      </p:sp>
      <p:sp>
        <p:nvSpPr>
          <p:cNvPr id="8195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656" y="1556792"/>
            <a:ext cx="4071741" cy="271051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03281" y="3561384"/>
            <a:ext cx="4067944" cy="270798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ctrTitle"/>
          </p:nvPr>
        </p:nvSpPr>
        <p:spPr>
          <a:xfrm>
            <a:off x="685800" y="620713"/>
            <a:ext cx="7772400" cy="1470025"/>
          </a:xfrm>
        </p:spPr>
        <p:txBody>
          <a:bodyPr/>
          <a:lstStyle/>
          <a:p>
            <a:pPr algn="l"/>
            <a:r>
              <a:rPr lang="ru-RU" altLang="ru-RU" sz="1800" smtClean="0">
                <a:solidFill>
                  <a:srgbClr val="0000FF"/>
                </a:solidFill>
              </a:rPr>
              <a:t>-Слушание и исполнение музыкальных произведений.</a:t>
            </a:r>
            <a:br>
              <a:rPr lang="ru-RU" altLang="ru-RU" sz="1800" smtClean="0">
                <a:solidFill>
                  <a:srgbClr val="0000FF"/>
                </a:solidFill>
              </a:rPr>
            </a:br>
            <a:r>
              <a:rPr lang="ru-RU" altLang="ru-RU" sz="1800" smtClean="0">
                <a:solidFill>
                  <a:srgbClr val="0000FF"/>
                </a:solidFill>
              </a:rPr>
              <a:t>-Музыкально ритмические движения.</a:t>
            </a:r>
            <a:br>
              <a:rPr lang="ru-RU" altLang="ru-RU" sz="1800" smtClean="0">
                <a:solidFill>
                  <a:srgbClr val="0000FF"/>
                </a:solidFill>
              </a:rPr>
            </a:br>
            <a:r>
              <a:rPr lang="ru-RU" altLang="ru-RU" sz="1800" smtClean="0">
                <a:solidFill>
                  <a:srgbClr val="0000FF"/>
                </a:solidFill>
              </a:rPr>
              <a:t>-</a:t>
            </a:r>
            <a:r>
              <a:rPr lang="ru-RU" altLang="ru-RU" sz="1200" smtClean="0">
                <a:solidFill>
                  <a:srgbClr val="0000FF"/>
                </a:solidFill>
              </a:rPr>
              <a:t> </a:t>
            </a:r>
            <a:r>
              <a:rPr lang="ru-RU" altLang="ru-RU" sz="1800" smtClean="0">
                <a:solidFill>
                  <a:srgbClr val="0000FF"/>
                </a:solidFill>
              </a:rPr>
              <a:t>Выставка детского творчества</a:t>
            </a:r>
            <a:endParaRPr lang="ru-RU" altLang="ru-RU" sz="1800" smtClean="0"/>
          </a:p>
        </p:txBody>
      </p:sp>
      <p:sp>
        <p:nvSpPr>
          <p:cNvPr id="9219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1916832"/>
            <a:ext cx="4463829" cy="297152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3620316"/>
            <a:ext cx="4068260" cy="270819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350"/>
            <a:ext cx="7772400" cy="1470025"/>
          </a:xfrm>
        </p:spPr>
        <p:txBody>
          <a:bodyPr/>
          <a:lstStyle/>
          <a:p>
            <a:r>
              <a:rPr lang="ru-RU" altLang="ru-RU" sz="2000" smtClean="0">
                <a:solidFill>
                  <a:srgbClr val="0000FF"/>
                </a:solidFill>
              </a:rPr>
              <a:t>Программа «От рождения до школы»</a:t>
            </a:r>
          </a:p>
        </p:txBody>
      </p:sp>
      <p:sp>
        <p:nvSpPr>
          <p:cNvPr id="1024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altLang="ru-RU" smtClean="0"/>
          </a:p>
        </p:txBody>
      </p:sp>
      <p:pic>
        <p:nvPicPr>
          <p:cNvPr id="30722" name="Picture 2" descr="https://detectivebookshop.ru/image/101652992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1340768"/>
            <a:ext cx="4181812" cy="475252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ctrTitle"/>
          </p:nvPr>
        </p:nvSpPr>
        <p:spPr>
          <a:xfrm>
            <a:off x="468313" y="0"/>
            <a:ext cx="7772400" cy="1470025"/>
          </a:xfrm>
        </p:spPr>
        <p:txBody>
          <a:bodyPr/>
          <a:lstStyle/>
          <a:p>
            <a:r>
              <a:rPr lang="ru-RU" altLang="ru-RU" sz="2000" smtClean="0">
                <a:solidFill>
                  <a:srgbClr val="0000FF"/>
                </a:solidFill>
              </a:rPr>
              <a:t>Математика:</a:t>
            </a:r>
          </a:p>
        </p:txBody>
      </p:sp>
      <p:sp>
        <p:nvSpPr>
          <p:cNvPr id="11267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088" y="1052513"/>
            <a:ext cx="7632700" cy="4968875"/>
          </a:xfrm>
        </p:spPr>
        <p:txBody>
          <a:bodyPr/>
          <a:lstStyle/>
          <a:p>
            <a:pPr algn="l"/>
            <a:r>
              <a:rPr lang="ru-RU" altLang="ru-RU" sz="1200" smtClean="0">
                <a:solidFill>
                  <a:srgbClr val="0000FF"/>
                </a:solidFill>
              </a:rPr>
              <a:t>Овладения навыками  количественного и порядкового счета.</a:t>
            </a:r>
          </a:p>
          <a:p>
            <a:pPr algn="l"/>
            <a:r>
              <a:rPr lang="ru-RU" altLang="ru-RU" sz="1200" smtClean="0">
                <a:solidFill>
                  <a:srgbClr val="0000FF"/>
                </a:solidFill>
              </a:rPr>
              <a:t>Умеет сравнивать, складывать и вычитать, опираясь на наглядность в числах в пределах 10.</a:t>
            </a:r>
          </a:p>
          <a:p>
            <a:pPr algn="l"/>
            <a:r>
              <a:rPr lang="ru-RU" altLang="ru-RU" sz="1200" smtClean="0">
                <a:solidFill>
                  <a:srgbClr val="0000FF"/>
                </a:solidFill>
              </a:rPr>
              <a:t>Умеет	использовать для записи сравнения знаки: «равно», «неравно», «больше», «меньше», для записи сложения - знаки: «+», «-», «=».</a:t>
            </a:r>
          </a:p>
          <a:p>
            <a:pPr algn="l"/>
            <a:r>
              <a:rPr lang="ru-RU" altLang="ru-RU" sz="1200" smtClean="0">
                <a:solidFill>
                  <a:srgbClr val="0000FF"/>
                </a:solidFill>
              </a:rPr>
              <a:t>Умеет	с помощью наглядного материала устанавливать, на сколько одно число больше или меньше другого.</a:t>
            </a:r>
          </a:p>
          <a:p>
            <a:pPr algn="l"/>
            <a:r>
              <a:rPr lang="ru-RU" altLang="ru-RU" sz="1200" smtClean="0">
                <a:solidFill>
                  <a:srgbClr val="0000FF"/>
                </a:solidFill>
              </a:rPr>
              <a:t>Умеет	использовать числовой отрезок для присчитывания и отсчитывания одной или нескольких единиц.</a:t>
            </a:r>
          </a:p>
          <a:p>
            <a:pPr algn="l"/>
            <a:r>
              <a:rPr lang="ru-RU" altLang="ru-RU" sz="1200" smtClean="0">
                <a:solidFill>
                  <a:srgbClr val="0000FF"/>
                </a:solidFill>
              </a:rPr>
              <a:t>Умеет	сравнивать предметы по массе, площади, объему, измерять эти величины различными мерками.</a:t>
            </a:r>
          </a:p>
          <a:p>
            <a:pPr algn="l"/>
            <a:r>
              <a:rPr lang="ru-RU" altLang="ru-RU" sz="1200" smtClean="0">
                <a:solidFill>
                  <a:srgbClr val="0000FF"/>
                </a:solidFill>
              </a:rPr>
              <a:t>Имеет	представление об общепринятых единицах измерения различных величин: см, л, кг.</a:t>
            </a:r>
          </a:p>
          <a:p>
            <a:pPr algn="l"/>
            <a:r>
              <a:rPr lang="ru-RU" altLang="ru-RU" sz="1200" smtClean="0">
                <a:solidFill>
                  <a:srgbClr val="0000FF"/>
                </a:solidFill>
              </a:rPr>
              <a:t>Имеет представление о монетах достоинством 1, 5, 10 копеек, 1, 2, 5, 10 рублей.</a:t>
            </a:r>
          </a:p>
          <a:p>
            <a:pPr algn="l"/>
            <a:r>
              <a:rPr lang="ru-RU" altLang="ru-RU" sz="1200" smtClean="0">
                <a:solidFill>
                  <a:srgbClr val="0000FF"/>
                </a:solidFill>
              </a:rPr>
              <a:t>Умеет	узнавать и называть многоугольник, цилиндр, конус, пирамиду, находить в окружающей обстановке предметы, сходные по форме. Умеет узнавать и называть круг, шар, треугольник, квадрат, куб, овал, прямоугольник, цилиндр; разбивает фигуры на несколько частей и составляет целые фигуры из их частей.</a:t>
            </a:r>
          </a:p>
          <a:p>
            <a:pPr algn="l"/>
            <a:r>
              <a:rPr lang="ru-RU" altLang="ru-RU" sz="1200" smtClean="0">
                <a:solidFill>
                  <a:srgbClr val="0000FF"/>
                </a:solidFill>
              </a:rPr>
              <a:t>Умеет	узнавать, называть и изображать точку, прямую и кривую линию, ломаную линию, замкнутую и незамкнутую линии, отрезок, луч, угол, показывать на моделях и чертежах углы многоугольников.</a:t>
            </a:r>
          </a:p>
          <a:p>
            <a:pPr algn="l"/>
            <a:r>
              <a:rPr lang="ru-RU" altLang="ru-RU" sz="1200" smtClean="0">
                <a:solidFill>
                  <a:srgbClr val="0000FF"/>
                </a:solidFill>
              </a:rPr>
              <a:t>Умеет	устанавливать равенство геометрических фигур, конструировать по заданному образцу фигуры из палочек.</a:t>
            </a:r>
          </a:p>
          <a:p>
            <a:pPr algn="l"/>
            <a:r>
              <a:rPr lang="ru-RU" altLang="ru-RU" sz="1200" smtClean="0">
                <a:solidFill>
                  <a:srgbClr val="0000FF"/>
                </a:solidFill>
              </a:rPr>
              <a:t>На	наглядной основе умеет составлять и решать простые арифметические задачи на сложение и вычитание.</a:t>
            </a:r>
          </a:p>
          <a:p>
            <a:pPr algn="l"/>
            <a:r>
              <a:rPr lang="ru-RU" altLang="ru-RU" sz="1200" smtClean="0">
                <a:solidFill>
                  <a:srgbClr val="0000FF"/>
                </a:solidFill>
              </a:rPr>
              <a:t>Умеет	выражать словами местонахождение предмета, ориентироваться на листе бумаги в клетку (вверху, внизу, справа, слева, посередине, внутри, снаружи).</a:t>
            </a:r>
          </a:p>
          <a:p>
            <a:pPr algn="l"/>
            <a:r>
              <a:rPr lang="ru-RU" altLang="ru-RU" sz="1200" smtClean="0">
                <a:solidFill>
                  <a:srgbClr val="0000FF"/>
                </a:solidFill>
              </a:rPr>
              <a:t>Умеет	называть части суток, последовательность дней недели, последовательность месяцев в году.</a:t>
            </a:r>
          </a:p>
          <a:p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День Победы_06">
  <a:themeElements>
    <a:clrScheme name="День Победы_06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800000"/>
      </a:hlink>
      <a:folHlink>
        <a:srgbClr val="FFCC99"/>
      </a:folHlink>
    </a:clrScheme>
    <a:fontScheme name="День Победы_06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День Победы_06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22B00"/>
        </a:hlink>
        <a:folHlink>
          <a:srgbClr val="FFA9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FF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День Победы_06</Template>
  <TotalTime>904</TotalTime>
  <Words>599</Words>
  <Application>Microsoft Office PowerPoint</Application>
  <PresentationFormat>Экран (4:3)</PresentationFormat>
  <Paragraphs>123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Times New Roman</vt:lpstr>
      <vt:lpstr>Arial</vt:lpstr>
      <vt:lpstr>Calibri</vt:lpstr>
      <vt:lpstr>День Победы_06</vt:lpstr>
      <vt:lpstr>Родительское собрание: «Образовательная деятельность в детском саду» </vt:lpstr>
      <vt:lpstr>Презентация PowerPoint</vt:lpstr>
      <vt:lpstr>Задачи:</vt:lpstr>
      <vt:lpstr>Формы проведения образовательной деятельности в режиме дня:</vt:lpstr>
      <vt:lpstr>-Тематические беседы и рассказы.  -Соревнования и праздники.   </vt:lpstr>
      <vt:lpstr>Упражнения по усвоению культурно-гигиенических навыков   </vt:lpstr>
      <vt:lpstr>-Слушание и исполнение музыкальных произведений. -Музыкально ритмические движения. - Выставка детского творчества</vt:lpstr>
      <vt:lpstr>Программа «От рождения до школы»</vt:lpstr>
      <vt:lpstr>Математика:</vt:lpstr>
      <vt:lpstr>Презентация PowerPoint</vt:lpstr>
      <vt:lpstr>Ознакомление с окружающим миром:</vt:lpstr>
      <vt:lpstr>Презентация PowerPoint</vt:lpstr>
      <vt:lpstr>Презентация PowerPoint</vt:lpstr>
      <vt:lpstr>Обучение грамоте:</vt:lpstr>
      <vt:lpstr>Развитие речи:</vt:lpstr>
      <vt:lpstr>Художественно-эстетическое развитие  (рисование, лепка, аппликация, музыка):</vt:lpstr>
      <vt:lpstr>Физическая культура:</vt:lpstr>
      <vt:lpstr>Презентация PowerPoint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Aleks</cp:lastModifiedBy>
  <cp:revision>74</cp:revision>
  <dcterms:created xsi:type="dcterms:W3CDTF">2013-03-16T20:41:41Z</dcterms:created>
  <dcterms:modified xsi:type="dcterms:W3CDTF">2020-01-08T06:43:33Z</dcterms:modified>
</cp:coreProperties>
</file>