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792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3" r:id="rId11"/>
    <p:sldId id="265" r:id="rId12"/>
    <p:sldId id="266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98" y="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AFDDE15-E7C3-447B-B9FD-B3073A42D31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089B852-D6FA-46D4-AA1A-976F8B434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6689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3F66ACA-4F46-4CB9-A420-EB07A14B8E3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74138-AD0E-44D0-8F08-C1E91233A14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447E02-002F-48FE-9559-6ACEFE4058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B5892C-02A2-42B3-B7EA-49E90FF498B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CD889-8366-433C-BA7B-BECBB488D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C4BDE-6580-4190-A78A-CE32C88A93A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8A45B-6331-410F-861D-CE58D84B37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248A3-4DF9-4A52-9B0B-6A45E30DB7D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FFD71-2D66-4DCD-BFEF-6E8E934844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1C770-C000-4AFF-98D1-B33CEB01AE5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F03A8-9275-41A4-BA75-DDF334BFB4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FDCFD-8CA1-44B8-9089-C5DA8375C72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97A4A-ED80-4D58-9E7B-F01BBDBB81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A7498-FBEA-4BCD-978D-1D3EF5CB129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A352-5332-45B1-8796-A5CCF640EA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9BA90-2496-4416-ADD3-7BF22234827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461CA-ED7F-4AB4-9A3D-0891DD52A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C4DAF2-A8CE-4ED0-99AD-9CB589B6E2D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E399D-1961-48E0-9746-6B904991DF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8D7FD-9D6D-4F38-B69B-EA1507472BF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02342-5707-475B-B63F-7D24A727B9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68792-F083-4FF5-A9ED-B23B9E53EC2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D874C-5277-4F5C-B06F-5914B089C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60E540-01E5-4103-A10A-50347B659D4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426098D-618F-41D4-856C-A1BA4DDF3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28C86-D8DD-41F0-B18F-8869E83D8F0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8B2A60-AD90-43F0-B37E-8F14A59FD8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58327-874B-4B82-83BA-D28D0A80753B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02E85-9606-402A-9199-FB0EC13148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A5D56F-72E6-4024-818D-C5C6E4BE815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C1F913-85D1-4685-9B60-5C76DAA7BB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E66D3C-DA7E-4B43-BDBF-45C8FEBB8DC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20BCE3-C229-4237-A3C1-386720E5C7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F6CD0-59BA-4325-945F-206FC5F1E0B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EA8AE-CD22-498D-887C-E3B50E283F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5B01A-444F-47BE-A288-F6749274B62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EFDF45-C5B2-4EEE-95F1-ABB189EB97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AAF04-372D-4535-8434-A5784332010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C1080-8417-47C8-8741-43FA3F3F4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C0EE46-1395-46E4-8BE6-6F9935DD8451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64DC4-2083-4BF7-8B62-6A48FC0A7A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0ED104-7E4C-4D7F-99CB-D4B3518A3491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4007C-5167-4290-9831-05107299C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0EE5C5-CC09-4443-8F46-F337AA31D6B2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1BFDF0-87AA-42E3-A9C8-D0B5F5D9AE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EDE22-4AF5-4841-B418-9BD627F7985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C3215-F0AA-40A2-A735-C67F46D6B3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9BAFC-EDB9-4FCA-B726-D728CC948DA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7F436-EEB1-464D-ADBD-99B098BB3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82EF1-4375-42A1-A8A4-F258D11A8B2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1E826-39D3-49C5-961F-B87157AAD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79672-752A-4797-AAA8-98DAE45D5A58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6F77B-E511-48F0-A2F0-6265D58957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AF39E-EC3F-48F5-BCFC-AD9297DCA360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E567D-5FB1-4A96-936B-E28A6E956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5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56C77-F937-4840-8471-F008B5D6C88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C1F2E-605C-47BB-AF6E-2D0CA933F8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1C482-75B2-41B5-8216-FF46BE0E535C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8D7CD-371B-45DE-AB61-23A5238495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FC1508-3AE2-4BD1-B27C-3D546B984FDB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C6520-BBF5-4A18-ADA1-6A1AB43B1A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E7A45-8786-425B-A59E-BCFC70C806F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19124E-2679-4D23-85B2-1AB338AF1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2E9B06-307F-4E8F-9E9A-CF0A07F647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5957F-7431-4193-A334-D24AB1819A8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AE261-49CE-44E6-8213-F07CEE950E11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9836D-6C74-46D5-A436-08CECBB32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9D363-5777-4F14-A2E4-5DBF3E052A9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41AB84-05DF-41E5-BDBC-A27734767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2CDC1-258B-4394-977F-ADAD1715DDD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2FF55-79EF-4D3D-9ACE-4CA60E1C20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B8336-41C3-48CB-B0D7-BF7DEA2BF6B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199D4-061B-4FA1-85CB-AA29AF80F6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39C3E8-D1A1-4EE6-A617-0C2E1FDA6EC2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3CFC0-5BE5-4442-8AC3-0C3887C2E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89896-A465-485F-A18C-638C11922E30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A72E7F-142D-4CFA-945F-FC9DBEC637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8B951-35D0-4A8E-9C47-C42B884509D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99563D-3901-4AF7-BB83-4CC4D48F8F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C2320-6EAA-467D-BF33-FC1E45059C8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463792-DD82-4A58-972D-C4B6612FAB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336E34-5494-4C8D-828B-50674D5B281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1B9300-AF1E-4A66-9C2E-57F0902F1F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2ECAB-78C5-4E7B-BC22-9A8E3AEC954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79960-E8DA-419A-80D4-9B4B1A5F59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C437A16-D799-4939-8CE5-30BC818C57FE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7CF2EA-585C-4B4A-B621-911348A78A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0189C1-8901-4C98-A986-2FD405D7A8D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8848AD1-4673-4C56-A6C9-4BDB2144FC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2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23D604D4-CA58-4EB8-A3BA-8836D76F4CC8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ED963F92-74FC-4606-A997-6A8C9928C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48" r:id="rId4"/>
    <p:sldLayoutId id="2147483949" r:id="rId5"/>
    <p:sldLayoutId id="2147483977" r:id="rId6"/>
    <p:sldLayoutId id="2147483950" r:id="rId7"/>
    <p:sldLayoutId id="2147483978" r:id="rId8"/>
    <p:sldLayoutId id="2147483979" r:id="rId9"/>
    <p:sldLayoutId id="2147483951" r:id="rId10"/>
    <p:sldLayoutId id="214748395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Edwardian Script ITC" pitchFamily="66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0C61AE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ABBDF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AACC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5AE103-1639-4D4B-94E7-483C7B447031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C356A54-8EA4-4D69-A48A-ECE04F62BB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53" r:id="rId1"/>
    <p:sldLayoutId id="2147483954" r:id="rId2"/>
    <p:sldLayoutId id="2147483980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410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9D0D964-929B-4323-994E-6291B546701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BB318BB-51DC-4FA0-BBA6-CE32F80F29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63" r:id="rId4"/>
    <p:sldLayoutId id="2147483984" r:id="rId5"/>
    <p:sldLayoutId id="2147483964" r:id="rId6"/>
    <p:sldLayoutId id="2147483985" r:id="rId7"/>
    <p:sldLayoutId id="2147483986" r:id="rId8"/>
    <p:sldLayoutId id="2147483987" r:id="rId9"/>
    <p:sldLayoutId id="2147483965" r:id="rId10"/>
    <p:sldLayoutId id="214748398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Edwardian Script ITC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B892844-C1E0-434F-B8D3-EBFFC613A85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84150AD-E09F-4413-8052-B229228AB5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66" r:id="rId2"/>
    <p:sldLayoutId id="2147483990" r:id="rId3"/>
    <p:sldLayoutId id="2147483967" r:id="rId4"/>
    <p:sldLayoutId id="2147483991" r:id="rId5"/>
    <p:sldLayoutId id="2147483968" r:id="rId6"/>
    <p:sldLayoutId id="2147483969" r:id="rId7"/>
    <p:sldLayoutId id="2147483970" r:id="rId8"/>
    <p:sldLayoutId id="2147483971" r:id="rId9"/>
    <p:sldLayoutId id="2147483972" r:id="rId10"/>
    <p:sldLayoutId id="21474839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entury Gothic" pitchFamily="34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AC0C58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CE116B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0.gif"/><Relationship Id="rId4" Type="http://schemas.openxmlformats.org/officeDocument/2006/relationships/image" Target="../media/image29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" TargetMode="External"/><Relationship Id="rId7" Type="http://schemas.openxmlformats.org/officeDocument/2006/relationships/hyperlink" Target="http://kulibin.org/" TargetMode="External"/><Relationship Id="rId2" Type="http://schemas.openxmlformats.org/officeDocument/2006/relationships/hyperlink" Target="http://www.univer.omsk.su/omsk/Edu/Math/ggalua.htm" TargetMode="External"/><Relationship Id="rId1" Type="http://schemas.openxmlformats.org/officeDocument/2006/relationships/slideLayout" Target="../slideLayouts/slideLayout35.xml"/><Relationship Id="rId6" Type="http://schemas.openxmlformats.org/officeDocument/2006/relationships/hyperlink" Target="http://encyklopedia.narod.ru/bios/nauka/glushkov/glushkov.html" TargetMode="External"/><Relationship Id="rId5" Type="http://schemas.openxmlformats.org/officeDocument/2006/relationships/hyperlink" Target="http://dic.academic.ru/" TargetMode="External"/><Relationship Id="rId4" Type="http://schemas.openxmlformats.org/officeDocument/2006/relationships/hyperlink" Target="http://www.hrono.ru/biogra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image" Target="../media/image22.wmf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9672" y="260648"/>
            <a:ext cx="7215238" cy="17859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cap="none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Секрет   успеха</a:t>
            </a:r>
            <a:endParaRPr lang="ru-RU" sz="6600" cap="none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2457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509120"/>
            <a:ext cx="9144000" cy="1866280"/>
          </a:xfrm>
        </p:spPr>
        <p:txBody>
          <a:bodyPr/>
          <a:lstStyle/>
          <a:p>
            <a:pPr eaLnBrk="1" hangingPunct="1"/>
            <a:r>
              <a:rPr lang="ru-RU" sz="2400" dirty="0" smtClean="0"/>
              <a:t>Классный час для старшеклассников</a:t>
            </a:r>
          </a:p>
          <a:p>
            <a:pPr eaLnBrk="1" hangingPunct="1"/>
            <a:r>
              <a:rPr lang="ru-RU" sz="2400" dirty="0"/>
              <a:t>Цагаева Фатима Мухарбековна, </a:t>
            </a:r>
          </a:p>
          <a:p>
            <a:pPr eaLnBrk="1" hangingPunct="1"/>
            <a:r>
              <a:rPr lang="ru-RU" sz="2400" dirty="0"/>
              <a:t>учитель математики </a:t>
            </a:r>
          </a:p>
          <a:p>
            <a:pPr eaLnBrk="1" hangingPunct="1"/>
            <a:r>
              <a:rPr lang="ru-RU" sz="2400" dirty="0"/>
              <a:t>МКОУ СОШ №2 им. А.Н. Кесаева </a:t>
            </a:r>
          </a:p>
          <a:p>
            <a:pPr eaLnBrk="1" hangingPunct="1"/>
            <a:r>
              <a:rPr lang="ru-RU" sz="2400" dirty="0"/>
              <a:t>г. Дигоры Дигорского района РСО-Алания</a:t>
            </a:r>
          </a:p>
        </p:txBody>
      </p:sp>
      <p:pic>
        <p:nvPicPr>
          <p:cNvPr id="24580" name="Picture 5" descr="C:\Documents and Settings\111\Рабочий стол\картинки\для географов\анимашки\1b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7" y="1340768"/>
            <a:ext cx="4500563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144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Софья  Ковалевская</a:t>
            </a:r>
            <a:br>
              <a:rPr lang="ru-RU" dirty="0" smtClean="0"/>
            </a:br>
            <a:r>
              <a:rPr lang="ru-RU" dirty="0" smtClean="0"/>
              <a:t>(1850 – 1891)</a:t>
            </a:r>
            <a:endParaRPr lang="ru-RU" dirty="0"/>
          </a:p>
        </p:txBody>
      </p:sp>
      <p:sp>
        <p:nvSpPr>
          <p:cNvPr id="358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«Главное качество – это настойчивость.</a:t>
            </a:r>
          </a:p>
          <a:p>
            <a:pPr eaLnBrk="1" hangingPunct="1"/>
            <a:r>
              <a:rPr lang="ru-RU" smtClean="0"/>
              <a:t>И ещё: надо самому раскрывать в себе то, что заложено природой».</a:t>
            </a:r>
          </a:p>
        </p:txBody>
      </p:sp>
      <p:pic>
        <p:nvPicPr>
          <p:cNvPr id="35844" name="Picture 3" descr="C:\Documents and Settings\111\Рабочий стол\учёные\Яндекс_Картинки биография Ковалевская Софья.files\i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013" y="3357563"/>
            <a:ext cx="26241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Picture 8" descr="D:\картинки\канцтовары\J0232723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63" y="3643313"/>
            <a:ext cx="2605087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6" name="Picture 9" descr="D:\картинки\канцтовары\J0238267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5424488"/>
            <a:ext cx="2427287" cy="143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7" name="Picture 9" descr="C:\Documents and Settings\111\Рабочий стол\картинки\для географов\анимашки\1b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29438" y="3357563"/>
            <a:ext cx="1997075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Содержимое 2"/>
          <p:cNvSpPr>
            <a:spLocks noGrp="1"/>
          </p:cNvSpPr>
          <p:nvPr>
            <p:ph idx="1"/>
          </p:nvPr>
        </p:nvSpPr>
        <p:spPr>
          <a:xfrm>
            <a:off x="304800" y="5572125"/>
            <a:ext cx="8686800" cy="5080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42918"/>
            <a:ext cx="8686800" cy="507209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i="1" u="sng" smtClean="0">
                <a:solidFill>
                  <a:srgbClr val="FF0000"/>
                </a:solidFill>
              </a:rPr>
              <a:t>       Обозначения  для  формул:</a:t>
            </a:r>
            <a:r>
              <a:rPr lang="ru-RU" sz="2800" i="1" u="sng" smtClean="0">
                <a:solidFill>
                  <a:srgbClr val="FF0000"/>
                </a:solidFill>
              </a:rPr>
              <a:t/>
            </a:r>
            <a:br>
              <a:rPr lang="ru-RU" sz="2800" i="1" u="sng" smtClean="0">
                <a:solidFill>
                  <a:srgbClr val="FF0000"/>
                </a:solidFill>
              </a:rPr>
            </a:b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rgbClr val="FF0000"/>
                </a:solidFill>
              </a:rPr>
              <a:t>Г </a:t>
            </a:r>
            <a:r>
              <a:rPr lang="ru-RU" sz="2800" smtClean="0">
                <a:solidFill>
                  <a:srgbClr val="7030A0"/>
                </a:solidFill>
              </a:rPr>
              <a:t>– гены, наследственность, интеллектуальный     природный потенциал.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rgbClr val="FF0000"/>
                </a:solidFill>
              </a:rPr>
              <a:t>С </a:t>
            </a:r>
            <a:r>
              <a:rPr lang="ru-RU" sz="2800" smtClean="0">
                <a:solidFill>
                  <a:srgbClr val="7030A0"/>
                </a:solidFill>
              </a:rPr>
              <a:t>– благоприятная  социальная  среда, семейное воспитание, материальные возможности.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rgbClr val="FF0000"/>
                </a:solidFill>
              </a:rPr>
              <a:t>Ш </a:t>
            </a:r>
            <a:r>
              <a:rPr lang="ru-RU" sz="2800" smtClean="0">
                <a:solidFill>
                  <a:srgbClr val="7030A0"/>
                </a:solidFill>
              </a:rPr>
              <a:t>– шанс, счастливое  стечение обстоятельств, встреча  с  людьми, оказавшими  помощь.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rgbClr val="FF0000"/>
                </a:solidFill>
              </a:rPr>
              <a:t>Ц </a:t>
            </a:r>
            <a:r>
              <a:rPr lang="ru-RU" sz="2800" smtClean="0">
                <a:solidFill>
                  <a:srgbClr val="7030A0"/>
                </a:solidFill>
              </a:rPr>
              <a:t>– четкое  определение  жизненной  цели.</a:t>
            </a:r>
            <a:r>
              <a:rPr lang="ru-RU" sz="2800" smtClean="0"/>
              <a:t/>
            </a:r>
            <a:br>
              <a:rPr lang="ru-RU" sz="2800" smtClean="0"/>
            </a:br>
            <a:r>
              <a:rPr lang="ru-RU" sz="2800" smtClean="0">
                <a:solidFill>
                  <a:srgbClr val="FF0000"/>
                </a:solidFill>
              </a:rPr>
              <a:t>УТ </a:t>
            </a:r>
            <a:r>
              <a:rPr lang="ru-RU" sz="2800" smtClean="0">
                <a:solidFill>
                  <a:srgbClr val="7030A0"/>
                </a:solidFill>
              </a:rPr>
              <a:t>– упорство  и  трудолюбие.</a:t>
            </a:r>
            <a:r>
              <a:rPr lang="ru-RU" sz="2800" smtClean="0"/>
              <a:t/>
            </a:r>
            <a:br>
              <a:rPr lang="ru-RU" sz="2800" smtClean="0"/>
            </a:br>
            <a:endParaRPr 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0" y="1524000"/>
            <a:ext cx="8686800" cy="45720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http://www.univer.omsk.su/omsk/Edu/Math/ggalua.htm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http://ru.wikipedia.org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http://www.hrono.ru/biograf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http://dic.academic.ru</a:t>
            </a:r>
            <a:endParaRPr lang="ru-RU" dirty="0" smtClean="0"/>
          </a:p>
          <a:p>
            <a:r>
              <a:rPr lang="en-US" dirty="0" smtClean="0">
                <a:hlinkClick r:id="rId6"/>
              </a:rPr>
              <a:t>http://encyklopedia.narod.ru/bios/nauka/glushkov/glushkov.html</a:t>
            </a:r>
            <a:endParaRPr lang="ru-RU" dirty="0" smtClean="0"/>
          </a:p>
          <a:p>
            <a:r>
              <a:rPr lang="en-US" dirty="0" smtClean="0">
                <a:hlinkClick r:id="rId7"/>
              </a:rPr>
              <a:t>http://kulibin.org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Используемые интернет - ресурсы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4398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500063"/>
            <a:ext cx="7467600" cy="5143500"/>
          </a:xfrm>
        </p:spPr>
        <p:txBody>
          <a:bodyPr/>
          <a:lstStyle/>
          <a:p>
            <a:pPr eaLnBrk="1" hangingPunct="1"/>
            <a:r>
              <a:rPr lang="ru-RU" sz="1800" smtClean="0"/>
              <a:t>Успех не станет разыскивать тебя. Ты сам должен его искать.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(У. Брайан) </a:t>
            </a:r>
          </a:p>
          <a:p>
            <a:pPr eaLnBrk="1" hangingPunct="1"/>
            <a:r>
              <a:rPr lang="ru-RU" sz="1800" smtClean="0"/>
              <a:t>Своим личным успехом люди бывают часто обязаны глупости других.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(В.Швебель)</a:t>
            </a:r>
          </a:p>
          <a:p>
            <a:pPr eaLnBrk="1" hangingPunct="1"/>
            <a:r>
              <a:rPr lang="ru-RU" sz="1800" smtClean="0"/>
              <a:t>Для успеха не надо быть умнее других, надо просто быть на день быстрее большинства.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(Л. Сцилард) </a:t>
            </a:r>
          </a:p>
          <a:p>
            <a:pPr eaLnBrk="1" hangingPunct="1"/>
            <a:r>
              <a:rPr lang="ru-RU" sz="1800" smtClean="0"/>
              <a:t>Своим успехом каждый человек в значительной степени обязан мнению, которое он сам о себе создал. 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 (Э. Берк)</a:t>
            </a:r>
          </a:p>
          <a:p>
            <a:pPr eaLnBrk="1" hangingPunct="1"/>
            <a:r>
              <a:rPr lang="ru-RU" sz="1800" smtClean="0"/>
              <a:t>Только тот достоин успеха в жизни, кто прожил её так, как хотел. 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 (Д. Морлей)</a:t>
            </a:r>
          </a:p>
          <a:p>
            <a:pPr eaLnBrk="1" hangingPunct="1"/>
            <a:r>
              <a:rPr lang="ru-RU" sz="1800" smtClean="0"/>
              <a:t>Самая главная формула успеха – знание, как общаться с людьми.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1800" smtClean="0"/>
              <a:t>    (Т. Рузвельт)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043758" cy="1214446"/>
          </a:xfrm>
        </p:spPr>
        <p:txBody>
          <a:bodyPr>
            <a:norm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Чаплыгин Сергей Алексеевич</a:t>
            </a:r>
            <a:r>
              <a:rPr lang="ru-RU" sz="36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sz="36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sz="3600" b="1" u="sng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(1869 -1942)</a:t>
            </a:r>
            <a:endParaRPr lang="ru-RU" sz="3600" b="1" u="sng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26627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785938"/>
            <a:ext cx="7467600" cy="4687887"/>
          </a:xfrm>
        </p:spPr>
        <p:txBody>
          <a:bodyPr/>
          <a:lstStyle/>
          <a:p>
            <a:pPr eaLnBrk="1" hangingPunct="1"/>
            <a:r>
              <a:rPr lang="ru-RU" sz="2800" smtClean="0"/>
              <a:t>«Всё это мне удалось совершить только благодаря природным способностям. Судьба выбрала меня, вот и всё».</a:t>
            </a:r>
          </a:p>
        </p:txBody>
      </p:sp>
      <p:pic>
        <p:nvPicPr>
          <p:cNvPr id="26628" name="Picture 3" descr="C:\Documents and Settings\111\Рабочий стол\учёные\Яндекс_Картинки Биография Чаплыгина Сергея Алексеевича.files\i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0" y="3714750"/>
            <a:ext cx="1928813" cy="253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5" descr="D:\картинки\картинки наука\J021908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3429000"/>
            <a:ext cx="3065463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u="sng" cap="none" dirty="0" err="1" smtClean="0">
                <a:ln/>
                <a:solidFill>
                  <a:schemeClr val="accent3"/>
                </a:solidFill>
              </a:rPr>
              <a:t>Эварист</a:t>
            </a:r>
            <a:r>
              <a:rPr lang="ru-RU" sz="4400" b="1" u="sng" cap="none" dirty="0" smtClean="0">
                <a:ln/>
                <a:solidFill>
                  <a:schemeClr val="accent3"/>
                </a:solidFill>
              </a:rPr>
              <a:t>  Галуа</a:t>
            </a:r>
            <a:br>
              <a:rPr lang="ru-RU" sz="4400" b="1" u="sng" cap="none" dirty="0" smtClean="0">
                <a:ln/>
                <a:solidFill>
                  <a:schemeClr val="accent3"/>
                </a:solidFill>
              </a:rPr>
            </a:br>
            <a:r>
              <a:rPr lang="ru-RU" sz="4400" b="1" u="sng" cap="none" dirty="0" smtClean="0">
                <a:ln/>
                <a:solidFill>
                  <a:schemeClr val="accent3"/>
                </a:solidFill>
              </a:rPr>
              <a:t>(1811 – 1832)</a:t>
            </a:r>
            <a:endParaRPr lang="ru-RU" sz="4400" b="1" u="sng" cap="none" dirty="0">
              <a:ln/>
              <a:solidFill>
                <a:schemeClr val="accent3"/>
              </a:solidFill>
            </a:endParaRPr>
          </a:p>
        </p:txBody>
      </p:sp>
      <p:sp>
        <p:nvSpPr>
          <p:cNvPr id="27651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«Случай открыл для меня горизонты науки».</a:t>
            </a:r>
          </a:p>
          <a:p>
            <a:pPr eaLnBrk="1" hangingPunct="1"/>
            <a:r>
              <a:rPr lang="ru-RU" smtClean="0"/>
              <a:t>«Мной двигало честолюбие».</a:t>
            </a:r>
          </a:p>
        </p:txBody>
      </p:sp>
      <p:pic>
        <p:nvPicPr>
          <p:cNvPr id="27652" name="Picture 4" descr="C:\Documents and Settings\111\Рабочий стол\учёные\Яндекс_Картинки Биография Эварист Галуа.files\i(1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13" y="3143250"/>
            <a:ext cx="1928812" cy="283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C:\Documents and Settings\111\Рабочий стол\учёные\Яндекс_Картинки Биография Эварист Галуа.files\i(1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214688"/>
            <a:ext cx="2143125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8" descr="D:\картинки\канцтовары\J0237449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88" y="4000500"/>
            <a:ext cx="2355850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684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u="sng" dirty="0" smtClean="0"/>
              <a:t>Иоганн Кеплер</a:t>
            </a:r>
            <a:br>
              <a:rPr lang="ru-RU" sz="5400" u="sng" dirty="0" smtClean="0"/>
            </a:br>
            <a:r>
              <a:rPr lang="ru-RU" sz="5400" u="sng" dirty="0" smtClean="0"/>
              <a:t>(1571 – 1630)</a:t>
            </a:r>
            <a:endParaRPr lang="ru-RU" sz="5400" u="sng" dirty="0"/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«Высокая цель – вот ещё одно слагаемое Вашего успеха».</a:t>
            </a:r>
          </a:p>
          <a:p>
            <a:pPr eaLnBrk="1" hangingPunct="1"/>
            <a:r>
              <a:rPr lang="ru-RU" smtClean="0"/>
              <a:t>«И ещё бы я добавил упорство в достижении успеха, и, конечно, труд, труд и труд».</a:t>
            </a:r>
          </a:p>
        </p:txBody>
      </p:sp>
      <p:pic>
        <p:nvPicPr>
          <p:cNvPr id="28676" name="Picture 3" descr="C:\Documents and Settings\111\Рабочий стол\учёные\Яндекс_Картинки биография Иоганна Кеплера.files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25" y="3429000"/>
            <a:ext cx="2271713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1" descr="D:\картинки\картинки наука\J021908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3344863"/>
            <a:ext cx="3071812" cy="311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4" descr="C:\Documents and Settings\111\Рабочий стол\учёные\Яндекс_Картинки биография Иоганна Кеплера.files\i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688" y="0"/>
            <a:ext cx="2008187" cy="165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7467600" cy="121444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b="1" u="sng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Иван Кулибин</a:t>
            </a:r>
            <a:br>
              <a:rPr lang="ru-RU" sz="5400" b="1" u="sng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5400" b="1" u="sng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(1735 – 1818)</a:t>
            </a:r>
            <a:endParaRPr lang="ru-RU" sz="5400" b="1" u="sng" cap="none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«Знание – самое превосходное из приобретений. Знание помогает делать открытия для людей. И это такое наслаждение, такая радость, господа, которая выше денег!»</a:t>
            </a:r>
          </a:p>
        </p:txBody>
      </p:sp>
      <p:pic>
        <p:nvPicPr>
          <p:cNvPr id="29700" name="Picture 2" descr="D:\Мои документы\Мои рисунки\295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5" y="3500438"/>
            <a:ext cx="350043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3" descr="D:\картинки\канцтовары\J025445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688" y="214313"/>
            <a:ext cx="2024062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4" descr="D:\картинки\канцтовары\J0290892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2275" y="3714750"/>
            <a:ext cx="25003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Столетов Александр Григорьевич</a:t>
            </a:r>
            <a:br>
              <a:rPr lang="ru-RU" dirty="0" smtClean="0"/>
            </a:br>
            <a:r>
              <a:rPr lang="ru-RU" dirty="0" smtClean="0"/>
              <a:t>(1839 – 1896)</a:t>
            </a:r>
            <a:endParaRPr lang="ru-RU" dirty="0"/>
          </a:p>
        </p:txBody>
      </p:sp>
      <p:sp>
        <p:nvSpPr>
          <p:cNvPr id="31747" name="Содержимое 4"/>
          <p:cNvSpPr>
            <a:spLocks noGrp="1"/>
          </p:cNvSpPr>
          <p:nvPr>
            <p:ph idx="1"/>
          </p:nvPr>
        </p:nvSpPr>
        <p:spPr>
          <a:solidFill>
            <a:srgbClr val="00B050"/>
          </a:solidFill>
          <a:ln>
            <a:solidFill>
              <a:srgbClr val="FFFF00"/>
            </a:solidFill>
          </a:ln>
        </p:spPr>
        <p:txBody>
          <a:bodyPr/>
          <a:lstStyle/>
          <a:p>
            <a:pPr eaLnBrk="1" hangingPunct="1"/>
            <a:r>
              <a:rPr lang="ru-RU" smtClean="0"/>
              <a:t>                                   «Главный фактор – это </a:t>
            </a:r>
          </a:p>
          <a:p>
            <a:pPr eaLnBrk="1" hangingPunct="1"/>
            <a:r>
              <a:rPr lang="ru-RU" smtClean="0"/>
              <a:t>                                    благоприятная для </a:t>
            </a:r>
          </a:p>
          <a:p>
            <a:pPr eaLnBrk="1" hangingPunct="1"/>
            <a:r>
              <a:rPr lang="ru-RU" smtClean="0"/>
              <a:t>                                    развития способностей</a:t>
            </a:r>
          </a:p>
          <a:p>
            <a:pPr eaLnBrk="1" hangingPunct="1"/>
            <a:r>
              <a:rPr lang="ru-RU" smtClean="0"/>
              <a:t>                                    ребенка семейная </a:t>
            </a:r>
          </a:p>
          <a:p>
            <a:pPr eaLnBrk="1" hangingPunct="1"/>
            <a:r>
              <a:rPr lang="ru-RU" smtClean="0"/>
              <a:t>                                    среда».</a:t>
            </a:r>
          </a:p>
        </p:txBody>
      </p:sp>
      <p:pic>
        <p:nvPicPr>
          <p:cNvPr id="31748" name="Picture 2" descr="C:\Documents and Settings\111\Рабочий стол\учёные\Яндекс_Картинки биография Александр Григорьевич Столетов.files\i(1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071688"/>
            <a:ext cx="2963863" cy="348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3" descr="D:\картинки\картинки наука\J0241601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3500438"/>
            <a:ext cx="2732088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C:\Documents and Settings\111\Рабочий стол\картинки\для географов\анимашки\11l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381750"/>
            <a:ext cx="9144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" y="500063"/>
            <a:ext cx="7467600" cy="15716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u="sng" dirty="0" smtClean="0"/>
              <a:t>Остроградский </a:t>
            </a:r>
            <a:br>
              <a:rPr lang="ru-RU" sz="4000" u="sng" dirty="0" smtClean="0"/>
            </a:br>
            <a:r>
              <a:rPr lang="ru-RU" sz="4000" u="sng" dirty="0" smtClean="0"/>
              <a:t>Михаил Васильевич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(1801 – 1861)</a:t>
            </a:r>
            <a:endParaRPr lang="ru-RU" sz="4000" dirty="0"/>
          </a:p>
        </p:txBody>
      </p:sp>
      <p:sp>
        <p:nvSpPr>
          <p:cNvPr id="1028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«Всем я обязан исключительно встрече с талантливым учителем».</a:t>
            </a:r>
          </a:p>
        </p:txBody>
      </p:sp>
      <p:pic>
        <p:nvPicPr>
          <p:cNvPr id="1029" name="Picture 2" descr="C:\Documents and Settings\111\Рабочий стол\учёные\Яндекс_Картинки биография Остроградский Михаил Васильевич.files\i(4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3" y="2890838"/>
            <a:ext cx="307181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4500563" y="3286125"/>
          <a:ext cx="3173412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r:id="rId4" imgW="1180080" imgH="689040" progId="">
                  <p:embed/>
                </p:oleObj>
              </mc:Choice>
              <mc:Fallback>
                <p:oleObj r:id="rId4" imgW="1180080" imgH="689040" progId="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0563" y="3286125"/>
                        <a:ext cx="3173412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30" name="Picture 4" descr="D:\картинки\канцтовары\J0250665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0" y="0"/>
            <a:ext cx="1901825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Глушков  Виктор  Михайлович</a:t>
            </a:r>
            <a:br>
              <a:rPr lang="ru-RU" dirty="0" smtClean="0"/>
            </a:br>
            <a:r>
              <a:rPr lang="ru-RU" dirty="0" smtClean="0"/>
              <a:t>(1923 – 1982)</a:t>
            </a:r>
            <a:endParaRPr lang="ru-RU" dirty="0"/>
          </a:p>
        </p:txBody>
      </p:sp>
      <p:sp>
        <p:nvSpPr>
          <p:cNvPr id="33795" name="Содержимое 2"/>
          <p:cNvSpPr>
            <a:spLocks noGrp="1"/>
          </p:cNvSpPr>
          <p:nvPr>
            <p:ph idx="1"/>
          </p:nvPr>
        </p:nvSpPr>
        <p:spPr>
          <a:xfrm>
            <a:off x="214313" y="1554163"/>
            <a:ext cx="8929687" cy="4525962"/>
          </a:xfrm>
        </p:spPr>
        <p:txBody>
          <a:bodyPr/>
          <a:lstStyle/>
          <a:p>
            <a:pPr algn="ctr" eaLnBrk="1" hangingPunct="1"/>
            <a:r>
              <a:rPr lang="ru-RU" smtClean="0"/>
              <a:t>                   Моя формула успеха:</a:t>
            </a:r>
          </a:p>
          <a:p>
            <a:pPr eaLnBrk="1" hangingPunct="1"/>
            <a:r>
              <a:rPr lang="ru-RU" sz="2000" smtClean="0"/>
              <a:t>                                 </a:t>
            </a:r>
            <a:r>
              <a:rPr lang="ru-RU" sz="2800" smtClean="0"/>
              <a:t>Успех=Цель×3 (Труд × Упорство</a:t>
            </a:r>
            <a:r>
              <a:rPr lang="ru-RU" sz="2400" smtClean="0"/>
              <a:t>)</a:t>
            </a:r>
            <a:r>
              <a:rPr lang="ru-RU" sz="2800" smtClean="0"/>
              <a:t>  </a:t>
            </a:r>
            <a:r>
              <a:rPr lang="ru-RU" sz="1800" smtClean="0"/>
              <a:t>                                                    </a:t>
            </a:r>
          </a:p>
        </p:txBody>
      </p:sp>
      <p:pic>
        <p:nvPicPr>
          <p:cNvPr id="33796" name="Picture 2" descr="C:\Documents and Settings\111\Рабочий стол\учёные\Яндекс_Картинки биография Глушков Виктор Михайлович.files\i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71688"/>
            <a:ext cx="2786063" cy="372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4" descr="D:\картинки\картинки цифры\J020540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50" y="3143250"/>
            <a:ext cx="3357563" cy="267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Другая 5">
      <a:majorFont>
        <a:latin typeface="Edwardian Script ITC"/>
        <a:ea typeface=""/>
        <a:cs typeface=""/>
      </a:majorFont>
      <a:minorFont>
        <a:latin typeface="Century Gothic"/>
        <a:ea typeface=""/>
        <a:cs typeface="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Другая 5">
      <a:majorFont>
        <a:latin typeface="Edwardian Script ITC"/>
        <a:ea typeface=""/>
        <a:cs typeface=""/>
      </a:majorFont>
      <a:minorFont>
        <a:latin typeface="Century Gothic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Бумаж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Другая 3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449</TotalTime>
  <Words>343</Words>
  <Application>Microsoft Office PowerPoint</Application>
  <PresentationFormat>Экран (4:3)</PresentationFormat>
  <Paragraphs>52</Paragraphs>
  <Slides>12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4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Эркер</vt:lpstr>
      <vt:lpstr>Апекс</vt:lpstr>
      <vt:lpstr>Трек</vt:lpstr>
      <vt:lpstr>Бумажная</vt:lpstr>
      <vt:lpstr>Секрет   успеха</vt:lpstr>
      <vt:lpstr>Презентация PowerPoint</vt:lpstr>
      <vt:lpstr>Чаплыгин Сергей Алексеевич (1869 -1942)</vt:lpstr>
      <vt:lpstr>Эварист  Галуа (1811 – 1832)</vt:lpstr>
      <vt:lpstr>Иоганн Кеплер (1571 – 1630)</vt:lpstr>
      <vt:lpstr>Иван Кулибин (1735 – 1818)</vt:lpstr>
      <vt:lpstr>Столетов Александр Григорьевич (1839 – 1896)</vt:lpstr>
      <vt:lpstr>Остроградский  Михаил Васильевич (1801 – 1861)</vt:lpstr>
      <vt:lpstr>Глушков  Виктор  Михайлович (1923 – 1982)</vt:lpstr>
      <vt:lpstr>Софья  Ковалевская (1850 – 1891)</vt:lpstr>
      <vt:lpstr>       Обозначения  для  формул:  Г – гены, наследственность, интеллектуальный     природный потенциал. С – благоприятная  социальная  среда, семейное воспитание, материальные возможности. Ш – шанс, счастливое  стечение обстоятельств, встреча  с  людьми, оказавшими  помощь. Ц – четкое  определение  жизненной  цели. УТ – упорство  и  трудолюбие. </vt:lpstr>
      <vt:lpstr>Используемые интернет - ресурсы</vt:lpstr>
    </vt:vector>
  </TitlesOfParts>
  <Company>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Секрет   успеха</dc:title>
  <dc:creator>1</dc:creator>
  <cp:lastModifiedBy>Фатима</cp:lastModifiedBy>
  <cp:revision>50</cp:revision>
  <dcterms:created xsi:type="dcterms:W3CDTF">2007-12-12T16:57:39Z</dcterms:created>
  <dcterms:modified xsi:type="dcterms:W3CDTF">2020-01-08T17:29:30Z</dcterms:modified>
</cp:coreProperties>
</file>