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61" r:id="rId4"/>
    <p:sldId id="258" r:id="rId5"/>
    <p:sldId id="265" r:id="rId6"/>
    <p:sldId id="262" r:id="rId7"/>
    <p:sldId id="263" r:id="rId8"/>
    <p:sldId id="264" r:id="rId9"/>
    <p:sldId id="259" r:id="rId10"/>
    <p:sldId id="26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59" autoAdjust="0"/>
    <p:restoredTop sz="94660"/>
  </p:normalViewPr>
  <p:slideViewPr>
    <p:cSldViewPr snapToGrid="0">
      <p:cViewPr>
        <p:scale>
          <a:sx n="81" d="100"/>
          <a:sy n="81" d="100"/>
        </p:scale>
        <p:origin x="-72" y="3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7794"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owerpointbase.com/" TargetMode="External"/><Relationship Id="rId2" Type="http://schemas.openxmlformats.org/officeDocument/2006/relationships/hyperlink" Target="https://nsportal.ru/shkola/russkiy-yazyk/library/2013/05/08/tsifrovye-diktant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76547" y="5629149"/>
            <a:ext cx="3517612" cy="4858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 w="12700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7 класс</a:t>
            </a:r>
            <a:endParaRPr lang="ru-RU" sz="2400" b="1" dirty="0">
              <a:ln w="12700">
                <a:noFill/>
                <a:prstDash val="solid"/>
              </a:ln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36984" y="4386663"/>
            <a:ext cx="3739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Схематический диктант</a:t>
            </a:r>
            <a:endParaRPr lang="ru-RU" sz="2400" b="1" i="1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333500" y="1299308"/>
            <a:ext cx="6477000" cy="2387600"/>
          </a:xfrm>
        </p:spPr>
        <p:txBody>
          <a:bodyPr/>
          <a:lstStyle/>
          <a:p>
            <a:r>
              <a:rPr lang="ru-RU" b="1" dirty="0" smtClean="0"/>
              <a:t>Отличие слов категории состояния от других частей речи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7417" y="0"/>
            <a:ext cx="7886700" cy="1325563"/>
          </a:xfrm>
        </p:spPr>
        <p:txBody>
          <a:bodyPr/>
          <a:lstStyle/>
          <a:p>
            <a:r>
              <a:rPr lang="ru-RU" dirty="0"/>
              <a:t>Сведения об авторе</a:t>
            </a:r>
          </a:p>
        </p:txBody>
      </p:sp>
      <p:pic>
        <p:nvPicPr>
          <p:cNvPr id="4" name="Picture 4" descr="https://psv4.userapi.com/c848224/u189217287/docs/d6/e0c85c1efd76/IMG_9711_1.jpg?extra=B7yFo9rd8kMQQ9SFkWag0VdnVwr6VP4X3NC_PKWZnuUbdDxEUsROkz1S-aOCZ4sxOfvlDTcjRkmW3KuVSgLbHDKfZpqd3cWwCAfkD1Fbq-yA9T3bXlNkPU6FFQaoyAM0gvNZYNykTXyAH4tkujhH_3d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0095" y="1234015"/>
            <a:ext cx="3168352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87417" y="1820652"/>
            <a:ext cx="26027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Карасева Виктория Анатольевна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Студентка филологического факультета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4 курс</a:t>
            </a:r>
            <a:br>
              <a:rPr lang="ru-RU" dirty="0"/>
            </a:br>
            <a:r>
              <a:rPr lang="ru-RU" dirty="0" err="1"/>
              <a:t>РЛа</a:t>
            </a:r>
            <a:r>
              <a:rPr lang="ru-RU" dirty="0"/>
              <a:t> 16-1</a:t>
            </a:r>
          </a:p>
        </p:txBody>
      </p:sp>
    </p:spTree>
    <p:extLst>
      <p:ext uri="{BB962C8B-B14F-4D97-AF65-F5344CB8AC3E}">
        <p14:creationId xmlns:p14="http://schemas.microsoft.com/office/powerpoint/2010/main" val="283599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2"/>
          <p:cNvGrpSpPr>
            <a:grpSpLocks/>
          </p:cNvGrpSpPr>
          <p:nvPr/>
        </p:nvGrpSpPr>
        <p:grpSpPr bwMode="auto">
          <a:xfrm>
            <a:off x="2527898" y="4384451"/>
            <a:ext cx="5105400" cy="555625"/>
            <a:chOff x="1248" y="1440"/>
            <a:chExt cx="3216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>
              <a:hlinkClick r:id="rId2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2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Проверь себя</a:t>
              </a:r>
              <a:endParaRPr lang="en-US" sz="2400" dirty="0"/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465886" y="1257870"/>
            <a:ext cx="5105400" cy="555625"/>
            <a:chOff x="1248" y="2030"/>
            <a:chExt cx="3216" cy="350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>
              <a:hlinkClick r:id="rId3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69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Теория</a:t>
              </a:r>
              <a:endParaRPr lang="en-US" sz="2400" dirty="0"/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540264" y="2375156"/>
            <a:ext cx="5105400" cy="555625"/>
            <a:chOff x="1248" y="2640"/>
            <a:chExt cx="3216" cy="350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>
              <a:hlinkClick r:id="rId4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08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Инструкция</a:t>
              </a:r>
              <a:endParaRPr lang="en-US" sz="2400" dirty="0"/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542086" y="3377311"/>
            <a:ext cx="5105400" cy="555625"/>
            <a:chOff x="1248" y="3230"/>
            <a:chExt cx="3216" cy="35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>
              <a:hlinkClick r:id="rId5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97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Материал для учителя</a:t>
              </a:r>
              <a:endParaRPr lang="en-US" sz="2400" dirty="0"/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98" name="Group 22"/>
          <p:cNvGrpSpPr>
            <a:grpSpLocks/>
          </p:cNvGrpSpPr>
          <p:nvPr/>
        </p:nvGrpSpPr>
        <p:grpSpPr bwMode="auto">
          <a:xfrm>
            <a:off x="2540264" y="5463997"/>
            <a:ext cx="5105400" cy="555625"/>
            <a:chOff x="1248" y="3230"/>
            <a:chExt cx="3216" cy="35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>
              <a:hlinkClick r:id="rId6" action="ppaction://hlinksldjump"/>
            </p:cNvPr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8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Система оценивания</a:t>
              </a:r>
              <a:endParaRPr lang="en-US" sz="2400" dirty="0"/>
            </a:p>
          </p:txBody>
        </p:sp>
        <p:sp>
          <p:nvSpPr>
            <p:cNvPr id="102" name="Text Box 26">
              <a:hlinkClick r:id="rId6" action="ppaction://hlinksldjump"/>
            </p:cNvPr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Инструкция:</a:t>
            </a:r>
            <a:endParaRPr lang="ru-RU" sz="4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1908" y="1825625"/>
            <a:ext cx="7080738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Необходимо начертить график, в котором </a:t>
            </a:r>
            <a:r>
              <a:rPr lang="en-US" dirty="0" smtClean="0"/>
              <a:t>y-</a:t>
            </a:r>
            <a:r>
              <a:rPr lang="ru-RU" dirty="0" smtClean="0"/>
              <a:t>вариант ответа, </a:t>
            </a:r>
            <a:r>
              <a:rPr lang="en-US" dirty="0" smtClean="0"/>
              <a:t>x</a:t>
            </a:r>
            <a:r>
              <a:rPr lang="ru-RU" dirty="0" smtClean="0"/>
              <a:t>-номер задания</a:t>
            </a:r>
          </a:p>
          <a:p>
            <a:pPr marL="457200" indent="-457200">
              <a:buAutoNum type="arabicPeriod"/>
            </a:pPr>
            <a:r>
              <a:rPr lang="ru-RU" dirty="0" smtClean="0"/>
              <a:t>Внимательно слушайте диктуемые предложения</a:t>
            </a:r>
          </a:p>
          <a:p>
            <a:pPr marL="457200" indent="-457200">
              <a:buAutoNum type="arabicPeriod"/>
            </a:pPr>
            <a:r>
              <a:rPr lang="ru-RU" dirty="0" smtClean="0"/>
              <a:t>Определите, какая </a:t>
            </a:r>
            <a:r>
              <a:rPr lang="ru-RU" dirty="0" smtClean="0"/>
              <a:t>из омонимичных частей речи будет в предложении</a:t>
            </a:r>
          </a:p>
          <a:p>
            <a:pPr marL="457200" indent="-457200">
              <a:buAutoNum type="arabicPeriod"/>
            </a:pPr>
            <a:r>
              <a:rPr lang="ru-RU" dirty="0" smtClean="0"/>
              <a:t>Обозначьте координаты на графике </a:t>
            </a:r>
            <a:endParaRPr lang="ru-RU" dirty="0" smtClean="0"/>
          </a:p>
          <a:p>
            <a:pPr marL="457200" indent="-457200">
              <a:buAutoNum type="arabicPeriod"/>
            </a:pPr>
            <a:r>
              <a:rPr lang="ru-RU" dirty="0" smtClean="0"/>
              <a:t>Соедините полученные координаты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Краткое </a:t>
            </a:r>
            <a:r>
              <a:rPr lang="ru-RU" dirty="0" smtClean="0"/>
              <a:t>прилагательное-1</a:t>
            </a:r>
            <a:br>
              <a:rPr lang="ru-RU" dirty="0" smtClean="0"/>
            </a:br>
            <a:r>
              <a:rPr lang="ru-RU" dirty="0" smtClean="0"/>
              <a:t>      Наречие-2</a:t>
            </a:r>
            <a:br>
              <a:rPr lang="ru-RU" dirty="0" smtClean="0"/>
            </a:br>
            <a:r>
              <a:rPr lang="ru-RU" dirty="0" smtClean="0"/>
              <a:t>      Категория состояния-3</a:t>
            </a:r>
          </a:p>
        </p:txBody>
      </p:sp>
      <p:sp>
        <p:nvSpPr>
          <p:cNvPr id="5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885500" y="5177470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2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355007" y="1485673"/>
            <a:ext cx="3235569" cy="3235569"/>
            <a:chOff x="3270739" y="1101968"/>
            <a:chExt cx="3235569" cy="3235569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3270739" y="1101968"/>
              <a:ext cx="3235569" cy="3235569"/>
              <a:chOff x="3270739" y="1101968"/>
              <a:chExt cx="3235569" cy="3235569"/>
            </a:xfrm>
          </p:grpSpPr>
          <p:cxnSp>
            <p:nvCxnSpPr>
              <p:cNvPr id="7" name="Прямая со стрелкой 6"/>
              <p:cNvCxnSpPr/>
              <p:nvPr/>
            </p:nvCxnSpPr>
            <p:spPr>
              <a:xfrm flipV="1">
                <a:off x="3610708" y="1101968"/>
                <a:ext cx="0" cy="32355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Прямая со стрелкой 7"/>
              <p:cNvCxnSpPr/>
              <p:nvPr/>
            </p:nvCxnSpPr>
            <p:spPr>
              <a:xfrm rot="16200000" flipH="1">
                <a:off x="4888524" y="2497014"/>
                <a:ext cx="0" cy="32355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" name="Прямая соединительная линия 9"/>
            <p:cNvCxnSpPr/>
            <p:nvPr/>
          </p:nvCxnSpPr>
          <p:spPr>
            <a:xfrm>
              <a:off x="4056184" y="3927230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4454762" y="3927230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>
              <a:off x="4888524" y="3966641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flipV="1">
              <a:off x="3448708" y="3596861"/>
              <a:ext cx="373016" cy="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flipV="1">
              <a:off x="3425262" y="3233445"/>
              <a:ext cx="396462" cy="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425262" y="2834862"/>
              <a:ext cx="396462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2756510" y="1301007"/>
            <a:ext cx="42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5779476" y="4566938"/>
            <a:ext cx="679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  <p:sp>
        <p:nvSpPr>
          <p:cNvPr id="21" name="Овал 20"/>
          <p:cNvSpPr/>
          <p:nvPr/>
        </p:nvSpPr>
        <p:spPr>
          <a:xfrm>
            <a:off x="3148079" y="3930212"/>
            <a:ext cx="105242" cy="10070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>
            <a:endCxn id="21" idx="7"/>
          </p:cNvCxnSpPr>
          <p:nvPr/>
        </p:nvCxnSpPr>
        <p:spPr>
          <a:xfrm flipH="1">
            <a:off x="3237909" y="3233314"/>
            <a:ext cx="310263" cy="71164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532425" y="3212200"/>
            <a:ext cx="543874" cy="4697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3488195" y="3175759"/>
            <a:ext cx="101670" cy="1151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029913" y="3681995"/>
            <a:ext cx="101670" cy="11511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1981200" y="410308"/>
            <a:ext cx="452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Например:</a:t>
            </a:r>
            <a:endParaRPr lang="ru-RU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6247066" y="5562694"/>
            <a:ext cx="926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[2</a:t>
            </a:r>
            <a:r>
              <a:rPr lang="ru-RU" dirty="0"/>
              <a:t>;3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6257455" y="5954754"/>
            <a:ext cx="679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[</a:t>
            </a:r>
            <a:r>
              <a:rPr lang="ru-RU" dirty="0"/>
              <a:t>3;2</a:t>
            </a:r>
            <a:r>
              <a:rPr lang="en-US" dirty="0"/>
              <a:t>]</a:t>
            </a:r>
          </a:p>
          <a:p>
            <a:endParaRPr lang="ru-RU" dirty="0"/>
          </a:p>
        </p:txBody>
      </p:sp>
      <p:sp>
        <p:nvSpPr>
          <p:cNvPr id="33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7624053" y="6067982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2261222" y="5101029"/>
            <a:ext cx="3423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Лицо его было уныло и мрачно.</a:t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257455" y="5144331"/>
            <a:ext cx="622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[1</a:t>
            </a:r>
            <a:r>
              <a:rPr lang="ru-RU" dirty="0"/>
              <a:t>;1</a:t>
            </a:r>
            <a:r>
              <a:rPr lang="en-US" dirty="0"/>
              <a:t>]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2305288" y="5424194"/>
            <a:ext cx="3941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Простая мысль осенила его, и стало светло на душе.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374956" y="6027847"/>
            <a:ext cx="3513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Мальчик нырнул </a:t>
            </a:r>
            <a:r>
              <a:rPr lang="ru-RU" dirty="0" smtClean="0"/>
              <a:t>глубже.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76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 animBg="1"/>
      <p:bldP spid="17" grpId="0" animBg="1"/>
      <p:bldP spid="25" grpId="0" animBg="1"/>
      <p:bldP spid="27" grpId="0"/>
      <p:bldP spid="30" grpId="0"/>
      <p:bldP spid="6" grpId="0"/>
      <p:bldP spid="9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8123" y="646480"/>
            <a:ext cx="686239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cap="all" dirty="0"/>
              <a:t>РАЗГРАНИЧЕНИЕ СЛОВ КАТЕГОРИИ СОСТОЯНИЯ И ОМОНИМИЧНЫХ ИМ ЧАСТЕЙ РЕЧИ</a:t>
            </a:r>
            <a:r>
              <a:rPr lang="ru-RU" b="1" cap="all" dirty="0"/>
              <a:t/>
            </a:r>
            <a:br>
              <a:rPr lang="ru-RU" b="1" cap="all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91357" y="1614610"/>
            <a:ext cx="3873012" cy="4071083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    Отличие от наречий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Слова </a:t>
            </a:r>
            <a:r>
              <a:rPr lang="ru-RU" dirty="0"/>
              <a:t>категории состояния  обозначают состояние и могут быть только сказуемым    безличного предложения или его частью, а наречие называет признак </a:t>
            </a:r>
            <a:r>
              <a:rPr lang="ru-RU" dirty="0" smtClean="0"/>
              <a:t>действия, в </a:t>
            </a:r>
            <a:r>
              <a:rPr lang="ru-RU" dirty="0"/>
              <a:t>предложении </a:t>
            </a:r>
            <a:r>
              <a:rPr lang="ru-RU" dirty="0" smtClean="0"/>
              <a:t>является обстоятельством.</a:t>
            </a:r>
            <a:br>
              <a:rPr lang="ru-RU" dirty="0" smtClean="0"/>
            </a:br>
            <a:r>
              <a:rPr lang="ru-RU" dirty="0"/>
              <a:t>Основной способ отделения наречий от слов категории состояния — определить, </a:t>
            </a:r>
            <a:r>
              <a:rPr lang="ru-RU" dirty="0" smtClean="0"/>
              <a:t>      каким </a:t>
            </a:r>
            <a:r>
              <a:rPr lang="ru-RU" dirty="0"/>
              <a:t>членом предложения является слово.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64369" y="1446670"/>
            <a:ext cx="389206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Отличие </a:t>
            </a:r>
            <a:r>
              <a:rPr lang="ru-RU" sz="2000" b="1" dirty="0" smtClean="0"/>
              <a:t>от кратких </a:t>
            </a:r>
            <a:r>
              <a:rPr lang="ru-RU" sz="2000" b="1" dirty="0" smtClean="0"/>
              <a:t>     прилагательных</a:t>
            </a:r>
            <a:endParaRPr lang="ru-RU" sz="2000" b="1" dirty="0" smtClean="0"/>
          </a:p>
          <a:p>
            <a:r>
              <a:rPr lang="ru-RU" sz="2000" dirty="0"/>
              <a:t>С прилагательным имя состояния сближает функция сказуемого в предложении.</a:t>
            </a:r>
          </a:p>
          <a:p>
            <a:r>
              <a:rPr lang="ru-RU" sz="2000" dirty="0"/>
              <a:t>прилагательное выполняет функцию сказуемого в предложении с подлежащим, а </a:t>
            </a:r>
            <a:r>
              <a:rPr lang="ru-RU" sz="2000" dirty="0" smtClean="0"/>
              <a:t>категория </a:t>
            </a:r>
            <a:r>
              <a:rPr lang="ru-RU" sz="2000" dirty="0"/>
              <a:t>состояния в безличном </a:t>
            </a:r>
            <a:r>
              <a:rPr lang="ru-RU" sz="2000" dirty="0" smtClean="0"/>
              <a:t>предложении</a:t>
            </a:r>
            <a:r>
              <a:rPr lang="ru-RU" sz="2000" dirty="0"/>
              <a:t>.</a:t>
            </a:r>
            <a:br>
              <a:rPr lang="ru-RU" sz="2000" dirty="0"/>
            </a:br>
            <a:r>
              <a:rPr lang="ru-RU" sz="2000" dirty="0"/>
              <a:t>Прилагательное согласуется с подлежащим в роде и числе, т.е. </a:t>
            </a:r>
            <a:r>
              <a:rPr lang="ru-RU" sz="2000" dirty="0" smtClean="0"/>
              <a:t>изменяется,  категория состояния не изменяется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Прилагательное обозначает признак предмета.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0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064369" y="1781908"/>
            <a:ext cx="0" cy="465406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365741" y="2087837"/>
            <a:ext cx="7063154" cy="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590207" y="6021532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685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58462" y="1825625"/>
            <a:ext cx="675688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Легко на сердце от песни </a:t>
            </a:r>
            <a:r>
              <a:rPr lang="ru-RU" dirty="0" smtClean="0"/>
              <a:t>весёлой. </a:t>
            </a:r>
            <a:r>
              <a:rPr lang="ru-RU" dirty="0" smtClean="0"/>
              <a:t>Движение </a:t>
            </a:r>
            <a:r>
              <a:rPr lang="ru-RU" dirty="0"/>
              <a:t>стрелки </a:t>
            </a:r>
            <a:r>
              <a:rPr lang="ru-RU" dirty="0" smtClean="0"/>
              <a:t>незаметно. </a:t>
            </a:r>
            <a:r>
              <a:rPr lang="ru-RU" dirty="0"/>
              <a:t>Празднично, чисто в освещённом </a:t>
            </a:r>
            <a:r>
              <a:rPr lang="ru-RU" dirty="0" smtClean="0"/>
              <a:t>лесу. Я люблю </a:t>
            </a:r>
            <a:r>
              <a:rPr lang="ru-RU" dirty="0"/>
              <a:t>жизнь, люблю </a:t>
            </a:r>
            <a:r>
              <a:rPr lang="ru-RU" dirty="0" smtClean="0"/>
              <a:t>страстно. </a:t>
            </a:r>
            <a:r>
              <a:rPr lang="ru-RU" dirty="0"/>
              <a:t>Ж</a:t>
            </a:r>
            <a:r>
              <a:rPr lang="ru-RU" dirty="0" smtClean="0"/>
              <a:t>или </a:t>
            </a:r>
            <a:r>
              <a:rPr lang="ru-RU" dirty="0"/>
              <a:t>мы с ним тихо и </a:t>
            </a:r>
            <a:r>
              <a:rPr lang="ru-RU" dirty="0" smtClean="0"/>
              <a:t>мирно.</a:t>
            </a:r>
            <a:br>
              <a:rPr lang="ru-RU" dirty="0" smtClean="0"/>
            </a:br>
            <a:r>
              <a:rPr lang="ru-RU" dirty="0"/>
              <a:t>3,1, 3,2, 2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31476" y="715108"/>
            <a:ext cx="42789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Материал для учителя</a:t>
            </a:r>
            <a:endParaRPr lang="ru-RU" sz="2800" b="1" dirty="0"/>
          </a:p>
        </p:txBody>
      </p:sp>
      <p:sp>
        <p:nvSpPr>
          <p:cNvPr id="5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885500" y="5177470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9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0242" y="329957"/>
            <a:ext cx="6534150" cy="1325563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Проверь себя!</a:t>
            </a:r>
            <a:endParaRPr lang="ru-RU" sz="3600" b="1" dirty="0"/>
          </a:p>
        </p:txBody>
      </p:sp>
      <p:grpSp>
        <p:nvGrpSpPr>
          <p:cNvPr id="4" name="Группа 3"/>
          <p:cNvGrpSpPr/>
          <p:nvPr/>
        </p:nvGrpSpPr>
        <p:grpSpPr>
          <a:xfrm>
            <a:off x="2355007" y="1485673"/>
            <a:ext cx="3235569" cy="3235569"/>
            <a:chOff x="3270739" y="1101968"/>
            <a:chExt cx="3235569" cy="3235569"/>
          </a:xfrm>
        </p:grpSpPr>
        <p:grpSp>
          <p:nvGrpSpPr>
            <p:cNvPr id="5" name="Группа 4"/>
            <p:cNvGrpSpPr/>
            <p:nvPr/>
          </p:nvGrpSpPr>
          <p:grpSpPr>
            <a:xfrm>
              <a:off x="3270739" y="1101968"/>
              <a:ext cx="3235569" cy="3235569"/>
              <a:chOff x="3270739" y="1101968"/>
              <a:chExt cx="3235569" cy="3235569"/>
            </a:xfrm>
          </p:grpSpPr>
          <p:cxnSp>
            <p:nvCxnSpPr>
              <p:cNvPr id="12" name="Прямая со стрелкой 11"/>
              <p:cNvCxnSpPr/>
              <p:nvPr/>
            </p:nvCxnSpPr>
            <p:spPr>
              <a:xfrm flipV="1">
                <a:off x="3610708" y="1101968"/>
                <a:ext cx="0" cy="32355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/>
              <p:nvPr/>
            </p:nvCxnSpPr>
            <p:spPr>
              <a:xfrm rot="16200000" flipH="1">
                <a:off x="4888524" y="2497014"/>
                <a:ext cx="0" cy="323556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" name="Прямая соединительная линия 5"/>
            <p:cNvCxnSpPr/>
            <p:nvPr/>
          </p:nvCxnSpPr>
          <p:spPr>
            <a:xfrm>
              <a:off x="4056184" y="3927230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>
            <a:xfrm>
              <a:off x="4454762" y="3927230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>
              <a:off x="4888524" y="3966641"/>
              <a:ext cx="0" cy="32400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flipV="1">
              <a:off x="3448708" y="3596861"/>
              <a:ext cx="373016" cy="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flipV="1">
              <a:off x="3425262" y="3233445"/>
              <a:ext cx="396462" cy="1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>
            <a:xfrm>
              <a:off x="3425262" y="2834862"/>
              <a:ext cx="396462" cy="0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Прямая соединительная линия 16"/>
          <p:cNvCxnSpPr/>
          <p:nvPr/>
        </p:nvCxnSpPr>
        <p:spPr>
          <a:xfrm>
            <a:off x="4365910" y="4358276"/>
            <a:ext cx="0" cy="3160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4750308" y="4366209"/>
            <a:ext cx="2" cy="30813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3046307" y="3164493"/>
            <a:ext cx="102774" cy="1081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3487643" y="3926493"/>
            <a:ext cx="102774" cy="1081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3968365" y="3220470"/>
            <a:ext cx="102774" cy="1081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4314523" y="3617151"/>
            <a:ext cx="102774" cy="1081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4698923" y="3617150"/>
            <a:ext cx="102774" cy="108148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>
            <a:endCxn id="28" idx="5"/>
          </p:cNvCxnSpPr>
          <p:nvPr/>
        </p:nvCxnSpPr>
        <p:spPr>
          <a:xfrm>
            <a:off x="3083671" y="3202729"/>
            <a:ext cx="491695" cy="8160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>
            <a:stCxn id="29" idx="4"/>
            <a:endCxn id="28" idx="6"/>
          </p:cNvCxnSpPr>
          <p:nvPr/>
        </p:nvCxnSpPr>
        <p:spPr>
          <a:xfrm flipH="1">
            <a:off x="3590417" y="3328618"/>
            <a:ext cx="429335" cy="6519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endCxn id="30" idx="5"/>
          </p:cNvCxnSpPr>
          <p:nvPr/>
        </p:nvCxnSpPr>
        <p:spPr>
          <a:xfrm>
            <a:off x="4019916" y="3227650"/>
            <a:ext cx="382330" cy="4818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H="1" flipV="1">
            <a:off x="4314524" y="3654592"/>
            <a:ext cx="472122" cy="184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6885500" y="5177470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2756510" y="1301007"/>
            <a:ext cx="420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</a:t>
            </a:r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5779476" y="4566938"/>
            <a:ext cx="679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780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1508" y="365126"/>
            <a:ext cx="6123842" cy="1325563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Система оценивания</a:t>
            </a:r>
            <a:endParaRPr lang="ru-RU" sz="36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0</a:t>
            </a:r>
            <a:r>
              <a:rPr lang="ru-RU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ошибок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-5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ошибка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-4-</a:t>
            </a:r>
            <a:b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2,3</a:t>
            </a:r>
            <a:r>
              <a:rPr lang="ru-RU" sz="36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-3</a:t>
            </a:r>
          </a:p>
          <a:p>
            <a:pPr marL="0" indent="0" algn="ctr">
              <a:buNone/>
            </a:pP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4</a:t>
            </a:r>
            <a:r>
              <a:rPr lang="ru-RU" sz="32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ошибки</a:t>
            </a:r>
            <a:r>
              <a:rPr lang="ru-RU" sz="6000" b="1" i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-2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Rectangle 19">
            <a:hlinkClick r:id="rId2" action="ppaction://hlinksldjump"/>
          </p:cNvPr>
          <p:cNvSpPr>
            <a:spLocks noChangeArrowheads="1"/>
          </p:cNvSpPr>
          <p:nvPr/>
        </p:nvSpPr>
        <p:spPr bwMode="gray">
          <a:xfrm rot="3419336">
            <a:off x="7065674" y="5656401"/>
            <a:ext cx="362213" cy="339937"/>
          </a:xfrm>
          <a:prstGeom prst="rect">
            <a:avLst/>
          </a:prstGeom>
          <a:solidFill>
            <a:srgbClr val="FF0000"/>
          </a:soli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33"/>
            </a:extrusionClr>
            <a:contourClr>
              <a:srgbClr val="FF9933"/>
            </a:contourClr>
          </a:sp3d>
          <a:extLst/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69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7354" y="365126"/>
            <a:ext cx="5947996" cy="13255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Ресурсы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39814" y="1825625"/>
            <a:ext cx="6475535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Материал для диктанта: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u="sng" dirty="0" smtClean="0">
                <a:hlinkClick r:id="rId2"/>
              </a:rPr>
              <a:t>https</a:t>
            </a:r>
            <a:r>
              <a:rPr lang="ru-RU" u="sng" dirty="0">
                <a:hlinkClick r:id="rId2"/>
              </a:rPr>
              <a:t>://</a:t>
            </a:r>
            <a:r>
              <a:rPr lang="ru-RU" u="sng" dirty="0" smtClean="0">
                <a:hlinkClick r:id="rId2"/>
              </a:rPr>
              <a:t>nsportal.ru/shkola/russkiy-yazyk/library/2013/05/08/tsifrovye-diktanty</a:t>
            </a:r>
            <a:endParaRPr lang="ru-RU" u="sng" dirty="0"/>
          </a:p>
          <a:p>
            <a:r>
              <a:rPr lang="ru-RU" dirty="0" smtClean="0"/>
              <a:t>Шаблон для презентации:</a:t>
            </a:r>
          </a:p>
          <a:p>
            <a:pPr marL="0" indent="0">
              <a:buNone/>
            </a:pPr>
            <a:r>
              <a:rPr lang="ru-RU" dirty="0" smtClean="0">
                <a:hlinkClick r:id="rId3"/>
              </a:rPr>
              <a:t>    </a:t>
            </a: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://powerpointbase.com/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331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7519</TotalTime>
  <Words>217</Words>
  <Application>Microsoft Office PowerPoint</Application>
  <PresentationFormat>Экран (4:3)</PresentationFormat>
  <Paragraphs>52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Отличие слов категории состояния от других частей речи</vt:lpstr>
      <vt:lpstr>Презентация PowerPoint</vt:lpstr>
      <vt:lpstr>Инструкция:</vt:lpstr>
      <vt:lpstr>Презентация PowerPoint</vt:lpstr>
      <vt:lpstr>РАЗГРАНИЧЕНИЕ СЛОВ КАТЕГОРИИ СОСТОЯНИЯ И ОМОНИМИЧНЫХ ИМ ЧАСТЕЙ РЕЧИ </vt:lpstr>
      <vt:lpstr>Презентация PowerPoint</vt:lpstr>
      <vt:lpstr>Проверь себя!</vt:lpstr>
      <vt:lpstr>Система оценивания</vt:lpstr>
      <vt:lpstr>Ресурсы</vt:lpstr>
      <vt:lpstr>Сведения об авторе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ПК</cp:lastModifiedBy>
  <cp:revision>125</cp:revision>
  <dcterms:created xsi:type="dcterms:W3CDTF">2014-11-21T11:00:06Z</dcterms:created>
  <dcterms:modified xsi:type="dcterms:W3CDTF">2020-01-06T11:32:02Z</dcterms:modified>
</cp:coreProperties>
</file>