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56" r:id="rId3"/>
    <p:sldId id="258" r:id="rId4"/>
    <p:sldId id="257" r:id="rId5"/>
    <p:sldId id="263" r:id="rId6"/>
    <p:sldId id="264" r:id="rId7"/>
    <p:sldId id="266" r:id="rId8"/>
    <p:sldId id="267" r:id="rId9"/>
    <p:sldId id="260" r:id="rId10"/>
    <p:sldId id="268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8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0976" y="320040"/>
            <a:ext cx="7242048" cy="1143000"/>
          </a:xfrm>
        </p:spPr>
        <p:txBody>
          <a:bodyPr anchor="ctr"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60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6000" dirty="0" smtClean="0">
                <a:solidFill>
                  <a:schemeClr val="tx2">
                    <a:satMod val="130000"/>
                  </a:schemeClr>
                </a:solidFill>
              </a:rPr>
              <a:t>                               </a:t>
            </a:r>
            <a:br>
              <a:rPr lang="ru-RU" sz="60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60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6000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sz="6000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sz="4800" dirty="0" smtClean="0">
                <a:solidFill>
                  <a:schemeClr val="tx2">
                    <a:satMod val="130000"/>
                  </a:schemeClr>
                </a:solidFill>
              </a:rPr>
              <a:t>Сложение и вычитание двузначных чисел с переходом через разряд</a:t>
            </a:r>
            <a:endParaRPr lang="ru-RU" sz="4800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4294967295"/>
          </p:nvPr>
        </p:nvSpPr>
        <p:spPr>
          <a:xfrm>
            <a:off x="3309938" y="5157788"/>
            <a:ext cx="5834062" cy="681037"/>
          </a:xfrm>
        </p:spPr>
        <p:txBody>
          <a:bodyPr>
            <a:normAutofit fontScale="77500" lnSpcReduction="20000"/>
          </a:bodyPr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sp>
        <p:nvSpPr>
          <p:cNvPr id="4" name="Подзаголовок 5"/>
          <p:cNvSpPr txBox="1">
            <a:spLocks/>
          </p:cNvSpPr>
          <p:nvPr/>
        </p:nvSpPr>
        <p:spPr bwMode="auto">
          <a:xfrm>
            <a:off x="5364163" y="6021388"/>
            <a:ext cx="3529012" cy="68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>
            <a:normAutofit/>
          </a:bodyPr>
          <a:lstStyle>
            <a:lvl1pPr marL="27432" indent="0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None/>
              <a:defRPr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Как ты чувствовал себя во время урока?</a:t>
            </a:r>
          </a:p>
          <a:p>
            <a:r>
              <a:rPr lang="ru-RU" dirty="0" smtClean="0"/>
              <a:t>Что было самое сложное?</a:t>
            </a:r>
          </a:p>
          <a:p>
            <a:r>
              <a:rPr lang="ru-RU" dirty="0" smtClean="0"/>
              <a:t>Что самое простое было для тебя?</a:t>
            </a:r>
          </a:p>
          <a:p>
            <a:r>
              <a:rPr lang="ru-RU" dirty="0" smtClean="0"/>
              <a:t>Что </a:t>
            </a:r>
            <a:r>
              <a:rPr lang="ru-RU" smtClean="0"/>
              <a:t>самое интересное?</a:t>
            </a:r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 урока</a:t>
            </a:r>
            <a:endParaRPr lang="ru-RU" dirty="0"/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Documents and Settings\КИРА\Рабочий стол\2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928688"/>
            <a:ext cx="4071937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Box 3"/>
          <p:cNvSpPr txBox="1">
            <a:spLocks noChangeArrowheads="1"/>
          </p:cNvSpPr>
          <p:nvPr/>
        </p:nvSpPr>
        <p:spPr bwMode="auto">
          <a:xfrm>
            <a:off x="1143000" y="5429250"/>
            <a:ext cx="40719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/>
              <a:t>Спасибо за работу на уроке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 rot="-302105">
            <a:off x="2789238" y="1074738"/>
            <a:ext cx="3800475" cy="5651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8000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Алан Милн</a:t>
            </a:r>
          </a:p>
        </p:txBody>
      </p:sp>
      <p:sp>
        <p:nvSpPr>
          <p:cNvPr id="3075" name="WordArt 3"/>
          <p:cNvSpPr>
            <a:spLocks noChangeArrowheads="1" noChangeShapeType="1" noTextEdit="1"/>
          </p:cNvSpPr>
          <p:nvPr/>
        </p:nvSpPr>
        <p:spPr bwMode="auto">
          <a:xfrm rot="-290002">
            <a:off x="1644650" y="1812925"/>
            <a:ext cx="6121400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9933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«Винни – Пух»</a:t>
            </a: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2555875" y="3789363"/>
            <a:ext cx="6192838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2</a:t>
            </a:r>
          </a:p>
        </p:txBody>
      </p:sp>
      <p:pic>
        <p:nvPicPr>
          <p:cNvPr id="307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971550" y="3429000"/>
            <a:ext cx="1944688" cy="28321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ChangeArrowheads="1"/>
          </p:cNvSpPr>
          <p:nvPr/>
        </p:nvSpPr>
        <p:spPr bwMode="auto">
          <a:xfrm rot="-268147">
            <a:off x="900113" y="836613"/>
            <a:ext cx="716438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>
                <a:latin typeface="Bookman Old Style" pitchFamily="18" charset="0"/>
              </a:rPr>
              <a:t>     В </a:t>
            </a:r>
            <a:r>
              <a:rPr lang="ru-RU" sz="2400" b="1">
                <a:solidFill>
                  <a:srgbClr val="CC0099"/>
                </a:solidFill>
                <a:latin typeface="Bookman Old Style" pitchFamily="18" charset="0"/>
              </a:rPr>
              <a:t>1985</a:t>
            </a:r>
            <a:r>
              <a:rPr lang="ru-RU" sz="2400">
                <a:solidFill>
                  <a:srgbClr val="CC0099"/>
                </a:solidFill>
                <a:latin typeface="Bookman Old Style" pitchFamily="18" charset="0"/>
              </a:rPr>
              <a:t> </a:t>
            </a:r>
            <a:r>
              <a:rPr lang="ru-RU" sz="2400">
                <a:latin typeface="Bookman Old Style" pitchFamily="18" charset="0"/>
              </a:rPr>
              <a:t>году, Винни-Пух был блистательно переведен на русский язык </a:t>
            </a:r>
            <a:r>
              <a:rPr lang="ru-RU" sz="2400" b="1">
                <a:solidFill>
                  <a:srgbClr val="9900CC"/>
                </a:solidFill>
                <a:latin typeface="Bookman Old Style" pitchFamily="18" charset="0"/>
              </a:rPr>
              <a:t>Борисом Заходером.</a:t>
            </a:r>
            <a:r>
              <a:rPr lang="ru-RU" sz="2400">
                <a:latin typeface="Bookman Old Style" pitchFamily="18" charset="0"/>
              </a:rPr>
              <a:t> Всякий, кто владеет двумя языками, может подтвердить, что перевод был сделан с изощренной точностью и гениальной изобретательностью. </a:t>
            </a:r>
          </a:p>
        </p:txBody>
      </p:sp>
      <p:pic>
        <p:nvPicPr>
          <p:cNvPr id="12294" name="Picture 6" descr="zahod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316804">
            <a:off x="5292725" y="2708275"/>
            <a:ext cx="2125663" cy="2806700"/>
          </a:xfrm>
          <a:prstGeom prst="rect">
            <a:avLst/>
          </a:prstGeom>
          <a:solidFill>
            <a:srgbClr val="FFCC00">
              <a:alpha val="59999"/>
            </a:srgbClr>
          </a:solidFill>
          <a:ln w="57150" cmpd="thickThin" algn="ctr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 rot="21344834">
            <a:off x="1476375" y="681246"/>
            <a:ext cx="7273925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dirty="0">
                <a:latin typeface="Bookman Old Style" pitchFamily="18" charset="0"/>
              </a:rPr>
              <a:t>Книжки о медвежонке Пухе были переведены </a:t>
            </a:r>
            <a:r>
              <a:rPr lang="ru-RU" sz="2400">
                <a:latin typeface="Bookman Old Style" pitchFamily="18" charset="0"/>
              </a:rPr>
              <a:t>на </a:t>
            </a:r>
            <a:r>
              <a:rPr lang="ru-RU" sz="2400" smtClean="0">
                <a:solidFill>
                  <a:srgbClr val="FF3300"/>
                </a:solidFill>
                <a:latin typeface="Bookman Old Style" pitchFamily="18" charset="0"/>
              </a:rPr>
              <a:t>26 </a:t>
            </a:r>
            <a:r>
              <a:rPr lang="ru-RU" sz="2400" dirty="0">
                <a:solidFill>
                  <a:srgbClr val="FF3300"/>
                </a:solidFill>
                <a:latin typeface="Bookman Old Style" pitchFamily="18" charset="0"/>
              </a:rPr>
              <a:t>языков</a:t>
            </a:r>
            <a:r>
              <a:rPr lang="ru-RU" sz="2400" dirty="0">
                <a:latin typeface="Bookman Old Style" pitchFamily="18" charset="0"/>
              </a:rPr>
              <a:t> и заняли свое место в сердцах и на полках миллионов читателей.</a:t>
            </a:r>
            <a:br>
              <a:rPr lang="ru-RU" sz="2400" dirty="0">
                <a:latin typeface="Bookman Old Style" pitchFamily="18" charset="0"/>
              </a:rPr>
            </a:br>
            <a:r>
              <a:rPr lang="ru-RU" sz="1800" b="1" dirty="0"/>
              <a:t/>
            </a:r>
            <a:br>
              <a:rPr lang="ru-RU" sz="1800" b="1" dirty="0"/>
            </a:br>
            <a:endParaRPr lang="ru-RU" sz="1800" b="1" dirty="0"/>
          </a:p>
        </p:txBody>
      </p:sp>
      <p:pic>
        <p:nvPicPr>
          <p:cNvPr id="10245" name="Picture 5" descr="93052775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280468">
            <a:off x="1258888" y="2492375"/>
            <a:ext cx="1300162" cy="1944688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0246" name="Picture 6" descr="9305277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343195">
            <a:off x="6588125" y="1989138"/>
            <a:ext cx="1282700" cy="1943100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0247" name="Picture 7" descr="100044474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45573">
            <a:off x="2987675" y="2349500"/>
            <a:ext cx="1504950" cy="2017713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0251" name="Picture 11" descr="100060761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309573">
            <a:off x="4787900" y="2133600"/>
            <a:ext cx="1473200" cy="1944688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0252" name="Picture 12" descr="100058334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-319469">
            <a:off x="6300788" y="3716338"/>
            <a:ext cx="1547812" cy="2019300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0253" name="Picture 13" descr="100048447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392778">
            <a:off x="2916238" y="4076700"/>
            <a:ext cx="1520825" cy="2016125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10254" name="Picture 14" descr="100062066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-368429">
            <a:off x="4643438" y="3860800"/>
            <a:ext cx="1455737" cy="2016125"/>
          </a:xfrm>
          <a:prstGeom prst="rect">
            <a:avLst/>
          </a:prstGeom>
          <a:noFill/>
          <a:ln w="57150" cmpd="thinThick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84" y="428604"/>
            <a:ext cx="578647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u="sng" dirty="0" smtClean="0"/>
              <a:t>Алгоритм сложения:</a:t>
            </a:r>
          </a:p>
          <a:p>
            <a:endParaRPr lang="ru-RU" sz="3600" b="1" u="sng" dirty="0" smtClean="0"/>
          </a:p>
          <a:p>
            <a:pPr marL="342900" indent="-342900">
              <a:buAutoNum type="arabicPeriod"/>
            </a:pPr>
            <a:r>
              <a:rPr lang="ru-RU" sz="3600" b="1" dirty="0" smtClean="0"/>
              <a:t>Пишу десятки под десятками, а единицы под единицами.</a:t>
            </a:r>
          </a:p>
          <a:p>
            <a:pPr marL="342900" indent="-342900">
              <a:buAutoNum type="arabicPeriod"/>
            </a:pPr>
            <a:r>
              <a:rPr lang="ru-RU" sz="3600" b="1" dirty="0" smtClean="0"/>
              <a:t>Складываю единицы, пишу под единицами.</a:t>
            </a:r>
          </a:p>
          <a:p>
            <a:pPr marL="342900" indent="-342900">
              <a:buAutoNum type="arabicPeriod"/>
            </a:pPr>
            <a:r>
              <a:rPr lang="ru-RU" sz="3600" b="1" dirty="0" smtClean="0"/>
              <a:t>Складываю десятки, пишу под десятками.</a:t>
            </a:r>
          </a:p>
          <a:p>
            <a:pPr marL="342900" indent="-342900">
              <a:buAutoNum type="arabicPeriod"/>
            </a:pPr>
            <a:r>
              <a:rPr lang="ru-RU" sz="3600" b="1" dirty="0" smtClean="0"/>
              <a:t>Читаю ответ.</a:t>
            </a:r>
            <a:endParaRPr lang="ru-RU" sz="36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88" y="928688"/>
            <a:ext cx="7643812" cy="1368425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7200" dirty="0" smtClean="0">
                <a:solidFill>
                  <a:schemeClr val="tx2">
                    <a:satMod val="130000"/>
                  </a:schemeClr>
                </a:solidFill>
              </a:rPr>
              <a:t>Физминутка</a:t>
            </a:r>
            <a:endParaRPr lang="ru-RU" sz="7200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1267" name="Picture 2" descr="D:\Documents and Settings\КИРА\Рабочий стол\K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500" y="2571750"/>
            <a:ext cx="2428875" cy="3903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43438" y="4357688"/>
            <a:ext cx="4500562" cy="1368425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7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Попрыгать, поиграть</a:t>
            </a:r>
          </a:p>
        </p:txBody>
      </p:sp>
      <p:pic>
        <p:nvPicPr>
          <p:cNvPr id="6" name="Рисунок 5" descr="D:\Documents and Settings\КИРА\Рабочий стол\AJRMQXHCAGPWF3ACAS5GJI9CAPUN9Q3CAYZV5DPCA4FLBAFCAVM6ZSMCA73RO5VCAY8TYH3CAIY57WWCAS7L5MNCAC8Z8PCCAPV0YDXCA3GX6I0CARRT925CAYUNW7LCASQFDV7CA8EZO6ECADF73GTCAOZHVOP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63" y="428625"/>
            <a:ext cx="5619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1026" name="Picture 2" descr="C:\Documents and Settings\1.1-5B8FBA10C1584\Рабочий стол\м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428625"/>
            <a:ext cx="7858125" cy="6072188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0" y="0"/>
            <a:ext cx="4392613" cy="6669088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4751388" y="0"/>
            <a:ext cx="4392612" cy="6669088"/>
          </a:xfrm>
          <a:prstGeom prst="foldedCorner">
            <a:avLst>
              <a:gd name="adj" fmla="val 12500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WordArt 7"/>
          <p:cNvSpPr>
            <a:spLocks noChangeArrowheads="1" noChangeShapeType="1" noTextEdit="1"/>
          </p:cNvSpPr>
          <p:nvPr/>
        </p:nvSpPr>
        <p:spPr bwMode="auto">
          <a:xfrm rot="5400000">
            <a:off x="-2305050" y="2817813"/>
            <a:ext cx="6192837" cy="935038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endParaRPr lang="ru-RU" sz="3600" kern="10" dirty="0">
              <a:ln w="25400">
                <a:solidFill>
                  <a:srgbClr val="000000"/>
                </a:solidFill>
                <a:round/>
                <a:headEnd/>
                <a:tailEnd/>
              </a:ln>
              <a:blipFill dpi="0" rotWithShape="1">
                <a:blip r:embed="rId2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6152" name="WordArt 8"/>
          <p:cNvSpPr>
            <a:spLocks noChangeArrowheads="1" noChangeShapeType="1" noTextEdit="1"/>
          </p:cNvSpPr>
          <p:nvPr/>
        </p:nvSpPr>
        <p:spPr bwMode="auto">
          <a:xfrm rot="5400000">
            <a:off x="2159694" y="2888978"/>
            <a:ext cx="6192837" cy="792162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fontAlgn="auto"/>
            <a:endParaRPr lang="ru-RU" sz="3600" kern="10" dirty="0">
              <a:ln w="22225">
                <a:solidFill>
                  <a:srgbClr val="000000"/>
                </a:solidFill>
                <a:round/>
                <a:headEnd/>
                <a:tailEnd/>
              </a:ln>
              <a:blipFill dpi="0" rotWithShape="1">
                <a:blip r:embed="rId3"/>
                <a:srcRect/>
                <a:tile tx="0" ty="0" sx="100000" sy="100000" flip="none" algn="tl"/>
              </a:blipFill>
              <a:latin typeface="Arial"/>
              <a:cs typeface="Arial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2555875" y="260350"/>
            <a:ext cx="1511300" cy="863600"/>
          </a:xfrm>
          <a:prstGeom prst="rect">
            <a:avLst/>
          </a:prstGeom>
          <a:solidFill>
            <a:srgbClr val="8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1619250" y="1628775"/>
            <a:ext cx="1657350" cy="86360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2484438" y="3141663"/>
            <a:ext cx="1366837" cy="1439862"/>
          </a:xfrm>
          <a:prstGeom prst="diamond">
            <a:avLst/>
          </a:prstGeom>
          <a:solidFill>
            <a:srgbClr val="0CB02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158" name="Line 14"/>
          <p:cNvSpPr>
            <a:spLocks noChangeShapeType="1"/>
          </p:cNvSpPr>
          <p:nvPr/>
        </p:nvSpPr>
        <p:spPr bwMode="auto">
          <a:xfrm>
            <a:off x="1692275" y="4508500"/>
            <a:ext cx="1584325" cy="158432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6159" name="AutoShape 15"/>
          <p:cNvSpPr>
            <a:spLocks noChangeArrowheads="1"/>
          </p:cNvSpPr>
          <p:nvPr/>
        </p:nvSpPr>
        <p:spPr bwMode="auto">
          <a:xfrm rot="16200000">
            <a:off x="7308851" y="331787"/>
            <a:ext cx="1079500" cy="1368425"/>
          </a:xfrm>
          <a:prstGeom prst="cube">
            <a:avLst>
              <a:gd name="adj" fmla="val 30329"/>
            </a:avLst>
          </a:prstGeom>
          <a:solidFill>
            <a:srgbClr val="33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41988" name="Picture 4" descr="цилиндр"/>
          <p:cNvPicPr>
            <a:picLocks noChangeAspect="1" noChangeArrowheads="1"/>
          </p:cNvPicPr>
          <p:nvPr/>
        </p:nvPicPr>
        <p:blipFill>
          <a:blip r:embed="rId4" cstate="print"/>
          <a:srcRect l="23775" t="11757" r="22926" b="12080"/>
          <a:stretch>
            <a:fillRect/>
          </a:stretch>
        </p:blipFill>
        <p:spPr bwMode="auto">
          <a:xfrm>
            <a:off x="5940425" y="1628775"/>
            <a:ext cx="1370013" cy="186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Picture 6" descr="конус"/>
          <p:cNvPicPr>
            <a:picLocks noChangeAspect="1" noChangeArrowheads="1"/>
          </p:cNvPicPr>
          <p:nvPr/>
        </p:nvPicPr>
        <p:blipFill>
          <a:blip r:embed="rId5" cstate="print"/>
          <a:srcRect l="7143" t="9869" r="10001" b="7837"/>
          <a:stretch>
            <a:fillRect/>
          </a:stretch>
        </p:blipFill>
        <p:spPr bwMode="auto">
          <a:xfrm>
            <a:off x="7451725" y="3213100"/>
            <a:ext cx="1554163" cy="172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Picture 3" descr="шар"/>
          <p:cNvPicPr>
            <a:picLocks noChangeAspect="1" noChangeArrowheads="1"/>
          </p:cNvPicPr>
          <p:nvPr/>
        </p:nvPicPr>
        <p:blipFill>
          <a:blip r:embed="rId6" cstate="print"/>
          <a:srcRect l="14514" t="17458" r="12979" b="9756"/>
          <a:stretch>
            <a:fillRect/>
          </a:stretch>
        </p:blipFill>
        <p:spPr bwMode="auto">
          <a:xfrm>
            <a:off x="5795963" y="4797425"/>
            <a:ext cx="165576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6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animBg="1"/>
      <p:bldP spid="6154" grpId="0" animBg="1"/>
      <p:bldP spid="6155" grpId="0" animBg="1"/>
      <p:bldP spid="6158" grpId="0" animBg="1"/>
      <p:bldP spid="615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С днем рождения Винни-Пух!</a:t>
            </a: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75" y="1428750"/>
            <a:ext cx="7286625" cy="504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101</Words>
  <Application>Microsoft Office PowerPoint</Application>
  <PresentationFormat>Экран (4:3)</PresentationFormat>
  <Paragraphs>24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9" baseType="lpstr">
      <vt:lpstr>Arial</vt:lpstr>
      <vt:lpstr>Bookman Old Style</vt:lpstr>
      <vt:lpstr>Impact</vt:lpstr>
      <vt:lpstr>Times New Roman</vt:lpstr>
      <vt:lpstr>Trebuchet MS</vt:lpstr>
      <vt:lpstr>Wingdings</vt:lpstr>
      <vt:lpstr>Wingdings 2</vt:lpstr>
      <vt:lpstr>Изящная</vt:lpstr>
      <vt:lpstr>                                    Сложение и вычитание двузначных чисел с переходом через разряд</vt:lpstr>
      <vt:lpstr>2</vt:lpstr>
      <vt:lpstr>Презентация PowerPoint</vt:lpstr>
      <vt:lpstr>Презентация PowerPoint</vt:lpstr>
      <vt:lpstr>Презентация PowerPoint</vt:lpstr>
      <vt:lpstr>Физминутка</vt:lpstr>
      <vt:lpstr>Презентация PowerPoint</vt:lpstr>
      <vt:lpstr>Презентация PowerPoint</vt:lpstr>
      <vt:lpstr>С днем рождения Винни-Пух!</vt:lpstr>
      <vt:lpstr>Итог урока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«А»</dc:title>
  <dc:creator>Ira</dc:creator>
  <cp:lastModifiedBy>1</cp:lastModifiedBy>
  <cp:revision>27</cp:revision>
  <dcterms:created xsi:type="dcterms:W3CDTF">2014-11-20T19:34:08Z</dcterms:created>
  <dcterms:modified xsi:type="dcterms:W3CDTF">2020-01-08T09:53:48Z</dcterms:modified>
</cp:coreProperties>
</file>