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6" r:id="rId3"/>
    <p:sldId id="283" r:id="rId4"/>
    <p:sldId id="269" r:id="rId5"/>
    <p:sldId id="271" r:id="rId6"/>
    <p:sldId id="270" r:id="rId7"/>
    <p:sldId id="272" r:id="rId8"/>
    <p:sldId id="291" r:id="rId9"/>
    <p:sldId id="273" r:id="rId10"/>
    <p:sldId id="292" r:id="rId11"/>
    <p:sldId id="293" r:id="rId12"/>
    <p:sldId id="275" r:id="rId13"/>
    <p:sldId id="274" r:id="rId14"/>
    <p:sldId id="277" r:id="rId15"/>
    <p:sldId id="288" r:id="rId16"/>
    <p:sldId id="276" r:id="rId17"/>
    <p:sldId id="279" r:id="rId18"/>
    <p:sldId id="278" r:id="rId19"/>
    <p:sldId id="289" r:id="rId20"/>
    <p:sldId id="29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FFFFFF"/>
    <a:srgbClr val="0000CC"/>
    <a:srgbClr val="0A2E5A"/>
    <a:srgbClr val="008000"/>
    <a:srgbClr val="104586"/>
    <a:srgbClr val="092A53"/>
    <a:srgbClr val="0066FF"/>
    <a:srgbClr val="A5DF31"/>
    <a:srgbClr val="A2DF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54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857256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Проверка знаний. 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1. Терминологический диктант.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34" y="1000108"/>
            <a:ext cx="75724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Задание. Закончить предложение.</a:t>
            </a:r>
          </a:p>
          <a:p>
            <a:pPr marL="360363" indent="-360363">
              <a:buFont typeface="+mj-lt"/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Часть океана, отделённая от него островами или полуостровами, отличающаяся от океана свойствами воды, обитателями – это …</a:t>
            </a:r>
          </a:p>
          <a:p>
            <a:pPr marL="360363" indent="-360363">
              <a:buFont typeface="+mj-lt"/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Часть океана, моря, вдающаяся в сушу – это …</a:t>
            </a:r>
          </a:p>
          <a:p>
            <a:pPr marL="360363" indent="-360363">
              <a:buFont typeface="+mj-lt"/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Узкое водное пространство, ограниченное с двух сторон берегами материков или островов – это …</a:t>
            </a:r>
          </a:p>
          <a:p>
            <a:pPr marL="360363" indent="-360363">
              <a:buFont typeface="+mj-lt"/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Группа островов, лежащих недалеко друг от друга – это … </a:t>
            </a:r>
          </a:p>
          <a:p>
            <a:pPr marL="360363" indent="-360363">
              <a:buFont typeface="+mj-lt"/>
              <a:buAutoNum type="arabicParenR"/>
            </a:pPr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Участки материков или островов, глубоко вдающиеся в океан – это … </a:t>
            </a:r>
          </a:p>
          <a:p>
            <a:endParaRPr lang="ru-RU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50095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3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50095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2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50095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1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advTm="18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71472" y="285728"/>
            <a:ext cx="7715304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400" b="1" dirty="0" smtClean="0">
                <a:solidFill>
                  <a:prstClr val="white"/>
                </a:solidFill>
                <a:latin typeface="Arial Narrow" pitchFamily="34" charset="0"/>
              </a:rPr>
              <a:t>Солёность воды в некоторых морях и заливах (в ‰)</a:t>
            </a:r>
            <a:endParaRPr lang="ru-RU" sz="2400" b="1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857232"/>
            <a:ext cx="7643866" cy="224676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  <a:ea typeface="Times New Roman" pitchFamily="18" charset="0"/>
              </a:rPr>
              <a:t>Средиземное море       - 39 </a:t>
            </a:r>
            <a:endParaRPr lang="ru-RU" sz="2000" b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  <a:ea typeface="Times New Roman" pitchFamily="18" charset="0"/>
              </a:rPr>
              <a:t>Черное море                  - 18 </a:t>
            </a:r>
            <a:endParaRPr lang="ru-RU" sz="2000" b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  <a:ea typeface="Times New Roman" pitchFamily="18" charset="0"/>
              </a:rPr>
              <a:t>Карское море                 - 10 </a:t>
            </a:r>
            <a:endParaRPr lang="ru-RU" sz="2000" b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  <a:ea typeface="Times New Roman" pitchFamily="18" charset="0"/>
              </a:rPr>
              <a:t>Баренцево море            - 35 </a:t>
            </a:r>
            <a:endParaRPr lang="ru-RU" sz="2000" b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  <a:ea typeface="Times New Roman" pitchFamily="18" charset="0"/>
              </a:rPr>
              <a:t>Бенгальский залив       - 32 </a:t>
            </a:r>
            <a:endParaRPr lang="ru-RU" sz="2000" b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  <a:ea typeface="Times New Roman" pitchFamily="18" charset="0"/>
              </a:rPr>
              <a:t>Красное море                 - 43</a:t>
            </a:r>
            <a:endParaRPr lang="ru-RU" sz="2000" b="1" dirty="0" smtClean="0">
              <a:solidFill>
                <a:prstClr val="white"/>
              </a:solidFill>
              <a:latin typeface="Arial Narrow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  <a:ea typeface="Times New Roman" pitchFamily="18" charset="0"/>
              </a:rPr>
              <a:t>Карибское море             </a:t>
            </a:r>
            <a:r>
              <a:rPr lang="en-US" sz="2000" b="1" dirty="0" smtClean="0">
                <a:solidFill>
                  <a:prstClr val="white"/>
                </a:solidFill>
                <a:latin typeface="Arial Narrow" pitchFamily="34" charset="0"/>
                <a:ea typeface="Times New Roman" pitchFamily="18" charset="0"/>
              </a:rPr>
              <a:t>- </a:t>
            </a:r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  <a:ea typeface="Times New Roman" pitchFamily="18" charset="0"/>
              </a:rPr>
              <a:t>35</a:t>
            </a:r>
            <a:endParaRPr lang="ru-RU" sz="2000" b="1" dirty="0" smtClean="0">
              <a:solidFill>
                <a:prstClr val="white"/>
              </a:solidFill>
              <a:latin typeface="Arial Narrow" pitchFamily="34" charset="0"/>
            </a:endParaRPr>
          </a:p>
        </p:txBody>
      </p:sp>
      <p:pic>
        <p:nvPicPr>
          <p:cNvPr id="14" name="Рисунок 13" descr="Безымянный.bmp"/>
          <p:cNvPicPr>
            <a:picLocks noChangeAspect="1"/>
          </p:cNvPicPr>
          <p:nvPr/>
        </p:nvPicPr>
        <p:blipFill>
          <a:blip r:embed="rId2">
            <a:lum bright="10000" contrast="30000"/>
          </a:blip>
          <a:srcRect b="101"/>
          <a:stretch>
            <a:fillRect/>
          </a:stretch>
        </p:blipFill>
        <p:spPr>
          <a:xfrm>
            <a:off x="642910" y="3357562"/>
            <a:ext cx="7802880" cy="2854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9a1d804d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  <p:pic>
        <p:nvPicPr>
          <p:cNvPr id="5" name="Рисунок 4" descr="669737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3174" y="357165"/>
            <a:ext cx="4429156" cy="59055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мед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океан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e4ecb59518f9458657ea93b872fb8b7b.jpg"/>
          <p:cNvPicPr>
            <a:picLocks noChangeAspect="1"/>
          </p:cNvPicPr>
          <p:nvPr/>
        </p:nvPicPr>
        <p:blipFill>
          <a:blip r:embed="rId4"/>
          <a:srcRect b="8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500306"/>
            <a:ext cx="8229600" cy="11430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  <a:t/>
            </a:r>
            <a:b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</a:b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  <a:t>Среднегодовая температура поверхностных вод океанов </a:t>
            </a:r>
            <a:b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</a:b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pic>
        <p:nvPicPr>
          <p:cNvPr id="2" name="Рисунок 1" descr="699a1d804d9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 descr="8369032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285860"/>
            <a:ext cx="8114896" cy="5379430"/>
          </a:xfrm>
          <a:prstGeom prst="rect">
            <a:avLst/>
          </a:prstGeom>
        </p:spPr>
      </p:pic>
      <p:pic>
        <p:nvPicPr>
          <p:cNvPr id="4" name="Рисунок 3" descr="699a1d804d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  <p:pic>
        <p:nvPicPr>
          <p:cNvPr id="7" name="Рисунок 6" descr="j043153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2357430"/>
            <a:ext cx="3143272" cy="3143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57686" y="1714488"/>
            <a:ext cx="792205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4810" y="5429264"/>
            <a:ext cx="98937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ЮП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>
            <a:stCxn id="7" idx="1"/>
            <a:endCxn id="7" idx="3"/>
          </p:cNvCxnSpPr>
          <p:nvPr/>
        </p:nvCxnSpPr>
        <p:spPr>
          <a:xfrm rot="10800000" flipH="1">
            <a:off x="3143240" y="3929066"/>
            <a:ext cx="3143272" cy="1588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215074" y="3500439"/>
            <a:ext cx="1000132" cy="13542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0°</a:t>
            </a:r>
            <a:endParaRPr lang="en-US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500298" y="142852"/>
            <a:ext cx="6215106" cy="95410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Температура поверхностных вод зависит от широты места</a:t>
            </a:r>
            <a:endParaRPr lang="ru-RU" sz="2800" b="1" dirty="0">
              <a:solidFill>
                <a:prstClr val="white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9a1d804d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5286388"/>
            <a:ext cx="8643998" cy="95410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Температура замерзания пресной воды: 0°С</a:t>
            </a:r>
          </a:p>
          <a:p>
            <a:pPr lvl="0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Температура замерзания морской воды: -2°С</a:t>
            </a:r>
            <a:endParaRPr lang="ru-RU" sz="2800" b="1" dirty="0">
              <a:solidFill>
                <a:prstClr val="white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0_6338d_fdeb33d1_X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285727"/>
            <a:ext cx="3571900" cy="48101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Лёд всегда пресный!</a:t>
            </a:r>
            <a:endParaRPr lang="ru-RU" sz="2800" b="1" dirty="0">
              <a:solidFill>
                <a:prstClr val="white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Рисунок2.png"/>
          <p:cNvPicPr>
            <a:picLocks noChangeAspect="1"/>
          </p:cNvPicPr>
          <p:nvPr/>
        </p:nvPicPr>
        <p:blipFill>
          <a:blip r:embed="rId2">
            <a:lum bright="10000" contrast="30000"/>
          </a:blip>
          <a:stretch>
            <a:fillRect/>
          </a:stretch>
        </p:blipFill>
        <p:spPr>
          <a:xfrm>
            <a:off x="1214414" y="1071546"/>
            <a:ext cx="6858048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99a1d804d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14546" y="285728"/>
            <a:ext cx="6715172" cy="181588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Лучше всего прогреваются прибрежные воды.</a:t>
            </a:r>
          </a:p>
          <a:p>
            <a:pPr lvl="0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С глубиной температура воды понижается и у дна она составляет примерно +2°…+3°С</a:t>
            </a:r>
          </a:p>
        </p:txBody>
      </p:sp>
      <p:pic>
        <p:nvPicPr>
          <p:cNvPr id="4" name="Рисунок 3" descr="115-2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143116"/>
            <a:ext cx="6030903" cy="4564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285728"/>
            <a:ext cx="5072098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Что нового мы сегодня узнали?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1071546"/>
            <a:ext cx="85725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1. В каких единицах измеряют солёность вод?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1428736"/>
            <a:ext cx="85725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2. Какова средняя солёность морских вод?</a:t>
            </a:r>
          </a:p>
        </p:txBody>
      </p:sp>
      <p:pic>
        <p:nvPicPr>
          <p:cNvPr id="2" name="Рисунок 1" descr="699a1d804d9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86644" y="142852"/>
            <a:ext cx="1571636" cy="200670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85720" y="1785926"/>
            <a:ext cx="85725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3. От чего зависит солёность морских вод? Назовите самое солёное море.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3286124"/>
            <a:ext cx="85725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6. Какой океан наименее    соленый и почему?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3643314"/>
            <a:ext cx="85725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7. При какой температуре замерзают морские воды?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4429132"/>
            <a:ext cx="85725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9. Как меняется температура морских вод с глубиной?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85720" y="2214554"/>
            <a:ext cx="8572560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4. Почему Атлантический океан имеет самую высокую соленость в тропических</a:t>
            </a:r>
            <a:b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</a:br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широтах?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85720" y="4000504"/>
            <a:ext cx="85725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8. От чего зависит температура поверхностных вод Мирового океана?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85720" y="2857496"/>
            <a:ext cx="8572560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  <a:latin typeface="Arial Narrow" pitchFamily="34" charset="0"/>
              </a:rPr>
              <a:t>5. Какой океан самый соленый и почему?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wallpampers.ru/wallpapers/14304/1440_Maldivess%20Blue%20Sky%20And%20Turquoise%20Sea%20%20Fisheye%20View%20Of%20Sky,%20Underwater%20View,%20Maldives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8343958" cy="521497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14546" y="285728"/>
            <a:ext cx="6715172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Д/З: </a:t>
            </a:r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  <a:cs typeface="Andalus"/>
              </a:rPr>
              <a:t>§ 18; учить понятия и номенклатуру.</a:t>
            </a:r>
            <a:endParaRPr lang="ru-RU" sz="2800" b="1" dirty="0" smtClean="0">
              <a:solidFill>
                <a:prstClr val="white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699a1d804d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6715172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Это интересно!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00108"/>
            <a:ext cx="8143932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</a:rPr>
              <a:t>Если бы мы могли испарить океаны, то дно их покрылось бы слоем соли толщиной в 60 см.</a:t>
            </a:r>
          </a:p>
        </p:txBody>
      </p:sp>
      <p:pic>
        <p:nvPicPr>
          <p:cNvPr id="5" name="Рисунок 4" descr="solenoe_ozero_baskunchak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714348" y="1928802"/>
            <a:ext cx="7643866" cy="455415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1000108"/>
            <a:ext cx="8143932" cy="707886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</a:rPr>
              <a:t>Если извлечь из морских вод содержащуюся в них поваренную соль, то можно покрыть всю сушу 130-литровым слоем соли.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2. Номенклатурный диктант. </a:t>
            </a:r>
          </a:p>
        </p:txBody>
      </p:sp>
      <p:pic>
        <p:nvPicPr>
          <p:cNvPr id="4" name="Рисунок 3" descr="4878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7762"/>
            <a:ext cx="9144000" cy="6090238"/>
          </a:xfrm>
          <a:prstGeom prst="rect">
            <a:avLst/>
          </a:prstGeom>
        </p:spPr>
      </p:pic>
      <p:sp>
        <p:nvSpPr>
          <p:cNvPr id="8" name="Овал 7"/>
          <p:cNvSpPr/>
          <p:nvPr/>
        </p:nvSpPr>
        <p:spPr>
          <a:xfrm>
            <a:off x="3500430" y="2643182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17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285984" y="5715016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16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143768" y="1285860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15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2500298" y="5929330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14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929322" y="3429000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13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500430" y="2357430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12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928794" y="2714620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11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500958" y="1643050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10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929190" y="1000108"/>
            <a:ext cx="571504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9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429256" y="3929066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8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571736" y="3143248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7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8143900" y="3071810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6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715008" y="3143248"/>
            <a:ext cx="347666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5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929190" y="3143248"/>
            <a:ext cx="347666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4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143768" y="1785926"/>
            <a:ext cx="347666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3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8643966" y="2928934"/>
            <a:ext cx="347666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2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500430" y="1214422"/>
            <a:ext cx="347666" cy="28575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1</a:t>
            </a:r>
            <a:endParaRPr lang="ru-RU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844" y="1500174"/>
            <a:ext cx="1571636" cy="507831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Arial Narrow" pitchFamily="34" charset="0"/>
              </a:rPr>
              <a:t>1. остров</a:t>
            </a:r>
          </a:p>
          <a:p>
            <a:r>
              <a:rPr lang="ru-RU" b="1" dirty="0" smtClean="0">
                <a:latin typeface="Arial Narrow" pitchFamily="34" charset="0"/>
              </a:rPr>
              <a:t>2. острова</a:t>
            </a:r>
          </a:p>
          <a:p>
            <a:r>
              <a:rPr lang="ru-RU" b="1" dirty="0" smtClean="0">
                <a:latin typeface="Arial Narrow" pitchFamily="34" charset="0"/>
              </a:rPr>
              <a:t>3. полуостров</a:t>
            </a:r>
          </a:p>
          <a:p>
            <a:r>
              <a:rPr lang="ru-RU" b="1" dirty="0" smtClean="0">
                <a:latin typeface="Arial Narrow" pitchFamily="34" charset="0"/>
              </a:rPr>
              <a:t>4. полуостров</a:t>
            </a:r>
          </a:p>
          <a:p>
            <a:r>
              <a:rPr lang="ru-RU" b="1" dirty="0" smtClean="0">
                <a:latin typeface="Arial Narrow" pitchFamily="34" charset="0"/>
              </a:rPr>
              <a:t>5. полуостров</a:t>
            </a:r>
          </a:p>
          <a:p>
            <a:r>
              <a:rPr lang="ru-RU" b="1" dirty="0" smtClean="0">
                <a:latin typeface="Arial Narrow" pitchFamily="34" charset="0"/>
              </a:rPr>
              <a:t>6. океан</a:t>
            </a:r>
          </a:p>
          <a:p>
            <a:r>
              <a:rPr lang="ru-RU" b="1" dirty="0" smtClean="0">
                <a:latin typeface="Arial Narrow" pitchFamily="34" charset="0"/>
              </a:rPr>
              <a:t>7. океан</a:t>
            </a:r>
          </a:p>
          <a:p>
            <a:r>
              <a:rPr lang="ru-RU" b="1" dirty="0" smtClean="0">
                <a:latin typeface="Arial Narrow" pitchFamily="34" charset="0"/>
              </a:rPr>
              <a:t>8. океан</a:t>
            </a:r>
          </a:p>
          <a:p>
            <a:r>
              <a:rPr lang="ru-RU" b="1" dirty="0" smtClean="0">
                <a:latin typeface="Arial Narrow" pitchFamily="34" charset="0"/>
              </a:rPr>
              <a:t>9. океан</a:t>
            </a:r>
          </a:p>
          <a:p>
            <a:r>
              <a:rPr lang="ru-RU" b="1" dirty="0" smtClean="0">
                <a:latin typeface="Arial Narrow" pitchFamily="34" charset="0"/>
              </a:rPr>
              <a:t>10. море</a:t>
            </a:r>
          </a:p>
          <a:p>
            <a:r>
              <a:rPr lang="ru-RU" b="1" dirty="0" smtClean="0">
                <a:latin typeface="Arial Narrow" pitchFamily="34" charset="0"/>
              </a:rPr>
              <a:t>11. море</a:t>
            </a:r>
          </a:p>
          <a:p>
            <a:r>
              <a:rPr lang="ru-RU" b="1" dirty="0" smtClean="0">
                <a:latin typeface="Arial Narrow" pitchFamily="34" charset="0"/>
              </a:rPr>
              <a:t>12. залив</a:t>
            </a:r>
          </a:p>
          <a:p>
            <a:r>
              <a:rPr lang="ru-RU" b="1" dirty="0" smtClean="0">
                <a:latin typeface="Arial Narrow" pitchFamily="34" charset="0"/>
              </a:rPr>
              <a:t>13. залив</a:t>
            </a:r>
          </a:p>
          <a:p>
            <a:r>
              <a:rPr lang="ru-RU" b="1" dirty="0" smtClean="0">
                <a:latin typeface="Arial Narrow" pitchFamily="34" charset="0"/>
              </a:rPr>
              <a:t>14. пролив</a:t>
            </a:r>
          </a:p>
          <a:p>
            <a:r>
              <a:rPr lang="ru-RU" b="1" dirty="0" smtClean="0">
                <a:latin typeface="Arial Narrow" pitchFamily="34" charset="0"/>
              </a:rPr>
              <a:t>15. пролив</a:t>
            </a:r>
          </a:p>
          <a:p>
            <a:r>
              <a:rPr lang="ru-RU" b="1" dirty="0" smtClean="0">
                <a:latin typeface="Arial Narrow" pitchFamily="34" charset="0"/>
              </a:rPr>
              <a:t>16. пролив</a:t>
            </a:r>
          </a:p>
          <a:p>
            <a:r>
              <a:rPr lang="ru-RU" b="1" dirty="0" smtClean="0">
                <a:latin typeface="Arial Narrow" pitchFamily="34" charset="0"/>
              </a:rPr>
              <a:t>17. пролив.</a:t>
            </a:r>
          </a:p>
          <a:p>
            <a:endParaRPr lang="ru-RU" b="1" dirty="0" smtClean="0">
              <a:latin typeface="Arial Narrow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10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9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8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7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6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5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4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3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2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7143768" y="285728"/>
            <a:ext cx="1071570" cy="571504"/>
          </a:xfrm>
          <a:prstGeom prst="ellipse">
            <a:avLst/>
          </a:prstGeom>
          <a:solidFill>
            <a:srgbClr val="FF0000"/>
          </a:solidFill>
          <a:ln w="762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Arial Narrow" pitchFamily="34" charset="0"/>
              </a:rPr>
              <a:t>1</a:t>
            </a:r>
            <a:endParaRPr lang="ru-RU" sz="28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advTm="60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6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120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grpId="0" nodeType="withEffect">
                                  <p:stCondLst>
                                    <p:cond delay="180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grpId="0" nodeType="withEffect">
                                  <p:stCondLst>
                                    <p:cond delay="24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4" fill="hold" grpId="0" nodeType="withEffect">
                                  <p:stCondLst>
                                    <p:cond delay="300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grpId="0" nodeType="withEffect">
                                  <p:stCondLst>
                                    <p:cond delay="36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grpId="0" nodeType="withEffect">
                                  <p:stCondLst>
                                    <p:cond delay="420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4" fill="hold" grpId="0" nodeType="withEffect">
                                  <p:stCondLst>
                                    <p:cond delay="480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4" fill="hold" grpId="0" nodeType="withEffect">
                                  <p:stCondLst>
                                    <p:cond delay="540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290"/>
            <a:ext cx="6715172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prstClr val="white"/>
                </a:solidFill>
                <a:latin typeface="Arial Narrow" pitchFamily="34" charset="0"/>
              </a:rPr>
              <a:t>Это интересно!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000108"/>
            <a:ext cx="8143932" cy="101566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prstClr val="white"/>
                </a:solidFill>
                <a:latin typeface="Arial Narrow" pitchFamily="34" charset="0"/>
              </a:rPr>
              <a:t>Мировой океан содержит в растворённом состоянии десятки миллионов тонн золота, но стоимость химических методов его добычи значительно превышает стоимость извлечённого металла.</a:t>
            </a:r>
          </a:p>
        </p:txBody>
      </p:sp>
      <p:pic>
        <p:nvPicPr>
          <p:cNvPr id="8" name="Рисунок 7" descr="о-ва Кука.jpg"/>
          <p:cNvPicPr>
            <a:picLocks noChangeAspect="1"/>
          </p:cNvPicPr>
          <p:nvPr/>
        </p:nvPicPr>
        <p:blipFill>
          <a:blip r:embed="rId2">
            <a:lum contrast="30000"/>
          </a:blip>
          <a:srcRect r="32" b="9"/>
          <a:stretch>
            <a:fillRect/>
          </a:stretch>
        </p:blipFill>
        <p:spPr>
          <a:xfrm>
            <a:off x="1000100" y="2143116"/>
            <a:ext cx="7143800" cy="4442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85728"/>
            <a:ext cx="857256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Свойства вод Мирового океана.</a:t>
            </a:r>
          </a:p>
        </p:txBody>
      </p:sp>
      <p:pic>
        <p:nvPicPr>
          <p:cNvPr id="6" name="Рисунок 5" descr="82397046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1428736"/>
            <a:ext cx="6643733" cy="44429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7572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Основными свойствами вод Мирового океана являются: солёность и температура.</a:t>
            </a:r>
          </a:p>
        </p:txBody>
      </p:sp>
      <p:pic>
        <p:nvPicPr>
          <p:cNvPr id="4" name="Рисунок 3" descr="gw-moontemple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1142976" y="1357297"/>
            <a:ext cx="6643734" cy="525463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00042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 Narrow" pitchFamily="34" charset="0"/>
              </a:rPr>
              <a:t>Солёность – количество солей, растворённых в воде.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 Narrow" pitchFamily="34" charset="0"/>
              </a:rPr>
              <a:t>Солёность</a:t>
            </a:r>
            <a:endParaRPr kumimoji="0" lang="ru-RU" sz="44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 Narrow" pitchFamily="34" charset="0"/>
            </a:endParaRPr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1285852" y="1928802"/>
            <a:ext cx="3429024" cy="4643470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1285852" y="1928802"/>
            <a:ext cx="3429024" cy="4643470"/>
          </a:xfrm>
          <a:prstGeom prst="flowChartMagneticDisk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5143504" y="2571744"/>
            <a:ext cx="571504" cy="3357586"/>
          </a:xfrm>
          <a:prstGeom prst="rightBrace">
            <a:avLst>
              <a:gd name="adj1" fmla="val 35761"/>
              <a:gd name="adj2" fmla="val 48833"/>
            </a:avLst>
          </a:prstGeom>
          <a:ln>
            <a:solidFill>
              <a:srgbClr val="FFFF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3357562"/>
            <a:ext cx="160492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л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Куб 7"/>
          <p:cNvSpPr>
            <a:spLocks/>
          </p:cNvSpPr>
          <p:nvPr/>
        </p:nvSpPr>
        <p:spPr>
          <a:xfrm>
            <a:off x="5500694" y="4929198"/>
            <a:ext cx="1421582" cy="1260000"/>
          </a:xfrm>
          <a:prstGeom prst="cube">
            <a:avLst/>
          </a:prstGeom>
          <a:blipFill>
            <a:blip r:embed="rId2">
              <a:lum bright="-18000" contrast="16000"/>
            </a:blip>
            <a:tile tx="0" ty="0" sx="100000" sy="100000" flip="none" algn="tl"/>
          </a:blipFill>
          <a:ln>
            <a:solidFill>
              <a:schemeClr val="bg1"/>
            </a:solidFill>
          </a:ln>
          <a:scene3d>
            <a:camera prst="orthographicFront"/>
            <a:lightRig rig="flood" dir="t"/>
          </a:scene3d>
          <a:sp3d prstMaterial="powder">
            <a:bevelT w="165100" h="2222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00892" y="5286388"/>
            <a:ext cx="1289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chemeClr val="accent5">
                    <a:lumMod val="20000"/>
                    <a:lumOff val="8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35 г</a:t>
            </a:r>
            <a:endParaRPr lang="ru-RU" sz="5400" b="1" dirty="0">
              <a:ln w="11430"/>
              <a:solidFill>
                <a:schemeClr val="accent5">
                  <a:lumMod val="20000"/>
                  <a:lumOff val="8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1785918" y="3643314"/>
            <a:ext cx="2319236" cy="1200329"/>
            <a:chOff x="1785918" y="3643314"/>
            <a:chExt cx="2319236" cy="1200329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000364" y="3714752"/>
              <a:ext cx="1104790" cy="110799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66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%</a:t>
              </a:r>
              <a:r>
                <a:rPr lang="ru-RU" sz="44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о</a:t>
              </a:r>
              <a:endPara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785918" y="3643314"/>
              <a:ext cx="1329210" cy="120032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72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35 </a:t>
              </a:r>
              <a:endParaRPr lang="ru-RU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5429256" y="5934670"/>
            <a:ext cx="15087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соль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5572132" y="1928802"/>
            <a:ext cx="3429024" cy="2643206"/>
          </a:xfrm>
          <a:prstGeom prst="wedgeRoundRectCallout">
            <a:avLst>
              <a:gd name="adj1" fmla="val -92541"/>
              <a:gd name="adj2" fmla="val -84671"/>
              <a:gd name="adj3" fmla="val 16667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Arial Narrow" pitchFamily="34" charset="0"/>
              </a:rPr>
              <a:t>Количество  минеральных солей, </a:t>
            </a:r>
          </a:p>
          <a:p>
            <a:pPr algn="ctr"/>
            <a:r>
              <a:rPr lang="ru-RU" sz="2800" b="1" dirty="0" smtClean="0">
                <a:latin typeface="Arial Narrow" pitchFamily="34" charset="0"/>
              </a:rPr>
              <a:t>растворённых </a:t>
            </a:r>
          </a:p>
          <a:p>
            <a:pPr algn="ctr"/>
            <a:r>
              <a:rPr lang="ru-RU" sz="2800" b="1" dirty="0" smtClean="0">
                <a:latin typeface="Arial Narrow" pitchFamily="34" charset="0"/>
              </a:rPr>
              <a:t>в 1 л морской воды</a:t>
            </a:r>
            <a:endParaRPr lang="ru-RU" sz="2800" b="1" dirty="0">
              <a:latin typeface="Arial Narrow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7290" y="4857760"/>
            <a:ext cx="2390783" cy="181588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Средняя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солёность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вод Мирового</a:t>
            </a:r>
          </a:p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океана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" name="Рисунок 16" descr="699a1d804d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85185E-6 L -0.36823 -0.0062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00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 animBg="1"/>
      <p:bldP spid="8" grpId="1" animBg="1"/>
      <p:bldP spid="8" grpId="2" animBg="1"/>
      <p:bldP spid="9" grpId="0"/>
      <p:bldP spid="9" grpId="1"/>
      <p:bldP spid="13" grpId="0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rasnoe_more_Egipet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285720" y="1857364"/>
            <a:ext cx="8586816" cy="4773473"/>
          </a:xfrm>
          <a:prstGeom prst="rect">
            <a:avLst/>
          </a:prstGeom>
        </p:spPr>
      </p:pic>
      <p:pic>
        <p:nvPicPr>
          <p:cNvPr id="4" name="Рисунок 3" descr="699a1d804d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14480" y="500042"/>
            <a:ext cx="6858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Промилле (‰) – единица измерения солёности воды (тысячная доля).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984" y="214290"/>
            <a:ext cx="678661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Пресная вода – это вода, в 1 литре которой содержится менее 2 г. солей (&lt;2‰).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Arial Narrow" pitchFamily="34" charset="0"/>
              </a:rPr>
              <a:t>Самый пресный водоём – озеро Байкал.</a:t>
            </a:r>
            <a:endParaRPr lang="ru-RU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4" name="Рисунок 3" descr="488438d5515f5.jpg"/>
          <p:cNvPicPr>
            <a:picLocks noChangeAspect="1"/>
          </p:cNvPicPr>
          <p:nvPr/>
        </p:nvPicPr>
        <p:blipFill>
          <a:blip r:embed="rId2">
            <a:lum contrast="30000"/>
          </a:blip>
          <a:stretch>
            <a:fillRect/>
          </a:stretch>
        </p:blipFill>
        <p:spPr>
          <a:xfrm>
            <a:off x="2285983" y="1428736"/>
            <a:ext cx="6381795" cy="478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699a1d804d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0"/>
            <a:ext cx="184731" cy="461665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400" b="1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 rot="10800000" flipV="1">
            <a:off x="1928794" y="1214422"/>
            <a:ext cx="4357718" cy="3170099"/>
          </a:xfrm>
          <a:prstGeom prst="rect">
            <a:avLst/>
          </a:pr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</a:rPr>
              <a:t>Экваториальные широты — 34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</a:rPr>
              <a:t>Тропические    широты — 35,8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</a:rPr>
              <a:t>В том числе: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</a:rPr>
              <a:t>в Тихом океане — 36,5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</a:rPr>
              <a:t>в  Индийском  океане — 36,5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</a:rPr>
              <a:t>в Атлантическом — 37,5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  <a:ea typeface="Times New Roman" pitchFamily="18" charset="0"/>
              </a:rPr>
              <a:t>Умеренные широты — 33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500042"/>
            <a:ext cx="7650190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white"/>
                </a:solidFill>
                <a:latin typeface="Arial Narrow" pitchFamily="34" charset="0"/>
              </a:rPr>
              <a:t>Какие причины влияют на величину солености?</a:t>
            </a:r>
          </a:p>
        </p:txBody>
      </p:sp>
      <p:pic>
        <p:nvPicPr>
          <p:cNvPr id="8" name="Рисунок 7" descr="п-ов камчатка. тихий океан.jpg"/>
          <p:cNvPicPr>
            <a:picLocks noChangeAspect="1"/>
          </p:cNvPicPr>
          <p:nvPr/>
        </p:nvPicPr>
        <p:blipFill>
          <a:blip r:embed="rId2">
            <a:lum bright="20000" contrast="30000"/>
          </a:blip>
          <a:stretch>
            <a:fillRect/>
          </a:stretch>
        </p:blipFill>
        <p:spPr>
          <a:xfrm>
            <a:off x="5000628" y="3357562"/>
            <a:ext cx="3905278" cy="2928958"/>
          </a:xfrm>
          <a:prstGeom prst="rect">
            <a:avLst/>
          </a:prstGeom>
        </p:spPr>
      </p:pic>
      <p:pic>
        <p:nvPicPr>
          <p:cNvPr id="10" name="Рисунок 9" descr="699a1d804d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85720" y="500042"/>
            <a:ext cx="1571636" cy="20067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36769_html_m7339b326.jpg"/>
          <p:cNvPicPr>
            <a:picLocks noChangeAspect="1"/>
          </p:cNvPicPr>
          <p:nvPr/>
        </p:nvPicPr>
        <p:blipFill>
          <a:blip r:embed="rId2"/>
          <a:srcRect b="54"/>
          <a:stretch>
            <a:fillRect/>
          </a:stretch>
        </p:blipFill>
        <p:spPr>
          <a:xfrm>
            <a:off x="1643042" y="928669"/>
            <a:ext cx="7138963" cy="4714909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2285984" y="142852"/>
            <a:ext cx="6372212" cy="71438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</a:rPr>
              <a:t>Что влияет на величину солености?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pic>
        <p:nvPicPr>
          <p:cNvPr id="5" name="Рисунок 4" descr="699a1d804d9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57158" y="214290"/>
            <a:ext cx="1571636" cy="200670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4250" y="5715016"/>
            <a:ext cx="892975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2400" b="1" kern="100" dirty="0" smtClean="0">
                <a:solidFill>
                  <a:schemeClr val="bg1"/>
                </a:solidFill>
                <a:latin typeface="Arial Narrow" pitchFamily="34" charset="0"/>
              </a:rPr>
              <a:t>На солёность вод влияют: соотношение атмосферных осадков </a:t>
            </a:r>
          </a:p>
          <a:p>
            <a:pPr lvl="0"/>
            <a:r>
              <a:rPr lang="ru-RU" sz="2400" b="1" kern="100" dirty="0" smtClean="0">
                <a:solidFill>
                  <a:schemeClr val="bg1"/>
                </a:solidFill>
                <a:latin typeface="Arial Narrow" pitchFamily="34" charset="0"/>
              </a:rPr>
              <a:t>и испарения, притока поверхностных вод, таяние льдов и т. д.</a:t>
            </a:r>
            <a:endParaRPr lang="ru-RU" sz="2400" b="1" kern="1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29454" y="928670"/>
            <a:ext cx="930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effectLst>
                  <a:glow rad="228600">
                    <a:srgbClr val="FFFFFF"/>
                  </a:glow>
                </a:effectLst>
                <a:latin typeface="Arial Narrow" pitchFamily="34" charset="0"/>
              </a:rPr>
              <a:t>32,5‰</a:t>
            </a:r>
            <a:endParaRPr lang="ru-RU" sz="2400" dirty="0">
              <a:solidFill>
                <a:srgbClr val="0000CC"/>
              </a:solidFill>
              <a:effectLst>
                <a:glow rad="228600">
                  <a:srgbClr val="FFFFFF"/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8016" y="3357562"/>
            <a:ext cx="930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effectLst>
                  <a:glow rad="228600">
                    <a:srgbClr val="FFFFFF"/>
                  </a:glow>
                </a:effectLst>
                <a:latin typeface="Arial Narrow" pitchFamily="34" charset="0"/>
              </a:rPr>
              <a:t>34,9‰</a:t>
            </a:r>
            <a:endParaRPr lang="ru-RU" sz="2400" dirty="0">
              <a:solidFill>
                <a:srgbClr val="0000CC"/>
              </a:solidFill>
              <a:effectLst>
                <a:glow rad="228600">
                  <a:srgbClr val="FFFFFF"/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5984" y="2428868"/>
            <a:ext cx="930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effectLst>
                  <a:glow rad="228600">
                    <a:srgbClr val="FFFFFF"/>
                  </a:glow>
                </a:effectLst>
                <a:latin typeface="Arial Narrow" pitchFamily="34" charset="0"/>
              </a:rPr>
              <a:t>35,5‰</a:t>
            </a:r>
            <a:endParaRPr lang="ru-RU" sz="2400" dirty="0">
              <a:solidFill>
                <a:srgbClr val="0000CC"/>
              </a:solidFill>
              <a:effectLst>
                <a:glow rad="228600">
                  <a:srgbClr val="FFFFFF"/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29124" y="3143248"/>
            <a:ext cx="9300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effectLst>
                  <a:glow rad="228600">
                    <a:srgbClr val="FFFFFF"/>
                  </a:glow>
                </a:effectLst>
                <a:latin typeface="Arial Narrow" pitchFamily="34" charset="0"/>
              </a:rPr>
              <a:t>34,8‰</a:t>
            </a:r>
            <a:endParaRPr lang="ru-RU" sz="2400" dirty="0">
              <a:solidFill>
                <a:srgbClr val="0000CC"/>
              </a:solidFill>
              <a:effectLst>
                <a:glow rad="228600">
                  <a:srgbClr val="FFFFFF"/>
                </a:glo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50" y="5857892"/>
            <a:ext cx="8929750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lvl="0"/>
            <a:r>
              <a:rPr lang="ru-RU" sz="2400" b="1" kern="100" dirty="0" smtClean="0">
                <a:solidFill>
                  <a:schemeClr val="bg1"/>
                </a:solidFill>
                <a:latin typeface="Arial Narrow" pitchFamily="34" charset="0"/>
              </a:rPr>
              <a:t>Назовите самый пресный и самый солёный океан.</a:t>
            </a:r>
          </a:p>
          <a:p>
            <a:pPr lvl="0"/>
            <a:endParaRPr lang="ru-RU" sz="2400" b="1" kern="1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93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2F003A"/>
      </a:accent4>
      <a:accent5>
        <a:srgbClr val="005BD3"/>
      </a:accent5>
      <a:accent6>
        <a:srgbClr val="000066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597</Words>
  <Application>Microsoft Office PowerPoint</Application>
  <PresentationFormat>Экран (4:3)</PresentationFormat>
  <Paragraphs>127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облик земного шара. свойства вод мирового океана</dc:title>
  <dc:creator>раменская т.и.</dc:creator>
  <cp:lastModifiedBy>Пользователь Windows</cp:lastModifiedBy>
  <cp:revision>59</cp:revision>
  <dcterms:created xsi:type="dcterms:W3CDTF">2012-11-29T16:54:43Z</dcterms:created>
  <dcterms:modified xsi:type="dcterms:W3CDTF">2019-10-16T16:52:42Z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3085849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