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9" r:id="rId1"/>
  </p:sldMasterIdLst>
  <p:sldIdLst>
    <p:sldId id="256" r:id="rId2"/>
    <p:sldId id="258" r:id="rId3"/>
    <p:sldId id="281" r:id="rId4"/>
    <p:sldId id="267" r:id="rId5"/>
    <p:sldId id="270" r:id="rId6"/>
    <p:sldId id="271" r:id="rId7"/>
    <p:sldId id="272" r:id="rId8"/>
    <p:sldId id="273" r:id="rId9"/>
    <p:sldId id="278" r:id="rId10"/>
    <p:sldId id="276" r:id="rId11"/>
    <p:sldId id="277" r:id="rId12"/>
    <p:sldId id="275" r:id="rId13"/>
    <p:sldId id="259" r:id="rId14"/>
    <p:sldId id="260" r:id="rId15"/>
    <p:sldId id="261" r:id="rId16"/>
    <p:sldId id="262" r:id="rId17"/>
    <p:sldId id="263" r:id="rId18"/>
    <p:sldId id="264" r:id="rId19"/>
    <p:sldId id="265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347" y="1122363"/>
            <a:ext cx="7773308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347" y="3602038"/>
            <a:ext cx="7773308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5A6A7-E44C-4BBE-8F04-EF3FD57C9EA3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06734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4289373"/>
            <a:ext cx="7775673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355" y="621322"/>
            <a:ext cx="7775673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5108728"/>
            <a:ext cx="7774499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633040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7" y="4204820"/>
            <a:ext cx="7765321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3867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5" y="4204821"/>
            <a:ext cx="776532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TextBox 9"/>
          <p:cNvSpPr txBox="1"/>
          <p:nvPr/>
        </p:nvSpPr>
        <p:spPr>
          <a:xfrm>
            <a:off x="505245" y="641749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946721" y="3073376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048060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55" y="2126943"/>
            <a:ext cx="7766495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4650556"/>
            <a:ext cx="776532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560957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45" y="609601"/>
            <a:ext cx="776532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88320"/>
            <a:ext cx="2474217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46" y="2911624"/>
            <a:ext cx="2474217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3658" y="2088320"/>
            <a:ext cx="2473919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3659" y="2911624"/>
            <a:ext cx="247486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088320"/>
            <a:ext cx="246840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2260" y="2911624"/>
            <a:ext cx="2468408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54111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46" y="609601"/>
            <a:ext cx="7765322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47" y="3989147"/>
            <a:ext cx="247421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19015" y="2092235"/>
            <a:ext cx="2205038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47" y="4565409"/>
            <a:ext cx="2474216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26" y="3989147"/>
            <a:ext cx="247423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426747" y="2092235"/>
            <a:ext cx="219789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565408"/>
            <a:ext cx="2475252" cy="122579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0067" y="3989147"/>
            <a:ext cx="246742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6114603" y="2092235"/>
            <a:ext cx="2199085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973" y="4565410"/>
            <a:ext cx="2470694" cy="122579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810600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A8F36B-00A2-4096-84AB-0318900D0318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5529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0"/>
            <a:ext cx="1906993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346" y="609600"/>
            <a:ext cx="5744029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F4690E-FD3E-4058-A2C7-ECC00EB25CB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057724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6">
            <a:extLst>
              <a:ext uri="{FF2B5EF4-FFF2-40B4-BE49-F238E27FC236}">
                <a16:creationId xmlns:a16="http://schemas.microsoft.com/office/drawing/2014/main" id="{B8D4CAB0-20A2-4D02-93C8-1AA81CD459C8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7">
            <a:extLst>
              <a:ext uri="{FF2B5EF4-FFF2-40B4-BE49-F238E27FC236}">
                <a16:creationId xmlns:a16="http://schemas.microsoft.com/office/drawing/2014/main" id="{F312D695-FBA9-4F4F-8B4F-82883F70D17D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C2302E-D736-4537-83EC-EE94916AE5A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28">
            <a:extLst>
              <a:ext uri="{FF2B5EF4-FFF2-40B4-BE49-F238E27FC236}">
                <a16:creationId xmlns:a16="http://schemas.microsoft.com/office/drawing/2014/main" id="{1214239E-9745-4177-9841-A3B17A2BC7CE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514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26">
            <a:extLst>
              <a:ext uri="{FF2B5EF4-FFF2-40B4-BE49-F238E27FC236}">
                <a16:creationId xmlns:a16="http://schemas.microsoft.com/office/drawing/2014/main" id="{1049F199-134D-4105-926A-F144F9395303}"/>
              </a:ext>
            </a:extLst>
          </p:cNvPr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7">
            <a:extLst>
              <a:ext uri="{FF2B5EF4-FFF2-40B4-BE49-F238E27FC236}">
                <a16:creationId xmlns:a16="http://schemas.microsoft.com/office/drawing/2014/main" id="{DE8FAB89-AB4F-4C1B-BA95-BF00102904B6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33B5C57-55FD-42C8-B8E6-BDD11CC1A25B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Rectangle 28">
            <a:extLst>
              <a:ext uri="{FF2B5EF4-FFF2-40B4-BE49-F238E27FC236}">
                <a16:creationId xmlns:a16="http://schemas.microsoft.com/office/drawing/2014/main" id="{D6F01A02-787F-4645-9219-B823DA59F2F8}"/>
              </a:ext>
            </a:extLst>
          </p:cNvPr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218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5B9277-22AE-47B8-90BF-32A35E7A9BA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83894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1933" y="657227"/>
            <a:ext cx="7300134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21933" y="3602039"/>
            <a:ext cx="7300134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7689B-21A5-4B92-AC24-5F1D85D44391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27091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346" y="2088320"/>
            <a:ext cx="3829503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0052" y="2088320"/>
            <a:ext cx="3820616" cy="370288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4B0F2-D24F-4E92-B25F-B52FF84EE4B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4611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5427" y="2088320"/>
            <a:ext cx="3600326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346" y="2912232"/>
            <a:ext cx="3830406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9230" y="2088320"/>
            <a:ext cx="3591437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912232"/>
            <a:ext cx="3821518" cy="287896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64474E-16A3-4C15-9B54-88567E755A54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124890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E396B-EF52-42F6-891C-68C9132FCAD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855997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F1F5F-F182-40B0-8F15-57DAA8D514C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746977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2949178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08548" y="609600"/>
            <a:ext cx="4642119" cy="5181600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7921" y="2971801"/>
            <a:ext cx="2949178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D7CEE-12E5-4EDC-9109-673309B52D1E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23779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921" y="609600"/>
            <a:ext cx="4167603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49932" y="758881"/>
            <a:ext cx="2966938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971800"/>
            <a:ext cx="4171242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C210C9-61E9-4C8B-937F-5161AEB83FE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2404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47" y="609601"/>
            <a:ext cx="7765321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46" y="2096064"/>
            <a:ext cx="776532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2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46" y="5883276"/>
            <a:ext cx="500464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6515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CDACF9-854F-4DC9-B6F0-0CC576BACA80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4543427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  <p:sldLayoutId id="2147483752" r:id="rId13"/>
    <p:sldLayoutId id="2147483753" r:id="rId14"/>
    <p:sldLayoutId id="2147483754" r:id="rId15"/>
    <p:sldLayoutId id="2147483755" r:id="rId16"/>
    <p:sldLayoutId id="2147483756" r:id="rId17"/>
    <p:sldLayoutId id="2147483758" r:id="rId18"/>
    <p:sldLayoutId id="2147483759" r:id="rId19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>
            <a:extLst>
              <a:ext uri="{FF2B5EF4-FFF2-40B4-BE49-F238E27FC236}">
                <a16:creationId xmlns:a16="http://schemas.microsoft.com/office/drawing/2014/main" id="{910E43B9-8575-45A4-A5DC-BED3DD41F911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/>
              <a:t>Точение конических и фасонных поверхностей</a:t>
            </a:r>
          </a:p>
        </p:txBody>
      </p:sp>
      <p:sp>
        <p:nvSpPr>
          <p:cNvPr id="2051" name="Rectangle 3">
            <a:extLst>
              <a:ext uri="{FF2B5EF4-FFF2-40B4-BE49-F238E27FC236}">
                <a16:creationId xmlns:a16="http://schemas.microsoft.com/office/drawing/2014/main" id="{F6A3BC0F-2F48-4468-A0EB-2B5B04D1D7EC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Изготовление ручки напильника</a:t>
            </a:r>
          </a:p>
          <a:p>
            <a:pPr>
              <a:defRPr/>
            </a:pPr>
            <a:r>
              <a:rPr lang="ru-RU" sz="2800" dirty="0"/>
              <a:t>7 касс </a:t>
            </a:r>
          </a:p>
        </p:txBody>
      </p:sp>
      <p:sp>
        <p:nvSpPr>
          <p:cNvPr id="7172" name="TextBox 3">
            <a:extLst>
              <a:ext uri="{FF2B5EF4-FFF2-40B4-BE49-F238E27FC236}">
                <a16:creationId xmlns:a16="http://schemas.microsoft.com/office/drawing/2014/main" id="{C8888A0B-4DB5-4FAE-B687-27B6D6ECFB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5150" y="476250"/>
            <a:ext cx="1841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 sz="2800"/>
          </a:p>
        </p:txBody>
      </p:sp>
      <p:sp>
        <p:nvSpPr>
          <p:cNvPr id="7173" name="TextBox 4">
            <a:extLst>
              <a:ext uri="{FF2B5EF4-FFF2-40B4-BE49-F238E27FC236}">
                <a16:creationId xmlns:a16="http://schemas.microsoft.com/office/drawing/2014/main" id="{52D5FE62-E2D3-4FB5-AC9A-F15D230A6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5516563"/>
            <a:ext cx="1841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>
            <a:extLst>
              <a:ext uri="{FF2B5EF4-FFF2-40B4-BE49-F238E27FC236}">
                <a16:creationId xmlns:a16="http://schemas.microsoft.com/office/drawing/2014/main" id="{E632465E-6BEC-4B31-B096-EF1C0C52CA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>
                <a:solidFill>
                  <a:schemeClr val="hlink"/>
                </a:solidFill>
              </a:rPr>
              <a:t>Технологическая карта</a:t>
            </a:r>
          </a:p>
        </p:txBody>
      </p:sp>
      <p:pic>
        <p:nvPicPr>
          <p:cNvPr id="15364" name="Picture 8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738C5E14-1F3C-4500-9516-A91CFE672C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1175" y="747713"/>
            <a:ext cx="5719763" cy="603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Объект 1">
            <a:extLst>
              <a:ext uri="{FF2B5EF4-FFF2-40B4-BE49-F238E27FC236}">
                <a16:creationId xmlns:a16="http://schemas.microsoft.com/office/drawing/2014/main" id="{1924A9F4-C474-4E12-AD66-2C8BA1FE9FC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>
            <a:extLst>
              <a:ext uri="{FF2B5EF4-FFF2-40B4-BE49-F238E27FC236}">
                <a16:creationId xmlns:a16="http://schemas.microsoft.com/office/drawing/2014/main" id="{E8E60E96-79E0-48C4-8081-14CE72B6C6F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9339" y="381733"/>
            <a:ext cx="7765321" cy="714374"/>
          </a:xfrm>
        </p:spPr>
        <p:txBody>
          <a:bodyPr/>
          <a:lstStyle/>
          <a:p>
            <a:pPr eaLnBrk="1" hangingPunct="1">
              <a:defRPr/>
            </a:pPr>
            <a:r>
              <a:rPr lang="ru-RU" sz="3800" dirty="0">
                <a:solidFill>
                  <a:schemeClr val="hlink"/>
                </a:solidFill>
              </a:rPr>
              <a:t>Технологическая карта</a:t>
            </a:r>
          </a:p>
        </p:txBody>
      </p:sp>
      <p:pic>
        <p:nvPicPr>
          <p:cNvPr id="16387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777751B4-7609-4F80-8D11-D93B64153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5363" y="1323975"/>
            <a:ext cx="7153275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>
            <a:extLst>
              <a:ext uri="{FF2B5EF4-FFF2-40B4-BE49-F238E27FC236}">
                <a16:creationId xmlns:a16="http://schemas.microsoft.com/office/drawing/2014/main" id="{A9F3F330-D5B4-47C6-9989-B896536C235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5347" y="94029"/>
            <a:ext cx="7765321" cy="1326321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chemeClr val="hlink"/>
                </a:solidFill>
              </a:rPr>
              <a:t>Порядок выполнения работы</a:t>
            </a:r>
          </a:p>
        </p:txBody>
      </p:sp>
      <p:sp>
        <p:nvSpPr>
          <p:cNvPr id="7" name="Содержимое 6">
            <a:extLst>
              <a:ext uri="{FF2B5EF4-FFF2-40B4-BE49-F238E27FC236}">
                <a16:creationId xmlns:a16="http://schemas.microsoft.com/office/drawing/2014/main" id="{B44C658A-6228-4CC5-BC6F-63815568EC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066799"/>
            <a:ext cx="8472488" cy="5697171"/>
          </a:xfrm>
        </p:spPr>
        <p:txBody>
          <a:bodyPr>
            <a:normAutofit/>
          </a:bodyPr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1.  Прочтите чертеж и технологическую карту на изготовление цилиндрической детали (или изделия для своего проекта).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2.  Выберите заготовку и спланируйте работу с ней под руководством учителя.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3.  Разметьте, подготовьте и установите заготовку на токарном станке.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4.  Выберите и проверьте режущие инструменты.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5.  Выполните черновое точение желобчатой стамеской, зачистку — шлифовальной шкуркой. Точите только с разрешения и под контролем учителя!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000" b="1" dirty="0"/>
              <a:t>6.  Снимите заготовку. Проверьте размеры и шероховатость поверхностей обработанной детали.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ABD1ECA1-DEBD-42B1-85B5-A5C497C17CA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>
            <a:extLst>
              <a:ext uri="{FF2B5EF4-FFF2-40B4-BE49-F238E27FC236}">
                <a16:creationId xmlns:a16="http://schemas.microsoft.com/office/drawing/2014/main" id="{428814FE-FD1E-4E31-BA21-339ED141BD8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Сборочная единица</a:t>
            </a:r>
          </a:p>
        </p:txBody>
      </p:sp>
      <p:sp>
        <p:nvSpPr>
          <p:cNvPr id="11267" name="Rectangle 3">
            <a:extLst>
              <a:ext uri="{FF2B5EF4-FFF2-40B4-BE49-F238E27FC236}">
                <a16:creationId xmlns:a16="http://schemas.microsoft.com/office/drawing/2014/main" id="{C4B02A63-81C0-43BD-A006-4E97AC485A63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/>
              <a:t> - изделие, состоящее из нескольких деталей, собранных и соединённых в единое целое.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dirty="0"/>
          </a:p>
        </p:txBody>
      </p:sp>
      <p:pic>
        <p:nvPicPr>
          <p:cNvPr id="19460" name="Picture 4" descr="Picture 001">
            <a:extLst>
              <a:ext uri="{FF2B5EF4-FFF2-40B4-BE49-F238E27FC236}">
                <a16:creationId xmlns:a16="http://schemas.microsoft.com/office/drawing/2014/main" id="{32E5A886-BA65-4334-B517-87C13AE9164D}"/>
              </a:ext>
            </a:extLst>
          </p:cNvPr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2554" y="1600200"/>
            <a:ext cx="2669891" cy="21891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бъект 1">
            <a:extLst>
              <a:ext uri="{FF2B5EF4-FFF2-40B4-BE49-F238E27FC236}">
                <a16:creationId xmlns:a16="http://schemas.microsoft.com/office/drawing/2014/main" id="{FC70C216-2BBA-4AC2-A231-0F137948ED76}"/>
              </a:ext>
            </a:extLst>
          </p:cNvPr>
          <p:cNvSpPr>
            <a:spLocks noGrp="1"/>
          </p:cNvSpPr>
          <p:nvPr>
            <p:ph sz="quarter" idx="3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>
            <a:extLst>
              <a:ext uri="{FF2B5EF4-FFF2-40B4-BE49-F238E27FC236}">
                <a16:creationId xmlns:a16="http://schemas.microsoft.com/office/drawing/2014/main" id="{CEA6B441-BAFD-4646-A411-42CFABF5D50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Сборочный чертёж</a:t>
            </a:r>
          </a:p>
        </p:txBody>
      </p:sp>
      <p:sp>
        <p:nvSpPr>
          <p:cNvPr id="13315" name="Rectangle 3">
            <a:extLst>
              <a:ext uri="{FF2B5EF4-FFF2-40B4-BE49-F238E27FC236}">
                <a16:creationId xmlns:a16="http://schemas.microsoft.com/office/drawing/2014/main" id="{5920C825-E68B-46B0-A68C-FB56C55FD829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3563938" cy="4530725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/>
              <a:t>   Изделие, состоящее из нескольких деталей, изображают на </a:t>
            </a:r>
            <a:r>
              <a:rPr lang="ru-RU" sz="2800" u="sng" dirty="0"/>
              <a:t>сборочном чертеже.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dirty="0"/>
          </a:p>
        </p:txBody>
      </p:sp>
      <p:pic>
        <p:nvPicPr>
          <p:cNvPr id="20484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3C50CE6E-AE3A-42D4-9514-8C1143D0997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6163" y="1393825"/>
            <a:ext cx="534352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>
            <a:extLst>
              <a:ext uri="{FF2B5EF4-FFF2-40B4-BE49-F238E27FC236}">
                <a16:creationId xmlns:a16="http://schemas.microsoft.com/office/drawing/2014/main" id="{DADF060E-52D9-47FB-842B-098E1EA064C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Киянка</a:t>
            </a:r>
          </a:p>
        </p:txBody>
      </p:sp>
      <p:pic>
        <p:nvPicPr>
          <p:cNvPr id="21507" name="Picture 7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FD6D191B-D306-450C-8204-3FA176E424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9675" y="1714500"/>
            <a:ext cx="6577013" cy="428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>
            <a:extLst>
              <a:ext uri="{FF2B5EF4-FFF2-40B4-BE49-F238E27FC236}">
                <a16:creationId xmlns:a16="http://schemas.microsoft.com/office/drawing/2014/main" id="{098CEBA6-BD7F-400A-9BE4-0E112F18C174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800"/>
              <a:t>Подставка для комнатных растений</a:t>
            </a:r>
          </a:p>
        </p:txBody>
      </p:sp>
      <p:sp>
        <p:nvSpPr>
          <p:cNvPr id="17411" name="Rectangle 3">
            <a:extLst>
              <a:ext uri="{FF2B5EF4-FFF2-40B4-BE49-F238E27FC236}">
                <a16:creationId xmlns:a16="http://schemas.microsoft.com/office/drawing/2014/main" id="{89E31017-4DF0-45C0-9E2E-4C757905BB16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8362950" cy="16129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/>
              <a:t>Рисунок (б): 1 – ножка, 2 – рейка, 3 – шуруп (гвоздь)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/>
          </a:p>
        </p:txBody>
      </p:sp>
      <p:pic>
        <p:nvPicPr>
          <p:cNvPr id="22532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DF1FED13-1D1C-40F5-8326-87F7D8FD5CC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2697163"/>
            <a:ext cx="4991100" cy="3875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>
            <a:extLst>
              <a:ext uri="{FF2B5EF4-FFF2-40B4-BE49-F238E27FC236}">
                <a16:creationId xmlns:a16="http://schemas.microsoft.com/office/drawing/2014/main" id="{7856D754-9F92-4179-96E3-01F02BDFF90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Полка</a:t>
            </a:r>
          </a:p>
        </p:txBody>
      </p:sp>
      <p:sp>
        <p:nvSpPr>
          <p:cNvPr id="19459" name="Rectangle 3">
            <a:extLst>
              <a:ext uri="{FF2B5EF4-FFF2-40B4-BE49-F238E27FC236}">
                <a16:creationId xmlns:a16="http://schemas.microsoft.com/office/drawing/2014/main" id="{B2AE05DB-FD90-4369-B495-3AE4AC776207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9144000" cy="965200"/>
          </a:xfrm>
        </p:spPr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/>
              <a:t>Рисунок (в): 1 – стенка боковая, 2 – основание, 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r>
              <a:rPr lang="ru-RU" sz="2800"/>
              <a:t>3- стенка задняя, 4 – полка, 5 – перекладина</a:t>
            </a:r>
          </a:p>
          <a:p>
            <a:pPr eaLnBrk="1" hangingPunct="1">
              <a:lnSpc>
                <a:spcPct val="90000"/>
              </a:lnSpc>
              <a:buFont typeface="Wingdings" panose="05000000000000000000" pitchFamily="2" charset="2"/>
              <a:buNone/>
              <a:defRPr/>
            </a:pPr>
            <a:endParaRPr lang="ru-RU" sz="2800"/>
          </a:p>
        </p:txBody>
      </p:sp>
      <p:pic>
        <p:nvPicPr>
          <p:cNvPr id="23556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AEA8D913-B9F1-45C0-9CFC-E0CC0921022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25" y="2714625"/>
            <a:ext cx="5786438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81472DB2-C350-40D2-9943-36C1EBDC446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Стол откидной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2C4F1C88-CB6C-4EA9-8656-BF9777158E48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0" y="1600200"/>
            <a:ext cx="9144000" cy="1108075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800"/>
              <a:t>Рисунок (г): 1 – царга, 2 – ножка, 3 – крышка, 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r>
              <a:rPr lang="ru-RU" sz="2800"/>
              <a:t>4 – брусок настенный, 5 – петля</a:t>
            </a:r>
          </a:p>
          <a:p>
            <a:pPr algn="ctr" eaLnBrk="1" hangingPunct="1">
              <a:buFont typeface="Wingdings" panose="05000000000000000000" pitchFamily="2" charset="2"/>
              <a:buNone/>
              <a:defRPr/>
            </a:pPr>
            <a:endParaRPr lang="ru-RU" sz="2800"/>
          </a:p>
        </p:txBody>
      </p:sp>
      <p:pic>
        <p:nvPicPr>
          <p:cNvPr id="24580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C8B7A61F-DF3A-43A1-ACF1-05C136520B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363" y="2740025"/>
            <a:ext cx="3870325" cy="397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D12271A5-EA96-4212-8EA8-C5515871E3D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Сборочный чертёж угольника</a:t>
            </a:r>
          </a:p>
        </p:txBody>
      </p:sp>
      <p:pic>
        <p:nvPicPr>
          <p:cNvPr id="25603" name="Picture 6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EB5FD9D7-6A68-43F7-B8C9-5E876700D4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2488" y="1276350"/>
            <a:ext cx="7439025" cy="543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5DD8E636-AC08-476F-A6AA-0F6512854CD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Изделие  </a:t>
            </a:r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D689FE92-05B4-4A47-B646-38BEB4EB0760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0" y="1124744"/>
            <a:ext cx="9113876" cy="5257800"/>
          </a:xfrm>
        </p:spPr>
        <p:txBody>
          <a:bodyPr/>
          <a:lstStyle/>
          <a:p>
            <a:pPr eaLnBrk="1" hangingPunct="1">
              <a:buFont typeface="Wingdings" panose="05000000000000000000" pitchFamily="2" charset="2"/>
              <a:buNone/>
              <a:defRPr/>
            </a:pPr>
            <a:r>
              <a:rPr lang="ru-RU" sz="2800" dirty="0"/>
              <a:t>  это изготовленное из однородного материала без сборочных операций или из одного «куска материала» при помощи склейки, пайки и т. д.</a:t>
            </a:r>
          </a:p>
          <a:p>
            <a:pPr eaLnBrk="1" hangingPunct="1">
              <a:buFont typeface="Wingdings" panose="05000000000000000000" pitchFamily="2" charset="2"/>
              <a:buNone/>
              <a:defRPr/>
            </a:pPr>
            <a:endParaRPr lang="ru-RU" sz="2800" dirty="0"/>
          </a:p>
        </p:txBody>
      </p:sp>
      <p:pic>
        <p:nvPicPr>
          <p:cNvPr id="8196" name="Picture 4" descr="ручка для напильника">
            <a:extLst>
              <a:ext uri="{FF2B5EF4-FFF2-40B4-BE49-F238E27FC236}">
                <a16:creationId xmlns:a16="http://schemas.microsoft.com/office/drawing/2014/main" id="{8576A41E-D2E7-4871-A354-CC9E337216D3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68356" y="2947565"/>
            <a:ext cx="7777163" cy="34274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>
            <a:extLst>
              <a:ext uri="{FF2B5EF4-FFF2-40B4-BE49-F238E27FC236}">
                <a16:creationId xmlns:a16="http://schemas.microsoft.com/office/drawing/2014/main" id="{664D165D-0B59-451F-AAAD-D51C95E6F30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Элементы детали</a:t>
            </a:r>
          </a:p>
        </p:txBody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2BEBE61E-A2B8-4CDF-A472-4E37370824B1}"/>
              </a:ext>
            </a:extLst>
          </p:cNvPr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196753"/>
            <a:ext cx="8686800" cy="566124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None/>
              <a:defRPr/>
            </a:pPr>
            <a:r>
              <a:rPr lang="ru-RU" sz="2800" dirty="0"/>
              <a:t>Элемент детали – отдельная её часть, имеющая определённое назначение.</a:t>
            </a:r>
          </a:p>
          <a:p>
            <a:pPr eaLnBrk="1" hangingPunct="1">
              <a:defRPr/>
            </a:pPr>
            <a:r>
              <a:rPr lang="ru-RU" sz="2800" dirty="0"/>
              <a:t>Фаска – скошенная часть;</a:t>
            </a:r>
          </a:p>
          <a:p>
            <a:pPr eaLnBrk="1" hangingPunct="1">
              <a:defRPr/>
            </a:pPr>
            <a:r>
              <a:rPr lang="ru-RU" sz="2800" dirty="0"/>
              <a:t>Галтель – скругление угла;</a:t>
            </a:r>
          </a:p>
          <a:p>
            <a:pPr eaLnBrk="1" hangingPunct="1">
              <a:defRPr/>
            </a:pPr>
            <a:r>
              <a:rPr lang="ru-RU" sz="2800" dirty="0"/>
              <a:t>Ребро – выступ;</a:t>
            </a:r>
          </a:p>
          <a:p>
            <a:pPr eaLnBrk="1" hangingPunct="1">
              <a:defRPr/>
            </a:pPr>
            <a:r>
              <a:rPr lang="ru-RU" sz="2800" dirty="0"/>
              <a:t>Паз – продольное углубление, канавка;</a:t>
            </a:r>
          </a:p>
          <a:p>
            <a:pPr eaLnBrk="1" hangingPunct="1">
              <a:defRPr/>
            </a:pPr>
            <a:r>
              <a:rPr lang="ru-RU" sz="2800" dirty="0"/>
              <a:t>Уступ – продольное возвышение на плоскости.</a:t>
            </a:r>
          </a:p>
          <a:p>
            <a:pPr eaLnBrk="1" hangingPunct="1">
              <a:defRPr/>
            </a:pPr>
            <a:r>
              <a:rPr lang="ru-RU" sz="2800" dirty="0"/>
              <a:t>Многие элементы, кроме своего основного назначения, придают детали красивый внешний вид.</a:t>
            </a:r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1E5E09AD-9152-4E61-A046-A0A5EA14008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306A4EC3-C604-42A1-AD06-7B9ED9B69C7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4600">
                <a:solidFill>
                  <a:schemeClr val="hlink"/>
                </a:solidFill>
              </a:rPr>
              <a:t>Вариативность и дизайн</a:t>
            </a:r>
          </a:p>
        </p:txBody>
      </p:sp>
      <p:sp>
        <p:nvSpPr>
          <p:cNvPr id="26630" name="Rectangle 6">
            <a:extLst>
              <a:ext uri="{FF2B5EF4-FFF2-40B4-BE49-F238E27FC236}">
                <a16:creationId xmlns:a16="http://schemas.microsoft.com/office/drawing/2014/main" id="{41AB947D-139E-4808-B071-C92BECB16146}"/>
              </a:ext>
            </a:extLst>
          </p:cNvPr>
          <p:cNvSpPr>
            <a:spLocks noGrp="1" noChangeArrowheads="1"/>
          </p:cNvSpPr>
          <p:nvPr>
            <p:ph sz="half" idx="1"/>
          </p:nvPr>
        </p:nvSpPr>
        <p:spPr>
          <a:xfrm>
            <a:off x="0" y="1935922"/>
            <a:ext cx="9144000" cy="4922078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/>
              <a:t> </a:t>
            </a:r>
            <a:r>
              <a:rPr lang="ru-RU" sz="2800" dirty="0">
                <a:solidFill>
                  <a:schemeClr val="hlink"/>
                </a:solidFill>
              </a:rPr>
              <a:t>Вариативность</a:t>
            </a:r>
            <a:r>
              <a:rPr lang="ru-RU" sz="2800" dirty="0"/>
              <a:t> – изменение отдельных элементов изделия при сохранении его основы в целях наиболее удачного решения конструкторской задачи.</a:t>
            </a:r>
          </a:p>
          <a:p>
            <a:pPr eaLnBrk="1" hangingPunct="1">
              <a:defRPr/>
            </a:pPr>
            <a:r>
              <a:rPr lang="ru-RU" sz="2800" dirty="0"/>
              <a:t>Вариативность присуща </a:t>
            </a:r>
            <a:r>
              <a:rPr lang="ru-RU" sz="2800" i="1" dirty="0"/>
              <a:t>дизайну</a:t>
            </a:r>
            <a:r>
              <a:rPr lang="ru-RU" sz="2800" dirty="0"/>
              <a:t> изделия – его конструкции и внешнему виду </a:t>
            </a:r>
            <a:r>
              <a:rPr lang="ru-RU" sz="2800" dirty="0">
                <a:solidFill>
                  <a:schemeClr val="hlink"/>
                </a:solidFill>
              </a:rPr>
              <a:t>(«дизайн»</a:t>
            </a:r>
            <a:r>
              <a:rPr lang="ru-RU" sz="2800" dirty="0"/>
              <a:t> в переводе с английского означает «</a:t>
            </a:r>
            <a:r>
              <a:rPr lang="ru-RU" sz="2800" dirty="0">
                <a:solidFill>
                  <a:schemeClr val="hlink"/>
                </a:solidFill>
              </a:rPr>
              <a:t>замысел, проект, рисунок</a:t>
            </a:r>
            <a:r>
              <a:rPr lang="ru-RU" sz="2800" dirty="0"/>
              <a:t>»).</a:t>
            </a:r>
          </a:p>
          <a:p>
            <a:pPr eaLnBrk="1" hangingPunct="1">
              <a:defRPr/>
            </a:pPr>
            <a:endParaRPr lang="ru-RU" dirty="0"/>
          </a:p>
        </p:txBody>
      </p:sp>
      <p:sp>
        <p:nvSpPr>
          <p:cNvPr id="2" name="Объект 1">
            <a:extLst>
              <a:ext uri="{FF2B5EF4-FFF2-40B4-BE49-F238E27FC236}">
                <a16:creationId xmlns:a16="http://schemas.microsoft.com/office/drawing/2014/main" id="{3C825763-C603-407D-8073-B9EB3716DAA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>
            <a:extLst>
              <a:ext uri="{FF2B5EF4-FFF2-40B4-BE49-F238E27FC236}">
                <a16:creationId xmlns:a16="http://schemas.microsoft.com/office/drawing/2014/main" id="{2B7FA225-5A46-46C5-9168-670B2DE4E6D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800" dirty="0">
                <a:solidFill>
                  <a:schemeClr val="hlink"/>
                </a:solidFill>
              </a:rPr>
              <a:t>Варианты ручки </a:t>
            </a:r>
            <a:br>
              <a:rPr lang="ru-RU" sz="3800" dirty="0">
                <a:solidFill>
                  <a:schemeClr val="hlink"/>
                </a:solidFill>
              </a:rPr>
            </a:br>
            <a:r>
              <a:rPr lang="ru-RU" sz="3800" dirty="0">
                <a:solidFill>
                  <a:schemeClr val="hlink"/>
                </a:solidFill>
              </a:rPr>
              <a:t>для инструментов</a:t>
            </a:r>
          </a:p>
        </p:txBody>
      </p:sp>
      <p:graphicFrame>
        <p:nvGraphicFramePr>
          <p:cNvPr id="2050" name="Object 4">
            <a:extLst>
              <a:ext uri="{FF2B5EF4-FFF2-40B4-BE49-F238E27FC236}">
                <a16:creationId xmlns:a16="http://schemas.microsoft.com/office/drawing/2014/main" id="{2B54B8D6-CE0A-4F53-B823-DF25BE5C88FF}"/>
              </a:ext>
            </a:extLst>
          </p:cNvPr>
          <p:cNvGraphicFramePr>
            <a:graphicFrameLocks noGrp="1" noChangeAspect="1"/>
          </p:cNvGraphicFramePr>
          <p:nvPr>
            <p:ph idx="1"/>
          </p:nvPr>
        </p:nvGraphicFramePr>
        <p:xfrm>
          <a:off x="1187450" y="2325688"/>
          <a:ext cx="6696075" cy="304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CorelDRAW" r:id="rId3" imgW="1806854" imgH="821741" progId="CorelDRAW.Graphic.11">
                  <p:embed/>
                </p:oleObj>
              </mc:Choice>
              <mc:Fallback>
                <p:oleObj name="CorelDRAW" r:id="rId3" imgW="1806854" imgH="821741" progId="CorelDRAW.Graphic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325688"/>
                        <a:ext cx="6696075" cy="304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>
            <a:extLst>
              <a:ext uri="{FF2B5EF4-FFF2-40B4-BE49-F238E27FC236}">
                <a16:creationId xmlns:a16="http://schemas.microsoft.com/office/drawing/2014/main" id="{1D8FBF55-7A92-4977-AA1F-519B40A7816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800" dirty="0">
                <a:solidFill>
                  <a:schemeClr val="folHlink"/>
                </a:solidFill>
              </a:rPr>
              <a:t>Варианты ручки </a:t>
            </a:r>
            <a:br>
              <a:rPr lang="ru-RU" sz="3800" dirty="0">
                <a:solidFill>
                  <a:schemeClr val="folHlink"/>
                </a:solidFill>
              </a:rPr>
            </a:br>
            <a:r>
              <a:rPr lang="ru-RU" sz="3800" dirty="0">
                <a:solidFill>
                  <a:schemeClr val="folHlink"/>
                </a:solidFill>
              </a:rPr>
              <a:t>для инструментов</a:t>
            </a:r>
          </a:p>
        </p:txBody>
      </p:sp>
      <p:pic>
        <p:nvPicPr>
          <p:cNvPr id="13315" name="Picture 4" descr="ручка для напильника">
            <a:extLst>
              <a:ext uri="{FF2B5EF4-FFF2-40B4-BE49-F238E27FC236}">
                <a16:creationId xmlns:a16="http://schemas.microsoft.com/office/drawing/2014/main" id="{1E28E22E-D0AF-4ED2-A0A9-888006FB9AA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800" y="2232431"/>
            <a:ext cx="7764463" cy="34218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>
            <a:extLst>
              <a:ext uri="{FF2B5EF4-FFF2-40B4-BE49-F238E27FC236}">
                <a16:creationId xmlns:a16="http://schemas.microsoft.com/office/drawing/2014/main" id="{A9A3C3B5-9063-4F52-8FA7-8DB0552640B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3800" dirty="0">
                <a:solidFill>
                  <a:schemeClr val="hlink"/>
                </a:solidFill>
              </a:rPr>
              <a:t>Варианты ручки </a:t>
            </a:r>
            <a:br>
              <a:rPr lang="ru-RU" sz="3800" dirty="0">
                <a:solidFill>
                  <a:schemeClr val="hlink"/>
                </a:solidFill>
              </a:rPr>
            </a:br>
            <a:r>
              <a:rPr lang="ru-RU" sz="3800" dirty="0">
                <a:solidFill>
                  <a:schemeClr val="hlink"/>
                </a:solidFill>
              </a:rPr>
              <a:t>для инструментов</a:t>
            </a:r>
          </a:p>
        </p:txBody>
      </p:sp>
      <p:graphicFrame>
        <p:nvGraphicFramePr>
          <p:cNvPr id="3074" name="Object 4">
            <a:extLst>
              <a:ext uri="{FF2B5EF4-FFF2-40B4-BE49-F238E27FC236}">
                <a16:creationId xmlns:a16="http://schemas.microsoft.com/office/drawing/2014/main" id="{C344785E-4DAB-4470-A436-25A0B42018F5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810776"/>
              </p:ext>
            </p:extLst>
          </p:nvPr>
        </p:nvGraphicFramePr>
        <p:xfrm>
          <a:off x="1036852" y="2290871"/>
          <a:ext cx="7070295" cy="254099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CorelDRAW" r:id="rId3" imgW="1666037" imgH="598322" progId="CorelDRAW.Graphic.11">
                  <p:embed/>
                </p:oleObj>
              </mc:Choice>
              <mc:Fallback>
                <p:oleObj name="CorelDRAW" r:id="rId3" imgW="1666037" imgH="598322" progId="CorelDRAW.Graphic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6852" y="2290871"/>
                        <a:ext cx="7070295" cy="254099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>
            <a:extLst>
              <a:ext uri="{FF2B5EF4-FFF2-40B4-BE49-F238E27FC236}">
                <a16:creationId xmlns:a16="http://schemas.microsoft.com/office/drawing/2014/main" id="{04BAD255-A4AD-4DF7-B693-A8C34886A88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800" dirty="0">
                <a:solidFill>
                  <a:schemeClr val="hlink"/>
                </a:solidFill>
              </a:rPr>
              <a:t>Варианты ручки </a:t>
            </a:r>
            <a:br>
              <a:rPr lang="ru-RU" sz="3800" dirty="0">
                <a:solidFill>
                  <a:schemeClr val="hlink"/>
                </a:solidFill>
              </a:rPr>
            </a:br>
            <a:r>
              <a:rPr lang="ru-RU" sz="3800" dirty="0">
                <a:solidFill>
                  <a:schemeClr val="hlink"/>
                </a:solidFill>
              </a:rPr>
              <a:t>для инструментов</a:t>
            </a:r>
          </a:p>
        </p:txBody>
      </p:sp>
      <p:graphicFrame>
        <p:nvGraphicFramePr>
          <p:cNvPr id="4098" name="Object 4">
            <a:extLst>
              <a:ext uri="{FF2B5EF4-FFF2-40B4-BE49-F238E27FC236}">
                <a16:creationId xmlns:a16="http://schemas.microsoft.com/office/drawing/2014/main" id="{B09AC002-0FA3-484B-8438-E33B2EE1FF32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9077755"/>
              </p:ext>
            </p:extLst>
          </p:nvPr>
        </p:nvGraphicFramePr>
        <p:xfrm>
          <a:off x="1670894" y="2636912"/>
          <a:ext cx="5802212" cy="28220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CorelDRAW" r:id="rId3" imgW="1573987" imgH="765658" progId="CorelDRAW.Graphic.11">
                  <p:embed/>
                </p:oleObj>
              </mc:Choice>
              <mc:Fallback>
                <p:oleObj name="CorelDRAW" r:id="rId3" imgW="1573987" imgH="765658" progId="CorelDRAW.Graphic.11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0894" y="2636912"/>
                        <a:ext cx="5802212" cy="282206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>
            <a:extLst>
              <a:ext uri="{FF2B5EF4-FFF2-40B4-BE49-F238E27FC236}">
                <a16:creationId xmlns:a16="http://schemas.microsoft.com/office/drawing/2014/main" id="{1B530675-F650-4C00-A7CC-FBEFA1633E45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9339" y="264354"/>
            <a:ext cx="7765321" cy="1326321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chemeClr val="hlink"/>
                </a:solidFill>
              </a:rPr>
              <a:t>Чертёж ручки для напильника</a:t>
            </a:r>
          </a:p>
        </p:txBody>
      </p:sp>
      <p:pic>
        <p:nvPicPr>
          <p:cNvPr id="14339" name="Picture 6" descr="52">
            <a:extLst>
              <a:ext uri="{FF2B5EF4-FFF2-40B4-BE49-F238E27FC236}">
                <a16:creationId xmlns:a16="http://schemas.microsoft.com/office/drawing/2014/main" id="{569EE4FC-C643-4898-B9FB-13A1AAB5BE13}"/>
              </a:ext>
            </a:extLst>
          </p:cNvPr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23850" y="5876925"/>
            <a:ext cx="8820150" cy="3603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8" descr="C:\Documents and Settings\николай\Мои документы\Мои рисунки\Безымянный.JPG">
            <a:extLst>
              <a:ext uri="{FF2B5EF4-FFF2-40B4-BE49-F238E27FC236}">
                <a16:creationId xmlns:a16="http://schemas.microsoft.com/office/drawing/2014/main" id="{911A9340-5AE9-4381-8434-BA4E4A501B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" y="1590675"/>
            <a:ext cx="88201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TM04033921[[fn=Дамаск]]</Template>
  <TotalTime>388</TotalTime>
  <Words>366</Words>
  <Application>Microsoft Office PowerPoint</Application>
  <PresentationFormat>Экран (4:3)</PresentationFormat>
  <Paragraphs>44</Paragraphs>
  <Slides>19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Tahoma</vt:lpstr>
      <vt:lpstr>Arial</vt:lpstr>
      <vt:lpstr>Wingdings</vt:lpstr>
      <vt:lpstr>Calibri</vt:lpstr>
      <vt:lpstr>Damask</vt:lpstr>
      <vt:lpstr>CorelDRAW 11.0 Graphic</vt:lpstr>
      <vt:lpstr>Точение конических и фасонных поверхностей</vt:lpstr>
      <vt:lpstr>Изделие  </vt:lpstr>
      <vt:lpstr>Элементы детали</vt:lpstr>
      <vt:lpstr>Вариативность и дизайн</vt:lpstr>
      <vt:lpstr>Варианты ручки  для инструментов</vt:lpstr>
      <vt:lpstr>Варианты ручки  для инструментов</vt:lpstr>
      <vt:lpstr>Варианты ручки  для инструментов</vt:lpstr>
      <vt:lpstr>Варианты ручки  для инструментов</vt:lpstr>
      <vt:lpstr>Чертёж ручки для напильника</vt:lpstr>
      <vt:lpstr>Технологическая карта</vt:lpstr>
      <vt:lpstr>Технологическая карта</vt:lpstr>
      <vt:lpstr>Порядок выполнения работы</vt:lpstr>
      <vt:lpstr>Сборочная единица</vt:lpstr>
      <vt:lpstr>Сборочный чертёж</vt:lpstr>
      <vt:lpstr>Киянка</vt:lpstr>
      <vt:lpstr>Подставка для комнатных растений</vt:lpstr>
      <vt:lpstr>Полка</vt:lpstr>
      <vt:lpstr>Стол откидной</vt:lpstr>
      <vt:lpstr>Сборочный чертёж угольника</vt:lpstr>
    </vt:vector>
  </TitlesOfParts>
  <Company>haus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Точение конических и фасонных деталей</dc:title>
  <dc:creator>Jenya Witutnew</dc:creator>
  <cp:lastModifiedBy>Светлана Котлярова</cp:lastModifiedBy>
  <cp:revision>19</cp:revision>
  <dcterms:created xsi:type="dcterms:W3CDTF">2008-11-15T16:04:02Z</dcterms:created>
  <dcterms:modified xsi:type="dcterms:W3CDTF">2020-01-08T14:56:35Z</dcterms:modified>
</cp:coreProperties>
</file>