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5" r:id="rId7"/>
    <p:sldId id="276" r:id="rId8"/>
    <p:sldId id="262" r:id="rId9"/>
    <p:sldId id="271" r:id="rId10"/>
    <p:sldId id="263" r:id="rId11"/>
    <p:sldId id="264" r:id="rId12"/>
    <p:sldId id="267" r:id="rId13"/>
    <p:sldId id="278" r:id="rId14"/>
    <p:sldId id="279" r:id="rId15"/>
    <p:sldId id="272" r:id="rId16"/>
    <p:sldId id="283" r:id="rId17"/>
    <p:sldId id="273" r:id="rId18"/>
    <p:sldId id="284" r:id="rId19"/>
    <p:sldId id="287" r:id="rId20"/>
    <p:sldId id="269" r:id="rId21"/>
    <p:sldId id="26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6604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FD4443E-F989-4FC4-A0C8-D5A2AF1F390B}" styleName="Темный стиль 1 - акцент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28" autoAdjust="0"/>
    <p:restoredTop sz="94660"/>
  </p:normalViewPr>
  <p:slideViewPr>
    <p:cSldViewPr snapToGrid="0">
      <p:cViewPr>
        <p:scale>
          <a:sx n="90" d="100"/>
          <a:sy n="90" d="100"/>
        </p:scale>
        <p:origin x="-8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miles.33b.ru/smile.104337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hyperlink" Target="http://smiles.33b.ru/smile.103008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smiles.33b.ru/smile.104337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9594" y="581891"/>
            <a:ext cx="7886700" cy="193715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n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n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ln/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n/>
                <a:latin typeface="Times New Roman" pitchFamily="18" charset="0"/>
                <a:cs typeface="Times New Roman" pitchFamily="18" charset="0"/>
              </a:rPr>
              <a:t>Исследовательская р</a:t>
            </a:r>
            <a:r>
              <a:rPr lang="ru-RU" sz="3600" b="1" dirty="0" smtClean="0">
                <a:ln/>
                <a:latin typeface="Times New Roman" pitchFamily="18" charset="0"/>
                <a:cs typeface="Times New Roman" pitchFamily="18" charset="0"/>
              </a:rPr>
              <a:t>абота </a:t>
            </a:r>
            <a:r>
              <a:rPr lang="ru-RU" sz="3600" b="1" dirty="0" smtClean="0">
                <a:ln/>
                <a:latin typeface="Times New Roman" pitchFamily="18" charset="0"/>
                <a:cs typeface="Times New Roman" pitchFamily="18" charset="0"/>
              </a:rPr>
              <a:t>на тему:</a:t>
            </a:r>
            <a:endParaRPr lang="ru-RU" sz="3600" b="1" dirty="0">
              <a:ln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 rot="10800000" flipH="1" flipV="1">
            <a:off x="676892" y="2395933"/>
            <a:ext cx="837210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математических способностей учащихся в процессе внеклассной работы по математике в начальной школе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6" descr="e5413e915f3dddb80ec369a286f956e7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147" y="5320146"/>
            <a:ext cx="1488110" cy="139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6" descr="bird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711" y="0"/>
            <a:ext cx="114300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4898807" y="4763387"/>
            <a:ext cx="4000643" cy="13391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Выполнил: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классов, Васильева Надежда Романовна.</a:t>
            </a:r>
          </a:p>
          <a:p>
            <a:pPr algn="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6891" y="510363"/>
            <a:ext cx="78823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/>
              <a:t>Муниципальное </a:t>
            </a:r>
            <a:r>
              <a:rPr lang="ru-RU" sz="1400" b="1" dirty="0"/>
              <a:t>бюджетное общеобразовательное учреждение</a:t>
            </a:r>
            <a:endParaRPr lang="ru-RU" sz="1400" dirty="0"/>
          </a:p>
          <a:p>
            <a:pPr algn="ctr"/>
            <a:r>
              <a:rPr lang="ru-RU" sz="1400" b="1" dirty="0"/>
              <a:t>«Основная общеобразовательная школа п. </a:t>
            </a:r>
            <a:r>
              <a:rPr lang="ru-RU" sz="1400" b="1" dirty="0" err="1"/>
              <a:t>Анисовский</a:t>
            </a:r>
            <a:r>
              <a:rPr lang="ru-RU" sz="1400" b="1" dirty="0"/>
              <a:t>»</a:t>
            </a:r>
            <a:endParaRPr lang="ru-RU" sz="1400" dirty="0"/>
          </a:p>
          <a:p>
            <a:pPr algn="ctr"/>
            <a:r>
              <a:rPr lang="ru-RU" sz="1400" b="1" dirty="0" err="1"/>
              <a:t>Энгельсского</a:t>
            </a:r>
            <a:r>
              <a:rPr lang="ru-RU" sz="1400" b="1" dirty="0"/>
              <a:t> муниципального района Саратовской области</a:t>
            </a:r>
            <a:endParaRPr lang="ru-RU" sz="1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4192" y="376304"/>
            <a:ext cx="7429736" cy="898895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Основные задачи внеклассной работы по математике: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n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8565" y="4047817"/>
            <a:ext cx="699456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dirty="0" smtClean="0"/>
          </a:p>
          <a:p>
            <a:pPr lvl="0"/>
            <a:endParaRPr lang="ru-RU" dirty="0" smtClean="0"/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досуг учащихся в свободное от учебы время с использованием того богатства математики, которое накоплено человечеством.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  <p:grpSp>
        <p:nvGrpSpPr>
          <p:cNvPr id="31" name="Group 7"/>
          <p:cNvGrpSpPr>
            <a:grpSpLocks/>
          </p:cNvGrpSpPr>
          <p:nvPr/>
        </p:nvGrpSpPr>
        <p:grpSpPr bwMode="auto">
          <a:xfrm>
            <a:off x="1097872" y="2191762"/>
            <a:ext cx="5105400" cy="555625"/>
            <a:chOff x="1248" y="2030"/>
            <a:chExt cx="3216" cy="350"/>
          </a:xfrm>
        </p:grpSpPr>
        <p:sp>
          <p:nvSpPr>
            <p:cNvPr id="32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4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3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1928565" y="1840190"/>
            <a:ext cx="70420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углубить теоретические знания и развить практические навыки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учащихся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grpSp>
        <p:nvGrpSpPr>
          <p:cNvPr id="37" name="Group 12"/>
          <p:cNvGrpSpPr>
            <a:grpSpLocks/>
          </p:cNvGrpSpPr>
          <p:nvPr/>
        </p:nvGrpSpPr>
        <p:grpSpPr bwMode="auto">
          <a:xfrm>
            <a:off x="1080119" y="3530426"/>
            <a:ext cx="5105400" cy="555625"/>
            <a:chOff x="1248" y="2640"/>
            <a:chExt cx="3216" cy="350"/>
          </a:xfrm>
        </p:grpSpPr>
        <p:sp>
          <p:nvSpPr>
            <p:cNvPr id="38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9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40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1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954698" y="3255054"/>
            <a:ext cx="69898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способствовать возникновению и поддержанию интереса к математике у большинства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учеников;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3" name="Group 17"/>
          <p:cNvGrpSpPr>
            <a:grpSpLocks/>
          </p:cNvGrpSpPr>
          <p:nvPr/>
        </p:nvGrpSpPr>
        <p:grpSpPr bwMode="auto">
          <a:xfrm>
            <a:off x="1097871" y="5231906"/>
            <a:ext cx="5105400" cy="555625"/>
            <a:chOff x="1248" y="3230"/>
            <a:chExt cx="3216" cy="350"/>
          </a:xfrm>
        </p:grpSpPr>
        <p:sp>
          <p:nvSpPr>
            <p:cNvPr id="4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4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12436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0556" y="73044"/>
            <a:ext cx="7886700" cy="89889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/>
                <a:latin typeface="Times New Roman" pitchFamily="18" charset="0"/>
                <a:cs typeface="Times New Roman" pitchFamily="18" charset="0"/>
              </a:rPr>
              <a:t>Формы внеклассной работы:</a:t>
            </a:r>
            <a:endParaRPr lang="ru-RU" sz="3200" b="1" dirty="0">
              <a:ln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1290296" y="1128307"/>
            <a:ext cx="3622108" cy="305297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974713" y="971939"/>
            <a:ext cx="45568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групповые занятия после уроков;</a:t>
            </a:r>
          </a:p>
        </p:txBody>
      </p:sp>
      <p:grpSp>
        <p:nvGrpSpPr>
          <p:cNvPr id="69" name="Group 7"/>
          <p:cNvGrpSpPr>
            <a:grpSpLocks/>
          </p:cNvGrpSpPr>
          <p:nvPr/>
        </p:nvGrpSpPr>
        <p:grpSpPr bwMode="auto">
          <a:xfrm>
            <a:off x="1313596" y="1564913"/>
            <a:ext cx="3622108" cy="305297"/>
            <a:chOff x="1248" y="2030"/>
            <a:chExt cx="3216" cy="350"/>
          </a:xfrm>
        </p:grpSpPr>
        <p:sp>
          <p:nvSpPr>
            <p:cNvPr id="7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945752" y="1447850"/>
            <a:ext cx="2789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кружковые занятия;</a:t>
            </a:r>
          </a:p>
        </p:txBody>
      </p:sp>
      <p:grpSp>
        <p:nvGrpSpPr>
          <p:cNvPr id="76" name="Group 7"/>
          <p:cNvGrpSpPr>
            <a:grpSpLocks/>
          </p:cNvGrpSpPr>
          <p:nvPr/>
        </p:nvGrpSpPr>
        <p:grpSpPr bwMode="auto">
          <a:xfrm>
            <a:off x="1313596" y="2039797"/>
            <a:ext cx="3622108" cy="305297"/>
            <a:chOff x="1248" y="2030"/>
            <a:chExt cx="3216" cy="350"/>
          </a:xfrm>
        </p:grpSpPr>
        <p:sp>
          <p:nvSpPr>
            <p:cNvPr id="7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4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0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974713" y="1946141"/>
            <a:ext cx="22548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вечера и сборы;</a:t>
            </a:r>
          </a:p>
        </p:txBody>
      </p:sp>
      <p:grpSp>
        <p:nvGrpSpPr>
          <p:cNvPr id="106" name="Group 7"/>
          <p:cNvGrpSpPr>
            <a:grpSpLocks/>
          </p:cNvGrpSpPr>
          <p:nvPr/>
        </p:nvGrpSpPr>
        <p:grpSpPr bwMode="auto">
          <a:xfrm>
            <a:off x="1325718" y="2508992"/>
            <a:ext cx="3622108" cy="305297"/>
            <a:chOff x="1248" y="2030"/>
            <a:chExt cx="3216" cy="350"/>
          </a:xfrm>
        </p:grpSpPr>
        <p:sp>
          <p:nvSpPr>
            <p:cNvPr id="10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9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1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7" name="Прямоугольник 6"/>
          <p:cNvSpPr/>
          <p:nvPr/>
        </p:nvSpPr>
        <p:spPr>
          <a:xfrm>
            <a:off x="1977300" y="2418759"/>
            <a:ext cx="39416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математические олимпиады;</a:t>
            </a:r>
          </a:p>
        </p:txBody>
      </p:sp>
      <p:grpSp>
        <p:nvGrpSpPr>
          <p:cNvPr id="111" name="Group 7"/>
          <p:cNvGrpSpPr>
            <a:grpSpLocks/>
          </p:cNvGrpSpPr>
          <p:nvPr/>
        </p:nvGrpSpPr>
        <p:grpSpPr bwMode="auto">
          <a:xfrm>
            <a:off x="1293103" y="2998838"/>
            <a:ext cx="3622108" cy="305297"/>
            <a:chOff x="1248" y="2030"/>
            <a:chExt cx="3216" cy="350"/>
          </a:xfrm>
        </p:grpSpPr>
        <p:sp>
          <p:nvSpPr>
            <p:cNvPr id="112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14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1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985814" y="2884703"/>
            <a:ext cx="30980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добровольные зачеты;</a:t>
            </a:r>
          </a:p>
        </p:txBody>
      </p:sp>
      <p:grpSp>
        <p:nvGrpSpPr>
          <p:cNvPr id="116" name="Group 7"/>
          <p:cNvGrpSpPr>
            <a:grpSpLocks/>
          </p:cNvGrpSpPr>
          <p:nvPr/>
        </p:nvGrpSpPr>
        <p:grpSpPr bwMode="auto">
          <a:xfrm>
            <a:off x="1305655" y="3486682"/>
            <a:ext cx="3622108" cy="305297"/>
            <a:chOff x="1248" y="2030"/>
            <a:chExt cx="3216" cy="350"/>
          </a:xfrm>
        </p:grpSpPr>
        <p:sp>
          <p:nvSpPr>
            <p:cNvPr id="11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19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2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989011" y="3360614"/>
            <a:ext cx="59582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часы и минуты занимательной арифметики;</a:t>
            </a:r>
          </a:p>
        </p:txBody>
      </p:sp>
      <p:grpSp>
        <p:nvGrpSpPr>
          <p:cNvPr id="121" name="Group 7"/>
          <p:cNvGrpSpPr>
            <a:grpSpLocks/>
          </p:cNvGrpSpPr>
          <p:nvPr/>
        </p:nvGrpSpPr>
        <p:grpSpPr bwMode="auto">
          <a:xfrm>
            <a:off x="1313596" y="3950931"/>
            <a:ext cx="3622108" cy="305297"/>
            <a:chOff x="1248" y="2030"/>
            <a:chExt cx="3216" cy="350"/>
          </a:xfrm>
        </p:grpSpPr>
        <p:sp>
          <p:nvSpPr>
            <p:cNvPr id="122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3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4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2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1985814" y="3829477"/>
            <a:ext cx="30993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математические игры;</a:t>
            </a:r>
          </a:p>
        </p:txBody>
      </p:sp>
      <p:grpSp>
        <p:nvGrpSpPr>
          <p:cNvPr id="126" name="Group 7"/>
          <p:cNvGrpSpPr>
            <a:grpSpLocks/>
          </p:cNvGrpSpPr>
          <p:nvPr/>
        </p:nvGrpSpPr>
        <p:grpSpPr bwMode="auto">
          <a:xfrm>
            <a:off x="1328751" y="4442563"/>
            <a:ext cx="3622108" cy="305297"/>
            <a:chOff x="1248" y="2030"/>
            <a:chExt cx="3216" cy="350"/>
          </a:xfrm>
        </p:grpSpPr>
        <p:sp>
          <p:nvSpPr>
            <p:cNvPr id="12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9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1989011" y="4325265"/>
            <a:ext cx="64702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написание математических сказок и сочинений;</a:t>
            </a:r>
          </a:p>
        </p:txBody>
      </p:sp>
      <p:grpSp>
        <p:nvGrpSpPr>
          <p:cNvPr id="131" name="Group 7"/>
          <p:cNvGrpSpPr>
            <a:grpSpLocks/>
          </p:cNvGrpSpPr>
          <p:nvPr/>
        </p:nvGrpSpPr>
        <p:grpSpPr bwMode="auto">
          <a:xfrm>
            <a:off x="1344357" y="4929539"/>
            <a:ext cx="3622108" cy="305297"/>
            <a:chOff x="1248" y="2030"/>
            <a:chExt cx="3216" cy="350"/>
          </a:xfrm>
        </p:grpSpPr>
        <p:sp>
          <p:nvSpPr>
            <p:cNvPr id="132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34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989011" y="4803832"/>
            <a:ext cx="33376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математические уголки;</a:t>
            </a:r>
          </a:p>
        </p:txBody>
      </p:sp>
      <p:grpSp>
        <p:nvGrpSpPr>
          <p:cNvPr id="136" name="Group 7"/>
          <p:cNvGrpSpPr>
            <a:grpSpLocks/>
          </p:cNvGrpSpPr>
          <p:nvPr/>
        </p:nvGrpSpPr>
        <p:grpSpPr bwMode="auto">
          <a:xfrm>
            <a:off x="1344357" y="5417008"/>
            <a:ext cx="3622108" cy="305297"/>
            <a:chOff x="1248" y="2030"/>
            <a:chExt cx="3216" cy="350"/>
          </a:xfrm>
        </p:grpSpPr>
        <p:sp>
          <p:nvSpPr>
            <p:cNvPr id="13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8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39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40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2007340" y="5294867"/>
            <a:ext cx="38815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математические стенгазеты;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1" name="Group 7"/>
          <p:cNvGrpSpPr>
            <a:grpSpLocks/>
          </p:cNvGrpSpPr>
          <p:nvPr/>
        </p:nvGrpSpPr>
        <p:grpSpPr bwMode="auto">
          <a:xfrm>
            <a:off x="1348364" y="5933290"/>
            <a:ext cx="3622108" cy="305297"/>
            <a:chOff x="1248" y="2030"/>
            <a:chExt cx="3216" cy="350"/>
          </a:xfrm>
        </p:grpSpPr>
        <p:sp>
          <p:nvSpPr>
            <p:cNvPr id="142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44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4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4" name="Прямоугольник 13"/>
          <p:cNvSpPr/>
          <p:nvPr/>
        </p:nvSpPr>
        <p:spPr>
          <a:xfrm>
            <a:off x="2001289" y="5781910"/>
            <a:ext cx="495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математические выставки и прочее. </a:t>
            </a:r>
          </a:p>
        </p:txBody>
      </p:sp>
      <p:pic>
        <p:nvPicPr>
          <p:cNvPr id="146" name="Picture 23" descr="карандаш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4641" y="5100684"/>
            <a:ext cx="1006475" cy="115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436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48224" y="276487"/>
            <a:ext cx="834835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ходе практической работы были проведены следующие диагностические методики: </a:t>
            </a: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1109708" y="2454410"/>
            <a:ext cx="5105400" cy="555625"/>
            <a:chOff x="1248" y="3230"/>
            <a:chExt cx="3216" cy="350"/>
          </a:xfrm>
        </p:grpSpPr>
        <p:sp>
          <p:nvSpPr>
            <p:cNvPr id="4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842870" y="2365653"/>
            <a:ext cx="74537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Наблюдение за деятельностью учащихся;</a:t>
            </a:r>
          </a:p>
        </p:txBody>
      </p:sp>
      <p:grpSp>
        <p:nvGrpSpPr>
          <p:cNvPr id="9" name="Group 22"/>
          <p:cNvGrpSpPr>
            <a:grpSpLocks/>
          </p:cNvGrpSpPr>
          <p:nvPr/>
        </p:nvGrpSpPr>
        <p:grpSpPr bwMode="auto">
          <a:xfrm>
            <a:off x="1111052" y="3905020"/>
            <a:ext cx="5105400" cy="555625"/>
            <a:chOff x="1248" y="3230"/>
            <a:chExt cx="3216" cy="350"/>
          </a:xfrm>
        </p:grpSpPr>
        <p:sp>
          <p:nvSpPr>
            <p:cNvPr id="10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3" name="Прямоугольник 12"/>
          <p:cNvSpPr/>
          <p:nvPr/>
        </p:nvSpPr>
        <p:spPr>
          <a:xfrm>
            <a:off x="1842870" y="3804433"/>
            <a:ext cx="37274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Беседа с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учителями.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13" descr="tanyarubcube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1587" y="4844745"/>
            <a:ext cx="1984577" cy="1675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6659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9288" y="103869"/>
            <a:ext cx="8170966" cy="1325563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Критерии оценки уровня развития математических способностей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 учащихся 1 класса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53001311"/>
              </p:ext>
            </p:extLst>
          </p:nvPr>
        </p:nvGraphicFramePr>
        <p:xfrm>
          <a:off x="1128156" y="1472539"/>
          <a:ext cx="7671460" cy="4906966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776342"/>
                <a:gridCol w="5895118"/>
              </a:tblGrid>
              <a:tr h="345202"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Критерии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35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Гибкость мышления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быстрота ориентировки в новых условиях;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умение найти новое в известном;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выделять существенное, выступающее в скрытой форме.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8081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Критичность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умение осуществлять проверку;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умение найти и исправить собственную ошибку, проследив весь ход рассуждений;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обоснование своего решения проблемы.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09735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Организованность памяти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способность к запоминанию, долговременному сохранению, быстрому и правильному воспроизведению учебной информации;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яркость, точность речи и записи.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356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Интерес к изучению математике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активность на занятиях;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устойчивый интерес к занятиям;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расширение и углубление своего математического кругозора.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92726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7300" y="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Уровни усвоения учебного материала у учащихся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787050"/>
              </p:ext>
            </p:extLst>
          </p:nvPr>
        </p:nvGraphicFramePr>
        <p:xfrm>
          <a:off x="1175658" y="741293"/>
          <a:ext cx="7707085" cy="603504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100417"/>
                <a:gridCol w="6606668"/>
              </a:tblGrid>
              <a:tr h="124690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быстрая ориентировка в новых условиях;</a:t>
                      </a:r>
                      <a:endParaRPr lang="ru-RU" sz="105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умеет легко обосновать свое решения проблемы;</a:t>
                      </a:r>
                      <a:endParaRPr lang="ru-RU" sz="105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отличная способность к запоминанию, долговременному сохранению, быстрому и правильному воспроизведению учебной информации;</a:t>
                      </a:r>
                      <a:endParaRPr lang="ru-RU" sz="105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активность на занятиях.</a:t>
                      </a:r>
                      <a:endParaRPr lang="ru-RU" sz="105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</a:tr>
              <a:tr h="11850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 очень быстрая ориентировка в новых условиях;</a:t>
                      </a:r>
                      <a:endParaRPr lang="ru-RU" sz="105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умеет обосновать свое решения проблемы;</a:t>
                      </a:r>
                      <a:endParaRPr lang="ru-RU" sz="105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1450" indent="-17145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хорошая </a:t>
                      </a: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способность к запоминанию, долговременному сохранению, быстрому и 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правильному</a:t>
                      </a:r>
                    </a:p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воспроизведению </a:t>
                      </a: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учебной информации</a:t>
                      </a: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;</a:t>
                      </a:r>
                      <a:endParaRPr lang="ru-RU" sz="105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1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активность на занятиях.</a:t>
                      </a:r>
                      <a:endParaRPr lang="ru-RU" sz="105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</a:tr>
              <a:tr h="11850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ориентировка в новых условиях, после наводящих вопросов;</a:t>
                      </a:r>
                      <a:endParaRPr lang="ru-RU" sz="105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 затруднениями обосновывает свое решения проблемы;</a:t>
                      </a:r>
                      <a:endParaRPr lang="ru-RU" sz="105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-способность к запоминанию, недолговременному сохранению, правильному воспроизведению учебной информации, после наводящих вопросов;</a:t>
                      </a:r>
                      <a:endParaRPr lang="ru-RU" sz="105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средняя активность на занятиях.</a:t>
                      </a:r>
                      <a:endParaRPr lang="ru-RU" sz="105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</a:tr>
              <a:tr h="118505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 среднего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может ориентироваться в новых условиях, после разбора ключевых моментов;</a:t>
                      </a:r>
                      <a:endParaRPr lang="ru-RU" sz="105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редко и с затруднениями обосновывает свое решения проблемы;</a:t>
                      </a:r>
                      <a:endParaRPr lang="ru-RU" sz="105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низкая способность к запоминанию, недолговременному сохранению, не правильному воспроизведению учебной информации;</a:t>
                      </a:r>
                      <a:endParaRPr lang="ru-RU" sz="105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низкая активность на занятиях.</a:t>
                      </a:r>
                      <a:endParaRPr lang="ru-RU" sz="105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</a:tr>
              <a:tr h="854262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 может ориентироваться в новых условиях;</a:t>
                      </a:r>
                      <a:endParaRPr lang="ru-RU" sz="105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 может обосновывает свое решения проблемы;</a:t>
                      </a:r>
                      <a:endParaRPr lang="ru-RU" sz="105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не имеет способность к запоминанию, сохранению, воспроизведению учебной информации;</a:t>
                      </a:r>
                      <a:endParaRPr lang="ru-RU" sz="105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очень низкая активность на занятиях.</a:t>
                      </a:r>
                      <a:endParaRPr lang="ru-RU" sz="105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290" marR="4029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9771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2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565" y="1098489"/>
            <a:ext cx="952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85355" y="1287729"/>
            <a:ext cx="647798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Цель  наблюдения: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выявить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как учащиеся относятся к предмету математика, и как развиты у них математические способности. </a:t>
            </a:r>
          </a:p>
        </p:txBody>
      </p:sp>
      <p:pic>
        <p:nvPicPr>
          <p:cNvPr id="1026" name="Picture 2" descr="shkola-animatsionnaya-kartinka-0083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758" y="4274294"/>
            <a:ext cx="3740728" cy="144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4628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26275" y="156129"/>
            <a:ext cx="821772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Первый этап метода наблюдения дал следующие результаты: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37" name="Таблица 32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319756"/>
              </p:ext>
            </p:extLst>
          </p:nvPr>
        </p:nvGraphicFramePr>
        <p:xfrm>
          <a:off x="1282536" y="1175653"/>
          <a:ext cx="7528955" cy="3865381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515058"/>
                <a:gridCol w="1133138"/>
                <a:gridCol w="938151"/>
                <a:gridCol w="755036"/>
                <a:gridCol w="155306"/>
                <a:gridCol w="1500349"/>
                <a:gridCol w="1531917"/>
              </a:tblGrid>
              <a:tr h="105342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Критерии/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учащиеся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Гибкость мышления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Критичность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Организованность памяти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Интерес к </a:t>
                      </a:r>
                      <a:r>
                        <a:rPr lang="ru-RU" sz="1200" dirty="0">
                          <a:effectLst/>
                        </a:rPr>
                        <a:t>изучению математики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Выражение в уровнях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</a:tr>
              <a:tr h="248311">
                <a:tc>
                  <a:txBody>
                    <a:bodyPr/>
                    <a:lstStyle/>
                    <a:p>
                      <a:pPr marL="0" marR="0" indent="0" algn="just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Гаврюшова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К.</a:t>
                      </a:r>
                      <a:endParaRPr lang="ru-RU" sz="12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выше среднего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</a:tr>
              <a:tr h="2819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Жиздюк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низкий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</a:tr>
              <a:tr h="2819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Медриган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304800" algn="l"/>
                          <a:tab pos="594995" algn="ctr"/>
                        </a:tabLs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средний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</a:tr>
              <a:tr h="2819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Надточий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выше</a:t>
                      </a:r>
                      <a:r>
                        <a:rPr lang="ru-RU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среднего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</a:tr>
              <a:tr h="2819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Пауков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средний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</a:tr>
              <a:tr h="2819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Сорокин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endParaRPr lang="ru-RU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низкий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</a:tr>
              <a:tr h="28196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Тимошенекова</a:t>
                      </a:r>
                      <a:r>
                        <a:rPr lang="ru-RU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П.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низкий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</a:tr>
              <a:tr h="84587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 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«высокий»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  «</a:t>
                      </a:r>
                      <a:r>
                        <a:rPr lang="ru-RU" sz="1200" dirty="0">
                          <a:effectLst/>
                        </a:rPr>
                        <a:t>выше среднего»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       «</a:t>
                      </a:r>
                      <a:r>
                        <a:rPr lang="ru-RU" sz="1200" dirty="0">
                          <a:effectLst/>
                        </a:rPr>
                        <a:t>средний»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 </a:t>
                      </a:r>
                      <a:r>
                        <a:rPr lang="ru-RU" sz="1200" dirty="0" smtClean="0">
                          <a:effectLst/>
                        </a:rPr>
                        <a:t>  «</a:t>
                      </a:r>
                      <a:r>
                        <a:rPr lang="ru-RU" sz="1200" dirty="0">
                          <a:effectLst/>
                        </a:rPr>
                        <a:t>ниже среднего»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 </a:t>
                      </a:r>
                      <a:r>
                        <a:rPr lang="ru-RU" sz="1200" dirty="0" smtClean="0">
                          <a:effectLst/>
                        </a:rPr>
                        <a:t> «</a:t>
                      </a:r>
                      <a:r>
                        <a:rPr lang="ru-RU" sz="1200" dirty="0">
                          <a:effectLst/>
                        </a:rPr>
                        <a:t>низкий»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495" marR="29495" marT="0" marB="0"/>
                </a:tc>
              </a:tr>
            </a:tbl>
          </a:graphicData>
        </a:graphic>
      </p:graphicFrame>
      <p:pic>
        <p:nvPicPr>
          <p:cNvPr id="3298" name="Рисунок 2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585" y="2843898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92" name="Рисунок 29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872" y="3140654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91" name="Рисунок 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395" y="3120094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90" name="Рисунок 30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567" y="2855159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9" name="Рисунок 2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717" y="3100250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4" name="Рисунок 3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395" y="3407093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2" name="Рисунок 3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9749" y="2822736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6" name="Рисунок 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8056" y="3692535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5" name="Рисунок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79" y="3111942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66" name="Рисунок 2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654" y="4715188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54" name="Рисунок 45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935" y="2275415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50" name="Рисунок 46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429" y="4315413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49" name="Рисунок 4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9863" y="2261344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47" name="Рисунок 9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429" y="2284940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40" name="Блок-схема: узел суммирования 16"/>
          <p:cNvSpPr>
            <a:spLocks noChangeArrowheads="1"/>
          </p:cNvSpPr>
          <p:nvPr/>
        </p:nvSpPr>
        <p:spPr bwMode="auto">
          <a:xfrm>
            <a:off x="4290579" y="3985536"/>
            <a:ext cx="190500" cy="188913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43" name="Блок-схема: узел 120"/>
          <p:cNvSpPr>
            <a:spLocks noChangeArrowheads="1"/>
          </p:cNvSpPr>
          <p:nvPr/>
        </p:nvSpPr>
        <p:spPr bwMode="auto">
          <a:xfrm>
            <a:off x="3251598" y="3417411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44" name="Блок-схема: узел суммирования 370"/>
          <p:cNvSpPr>
            <a:spLocks noChangeArrowheads="1"/>
          </p:cNvSpPr>
          <p:nvPr/>
        </p:nvSpPr>
        <p:spPr bwMode="auto">
          <a:xfrm>
            <a:off x="6417219" y="3988636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45" name="Блок-схема: узел суммирования 17"/>
          <p:cNvSpPr>
            <a:spLocks noChangeArrowheads="1"/>
          </p:cNvSpPr>
          <p:nvPr/>
        </p:nvSpPr>
        <p:spPr bwMode="auto">
          <a:xfrm>
            <a:off x="6386366" y="3684879"/>
            <a:ext cx="190500" cy="188913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48" name="Блок-схема: узел суммирования 463"/>
          <p:cNvSpPr>
            <a:spLocks noChangeArrowheads="1"/>
          </p:cNvSpPr>
          <p:nvPr/>
        </p:nvSpPr>
        <p:spPr bwMode="auto">
          <a:xfrm>
            <a:off x="6403399" y="2568307"/>
            <a:ext cx="190500" cy="188913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51" name="Блок-схема: узел 465"/>
          <p:cNvSpPr>
            <a:spLocks noChangeArrowheads="1"/>
          </p:cNvSpPr>
          <p:nvPr/>
        </p:nvSpPr>
        <p:spPr bwMode="auto">
          <a:xfrm>
            <a:off x="5155582" y="3985535"/>
            <a:ext cx="190500" cy="188913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53" name="Блок-схема: узел суммирования 466"/>
          <p:cNvSpPr>
            <a:spLocks noChangeArrowheads="1"/>
          </p:cNvSpPr>
          <p:nvPr/>
        </p:nvSpPr>
        <p:spPr bwMode="auto">
          <a:xfrm>
            <a:off x="3245717" y="3988636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56" name="Блок-схема: узел суммирования 464"/>
          <p:cNvSpPr>
            <a:spLocks noChangeArrowheads="1"/>
          </p:cNvSpPr>
          <p:nvPr/>
        </p:nvSpPr>
        <p:spPr bwMode="auto">
          <a:xfrm>
            <a:off x="7716775" y="4620732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57" name="Блок-схема: узел 118"/>
          <p:cNvSpPr>
            <a:spLocks noChangeArrowheads="1"/>
          </p:cNvSpPr>
          <p:nvPr/>
        </p:nvSpPr>
        <p:spPr bwMode="auto">
          <a:xfrm>
            <a:off x="6386366" y="4620732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59" name="Блок-схема: узел суммирования 121"/>
          <p:cNvSpPr>
            <a:spLocks noChangeArrowheads="1"/>
          </p:cNvSpPr>
          <p:nvPr/>
        </p:nvSpPr>
        <p:spPr bwMode="auto">
          <a:xfrm>
            <a:off x="4290579" y="3691088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60" name="Блок-схема: узел суммирования 368"/>
          <p:cNvSpPr>
            <a:spLocks noChangeArrowheads="1"/>
          </p:cNvSpPr>
          <p:nvPr/>
        </p:nvSpPr>
        <p:spPr bwMode="auto">
          <a:xfrm>
            <a:off x="4261943" y="2547260"/>
            <a:ext cx="190500" cy="188913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67" name="Блок-схема: узел 25"/>
          <p:cNvSpPr>
            <a:spLocks noChangeArrowheads="1"/>
          </p:cNvSpPr>
          <p:nvPr/>
        </p:nvSpPr>
        <p:spPr bwMode="auto">
          <a:xfrm>
            <a:off x="6387585" y="3417411"/>
            <a:ext cx="190500" cy="188913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68" name="Блок-схема: узел 27"/>
          <p:cNvSpPr>
            <a:spLocks noChangeArrowheads="1"/>
          </p:cNvSpPr>
          <p:nvPr/>
        </p:nvSpPr>
        <p:spPr bwMode="auto">
          <a:xfrm>
            <a:off x="4261943" y="3420309"/>
            <a:ext cx="190500" cy="188913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8" name="Блок-схема: узел суммирования 450"/>
          <p:cNvSpPr>
            <a:spLocks noChangeArrowheads="1"/>
          </p:cNvSpPr>
          <p:nvPr/>
        </p:nvSpPr>
        <p:spPr bwMode="auto">
          <a:xfrm>
            <a:off x="3270024" y="2568308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9" name="Блок-схема: узел 452"/>
          <p:cNvSpPr>
            <a:spLocks noChangeArrowheads="1"/>
          </p:cNvSpPr>
          <p:nvPr/>
        </p:nvSpPr>
        <p:spPr bwMode="auto">
          <a:xfrm>
            <a:off x="4304867" y="2843373"/>
            <a:ext cx="190500" cy="188913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83" name="Блок-схема: узел суммирования 451"/>
          <p:cNvSpPr>
            <a:spLocks noChangeArrowheads="1"/>
          </p:cNvSpPr>
          <p:nvPr/>
        </p:nvSpPr>
        <p:spPr bwMode="auto">
          <a:xfrm>
            <a:off x="3259749" y="3684880"/>
            <a:ext cx="190500" cy="188913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86" name="Солнце 458"/>
          <p:cNvSpPr>
            <a:spLocks noChangeArrowheads="1"/>
          </p:cNvSpPr>
          <p:nvPr/>
        </p:nvSpPr>
        <p:spPr bwMode="auto">
          <a:xfrm>
            <a:off x="1554976" y="4408800"/>
            <a:ext cx="292100" cy="306388"/>
          </a:xfrm>
          <a:prstGeom prst="sun">
            <a:avLst>
              <a:gd name="adj" fmla="val 25000"/>
            </a:avLst>
          </a:prstGeom>
          <a:solidFill>
            <a:srgbClr val="C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93" name="Блок-схема: узел 100"/>
          <p:cNvSpPr>
            <a:spLocks noChangeArrowheads="1"/>
          </p:cNvSpPr>
          <p:nvPr/>
        </p:nvSpPr>
        <p:spPr bwMode="auto">
          <a:xfrm>
            <a:off x="5177395" y="2561827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" name="Рисунок 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820" y="2304918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405386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9" descr="2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152" y="1360937"/>
            <a:ext cx="952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71652" y="1199454"/>
            <a:ext cx="57060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беседы: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выяснить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как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учителя относятся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проведению внеклассных мероприятий для повышения интереса к урокам математики и развитию математических способностей.</a:t>
            </a:r>
          </a:p>
        </p:txBody>
      </p:sp>
      <p:pic>
        <p:nvPicPr>
          <p:cNvPr id="2050" name="Picture 2" descr="shkola-animatsionnaya-kartinka-005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1760" y="2233977"/>
            <a:ext cx="1898857" cy="3371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73596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56904" y="113253"/>
            <a:ext cx="808709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Второй этап метода наблюдения дал следующие результаты:</a:t>
            </a:r>
          </a:p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499689"/>
              </p:ext>
            </p:extLst>
          </p:nvPr>
        </p:nvGraphicFramePr>
        <p:xfrm>
          <a:off x="1235035" y="1092530"/>
          <a:ext cx="7451765" cy="3868435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460807"/>
                <a:gridCol w="914257"/>
                <a:gridCol w="1000414"/>
                <a:gridCol w="882161"/>
                <a:gridCol w="1727523"/>
                <a:gridCol w="1466603"/>
              </a:tblGrid>
              <a:tr h="10332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Критерии/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учащиеся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Гибкость мышления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Критичность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Организованность памяти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Интерес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к </a:t>
                      </a:r>
                      <a:r>
                        <a:rPr lang="ru-RU" sz="1200" dirty="0">
                          <a:effectLst/>
                        </a:rPr>
                        <a:t>изучению математики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Выражение в уровнях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</a:tr>
              <a:tr h="2835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Гаврюшова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К.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  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</a:tr>
              <a:tr h="2835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Жиздюк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В.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низкий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</a:tr>
              <a:tr h="2835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Медриган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      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</a:tr>
              <a:tr h="2835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Надточий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</a:tr>
              <a:tr h="2835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Пауков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    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выше</a:t>
                      </a:r>
                      <a:r>
                        <a:rPr lang="ru-RU" sz="1200" baseline="0" dirty="0" smtClean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среднего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</a:tr>
              <a:tr h="2835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Сорокин</a:t>
                      </a:r>
                      <a:r>
                        <a:rPr lang="ru-RU" sz="12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ниже среднего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</a:tr>
              <a:tr h="28351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 smtClean="0">
                          <a:effectLst/>
                          <a:latin typeface="+mn-lt"/>
                          <a:ea typeface="+mn-ea"/>
                          <a:cs typeface="+mn-cs"/>
                        </a:rPr>
                        <a:t>Тимошенкова</a:t>
                      </a:r>
                      <a:r>
                        <a:rPr lang="ru-RU" sz="12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П.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 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</a:tr>
              <a:tr h="850545"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</a:t>
                      </a:r>
                    </a:p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 «высокий»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«</a:t>
                      </a:r>
                      <a:r>
                        <a:rPr lang="ru-RU" sz="1200" dirty="0">
                          <a:effectLst/>
                        </a:rPr>
                        <a:t>выше среднего»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        «</a:t>
                      </a:r>
                      <a:r>
                        <a:rPr lang="ru-RU" sz="1200" dirty="0">
                          <a:effectLst/>
                        </a:rPr>
                        <a:t>средний»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       </a:t>
                      </a:r>
                      <a:r>
                        <a:rPr lang="ru-RU" sz="1200" smtClean="0">
                          <a:effectLst/>
                        </a:rPr>
                        <a:t> «</a:t>
                      </a:r>
                      <a:r>
                        <a:rPr lang="ru-RU" sz="1200" dirty="0">
                          <a:effectLst/>
                        </a:rPr>
                        <a:t>ниже среднего»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«</a:t>
                      </a:r>
                      <a:r>
                        <a:rPr lang="ru-RU" sz="1200" dirty="0">
                          <a:effectLst/>
                        </a:rPr>
                        <a:t>низкий»</a:t>
                      </a:r>
                      <a:endParaRPr lang="ru-RU" sz="12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0177" marR="30177" marT="0" marB="0"/>
                </a:tc>
              </a:tr>
            </a:tbl>
          </a:graphicData>
        </a:graphic>
      </p:graphicFrame>
      <p:pic>
        <p:nvPicPr>
          <p:cNvPr id="5175" name="Рисунок 28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760" y="4559424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9" name="Рисунок 28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141" y="3015594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7" name="Рисунок 1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9959" y="3038952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1" name="Рисунок 28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141" y="3596207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60" name="Рисунок 1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555" y="3300849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9" name="Рисунок 29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022" y="3279962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51" name="Рисунок 29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358" y="3312576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5" name="Рисунок 1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646" y="2769278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3" name="Рисунок 3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752" y="2725033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2" name="Рисунок 1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155" y="2751229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0" name="Рисунок 3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140" y="4235357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Рисунок 3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040" y="3040340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Рисунок 30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533" y="2172639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Рисунок 12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2806" y="2163781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Рисунок 3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1367" y="2155217"/>
            <a:ext cx="190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Рисунок 30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608" y="2729983"/>
            <a:ext cx="219075" cy="20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узел суммирования 472"/>
          <p:cNvSpPr>
            <a:spLocks noChangeArrowheads="1"/>
          </p:cNvSpPr>
          <p:nvPr/>
        </p:nvSpPr>
        <p:spPr bwMode="auto">
          <a:xfrm>
            <a:off x="3975613" y="3868678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Блок-схема: узел суммирования 259"/>
          <p:cNvSpPr>
            <a:spLocks noChangeArrowheads="1"/>
          </p:cNvSpPr>
          <p:nvPr/>
        </p:nvSpPr>
        <p:spPr bwMode="auto">
          <a:xfrm>
            <a:off x="7633030" y="4532861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Блок-схема: узел 262"/>
          <p:cNvSpPr>
            <a:spLocks noChangeArrowheads="1"/>
          </p:cNvSpPr>
          <p:nvPr/>
        </p:nvSpPr>
        <p:spPr bwMode="auto">
          <a:xfrm>
            <a:off x="6223782" y="3585308"/>
            <a:ext cx="190500" cy="188913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Солнце 263"/>
          <p:cNvSpPr>
            <a:spLocks noChangeArrowheads="1"/>
          </p:cNvSpPr>
          <p:nvPr/>
        </p:nvSpPr>
        <p:spPr bwMode="auto">
          <a:xfrm>
            <a:off x="1498394" y="4297796"/>
            <a:ext cx="292100" cy="306387"/>
          </a:xfrm>
          <a:prstGeom prst="sun">
            <a:avLst>
              <a:gd name="adj" fmla="val 25000"/>
            </a:avLst>
          </a:prstGeom>
          <a:solidFill>
            <a:srgbClr val="C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Блок-схема: узел 265"/>
          <p:cNvSpPr>
            <a:spLocks noChangeArrowheads="1"/>
          </p:cNvSpPr>
          <p:nvPr/>
        </p:nvSpPr>
        <p:spPr bwMode="auto">
          <a:xfrm>
            <a:off x="5587918" y="4490955"/>
            <a:ext cx="190500" cy="188913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Солнце 268"/>
          <p:cNvSpPr>
            <a:spLocks noChangeArrowheads="1"/>
          </p:cNvSpPr>
          <p:nvPr/>
        </p:nvSpPr>
        <p:spPr bwMode="auto">
          <a:xfrm>
            <a:off x="3004028" y="2971938"/>
            <a:ext cx="292100" cy="306388"/>
          </a:xfrm>
          <a:prstGeom prst="sun">
            <a:avLst>
              <a:gd name="adj" fmla="val 25000"/>
            </a:avLst>
          </a:prstGeom>
          <a:solidFill>
            <a:srgbClr val="C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Блок-схема: узел суммирования 270"/>
          <p:cNvSpPr>
            <a:spLocks noChangeArrowheads="1"/>
          </p:cNvSpPr>
          <p:nvPr/>
        </p:nvSpPr>
        <p:spPr bwMode="auto">
          <a:xfrm>
            <a:off x="6185934" y="2459943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Блок-схема: узел суммирования 271"/>
          <p:cNvSpPr>
            <a:spLocks noChangeArrowheads="1"/>
          </p:cNvSpPr>
          <p:nvPr/>
        </p:nvSpPr>
        <p:spPr bwMode="auto">
          <a:xfrm>
            <a:off x="3045442" y="3868678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Блок-схема: узел суммирования 476"/>
          <p:cNvSpPr>
            <a:spLocks noChangeArrowheads="1"/>
          </p:cNvSpPr>
          <p:nvPr/>
        </p:nvSpPr>
        <p:spPr bwMode="auto">
          <a:xfrm>
            <a:off x="3043658" y="2459341"/>
            <a:ext cx="190500" cy="188912"/>
          </a:xfrm>
          <a:prstGeom prst="flowChartSummingJunction">
            <a:avLst/>
          </a:prstGeom>
          <a:solidFill>
            <a:srgbClr val="8DDCE7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Блок-схема: узел 474"/>
          <p:cNvSpPr>
            <a:spLocks noChangeArrowheads="1"/>
          </p:cNvSpPr>
          <p:nvPr/>
        </p:nvSpPr>
        <p:spPr bwMode="auto">
          <a:xfrm>
            <a:off x="4920797" y="3868678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Блок-схема: узел 311"/>
          <p:cNvSpPr>
            <a:spLocks noChangeArrowheads="1"/>
          </p:cNvSpPr>
          <p:nvPr/>
        </p:nvSpPr>
        <p:spPr bwMode="auto">
          <a:xfrm>
            <a:off x="3050143" y="3601242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Блок-схема: узел 98"/>
          <p:cNvSpPr>
            <a:spLocks noChangeArrowheads="1"/>
          </p:cNvSpPr>
          <p:nvPr/>
        </p:nvSpPr>
        <p:spPr bwMode="auto">
          <a:xfrm>
            <a:off x="3972956" y="3312576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4" name="Блок-схема: узел 103"/>
          <p:cNvSpPr>
            <a:spLocks noChangeArrowheads="1"/>
          </p:cNvSpPr>
          <p:nvPr/>
        </p:nvSpPr>
        <p:spPr bwMode="auto">
          <a:xfrm>
            <a:off x="4938816" y="2453102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6" name="Блок-схема: узел 106"/>
          <p:cNvSpPr>
            <a:spLocks noChangeArrowheads="1"/>
          </p:cNvSpPr>
          <p:nvPr/>
        </p:nvSpPr>
        <p:spPr bwMode="auto">
          <a:xfrm>
            <a:off x="3961040" y="2459943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57" name="Блок-схема: узел 108"/>
          <p:cNvSpPr>
            <a:spLocks noChangeArrowheads="1"/>
          </p:cNvSpPr>
          <p:nvPr/>
        </p:nvSpPr>
        <p:spPr bwMode="auto">
          <a:xfrm>
            <a:off x="6251556" y="3875291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2" name="Солнце 111"/>
          <p:cNvSpPr>
            <a:spLocks noChangeArrowheads="1"/>
          </p:cNvSpPr>
          <p:nvPr/>
        </p:nvSpPr>
        <p:spPr bwMode="auto">
          <a:xfrm>
            <a:off x="6135134" y="2120124"/>
            <a:ext cx="292100" cy="306387"/>
          </a:xfrm>
          <a:prstGeom prst="sun">
            <a:avLst>
              <a:gd name="adj" fmla="val 25000"/>
            </a:avLst>
          </a:prstGeom>
          <a:solidFill>
            <a:srgbClr val="C00000"/>
          </a:solidFill>
          <a:ln w="317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63" name="Блок-схема: узел 116"/>
          <p:cNvSpPr>
            <a:spLocks noChangeArrowheads="1"/>
          </p:cNvSpPr>
          <p:nvPr/>
        </p:nvSpPr>
        <p:spPr bwMode="auto">
          <a:xfrm>
            <a:off x="3940175" y="3596207"/>
            <a:ext cx="190500" cy="188912"/>
          </a:xfrm>
          <a:prstGeom prst="flowChartConnector">
            <a:avLst/>
          </a:prstGeom>
          <a:solidFill>
            <a:srgbClr val="FFFF00"/>
          </a:solidFill>
          <a:ln w="3175">
            <a:solidFill>
              <a:srgbClr val="000000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0676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040822"/>
              </p:ext>
            </p:extLst>
          </p:nvPr>
        </p:nvGraphicFramePr>
        <p:xfrm>
          <a:off x="1180214" y="967557"/>
          <a:ext cx="7666073" cy="3202527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555091"/>
                <a:gridCol w="2555091"/>
                <a:gridCol w="2555891"/>
              </a:tblGrid>
              <a:tr h="3987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800" u="non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Учащиеся</a:t>
                      </a:r>
                      <a:endParaRPr lang="ru-RU" sz="1600" u="non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800" u="non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Первый этап</a:t>
                      </a:r>
                      <a:endParaRPr lang="ru-RU" sz="1600" u="non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800" u="none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Второй этап</a:t>
                      </a:r>
                      <a:endParaRPr lang="ru-RU" sz="1600" u="none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1.Гаврюшова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выше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среднего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высокий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2.Жиздюк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3.Медриган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средний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4.Надточий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выше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среднего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высокий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5.Пауков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6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выше среднего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6.Сорокин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ниже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среднего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98721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7.Тимошенкова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360"/>
                        </a:spcBef>
                        <a:spcAft>
                          <a:spcPts val="0"/>
                        </a:spcAft>
                        <a:tabLst>
                          <a:tab pos="-900430" algn="l"/>
                        </a:tabLs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низкий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47507" y="248462"/>
            <a:ext cx="45507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Результаты таблиц: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4006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576" y="245675"/>
            <a:ext cx="8894619" cy="123874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предмет и объект исследования</a:t>
            </a:r>
            <a:endParaRPr lang="ru-RU" sz="3200" b="1" i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1268253" y="2658793"/>
            <a:ext cx="6193971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9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1265122" y="4221907"/>
            <a:ext cx="6200648" cy="591033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1232878" y="5751789"/>
            <a:ext cx="6189020" cy="625703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103824" y="689914"/>
            <a:ext cx="6637918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Целью работы является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разработка методики организации и проведении внеклассной работы по математике, а именно, внеклассных занятий для развития математических способностей у детей младшего школьного возраста.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03824" y="3877332"/>
            <a:ext cx="63706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Предметом являются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внеклассных занятий по математике.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31068" y="5236905"/>
            <a:ext cx="65161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Объект изучения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–внеклассная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 математике в начальных классах общеобразовательной школы.</a:t>
            </a:r>
          </a:p>
          <a:p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67835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6205" y="914400"/>
            <a:ext cx="472637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образом, использование внеклассной работы по математике способствует развитию математических способностей младших школьников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5" descr="a29038e3f7639887aea70b1818307af1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405" y="2811736"/>
            <a:ext cx="2001837" cy="350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9" descr="24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565" y="813481"/>
            <a:ext cx="952500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0641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bestcube.space/wp-content/uploads/img11-730x5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3216" y="109345"/>
            <a:ext cx="7670543" cy="59720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87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699" y="357163"/>
            <a:ext cx="3203575" cy="115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436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934111" y="4200515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184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591294" y="1027924"/>
            <a:ext cx="78455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разных форм внеклассной работы по математике,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4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развитию математических способностей младших школьников. </a:t>
            </a:r>
          </a:p>
          <a:p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" name="Picture 12" descr="doc17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216" y="4702629"/>
            <a:ext cx="2021166" cy="1902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7835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899" y="447556"/>
            <a:ext cx="7886700" cy="898895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/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b="1" dirty="0">
              <a:ln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1179318" y="5813419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1195328" y="1791514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1205825" y="3085831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1195328" y="4492968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905738" y="1500817"/>
            <a:ext cx="6395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Изучить учебно-методическую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литературу, по проблеме исследования.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23596" y="2763041"/>
            <a:ext cx="60151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Выявить эффективность различных форм внеклассной работы по математике.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5738" y="3920482"/>
            <a:ext cx="6192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Определить уровень </a:t>
            </a:r>
            <a:r>
              <a:rPr lang="ru-RU" sz="24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математических способностей у учащихся 1 класса.</a:t>
            </a:r>
          </a:p>
          <a:p>
            <a:pPr lvl="0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5738" y="5201003"/>
            <a:ext cx="61929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Выявить возможности развития математических способностей с помощью внеклассной работы.</a:t>
            </a:r>
          </a:p>
          <a:p>
            <a:pPr lvl="0"/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436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775" y="447556"/>
            <a:ext cx="7886700" cy="898895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n/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endParaRPr lang="ru-RU" sz="3200" b="1" dirty="0">
              <a:ln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981300" y="4713758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1767699" y="2184000"/>
            <a:ext cx="68419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работы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заключается в том, что проведение внеклассных мероприятий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способствует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развитию математических способностей и интереса к урокам математики у детей младшего школьного возраста. </a:t>
            </a:r>
          </a:p>
        </p:txBody>
      </p:sp>
      <p:pic>
        <p:nvPicPr>
          <p:cNvPr id="29" name="Picture 10" descr="карандаш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396" y="5011414"/>
            <a:ext cx="1704604" cy="154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436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8705" y="1473698"/>
            <a:ext cx="6757801" cy="13925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первой главе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описываются компоненты математических способностей и их развитие в младшем школьном возрасте.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1208952" y="5325330"/>
            <a:ext cx="6999288" cy="915988"/>
            <a:chOff x="1248" y="2413"/>
            <a:chExt cx="4409" cy="577"/>
          </a:xfrm>
        </p:grpSpPr>
        <p:sp>
          <p:nvSpPr>
            <p:cNvPr id="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" name="Text Box 15"/>
            <p:cNvSpPr txBox="1">
              <a:spLocks noChangeArrowheads="1"/>
            </p:cNvSpPr>
            <p:nvPr/>
          </p:nvSpPr>
          <p:spPr bwMode="gray">
            <a:xfrm>
              <a:off x="1692" y="2413"/>
              <a:ext cx="396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913802" y="4234162"/>
            <a:ext cx="695689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Третья глава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содержит описание основных форм проведения внеклассной работы по математике в начальной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школе. Третья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глава является результатом проведенной мной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опытно-   экспериментальной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работы. </a:t>
            </a:r>
          </a:p>
        </p:txBody>
      </p:sp>
      <p:grpSp>
        <p:nvGrpSpPr>
          <p:cNvPr id="10" name="Group 7"/>
          <p:cNvGrpSpPr>
            <a:grpSpLocks/>
          </p:cNvGrpSpPr>
          <p:nvPr/>
        </p:nvGrpSpPr>
        <p:grpSpPr bwMode="auto">
          <a:xfrm>
            <a:off x="1178274" y="3510990"/>
            <a:ext cx="5105400" cy="555625"/>
            <a:chOff x="1248" y="2030"/>
            <a:chExt cx="3216" cy="350"/>
          </a:xfrm>
        </p:grpSpPr>
        <p:sp>
          <p:nvSpPr>
            <p:cNvPr id="11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1938705" y="2866286"/>
            <a:ext cx="69070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второй главе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рассматриваются цели и задачи внеклассной работы в начальной школе, а также раскрывается ее значение и особенности. </a:t>
            </a:r>
          </a:p>
        </p:txBody>
      </p:sp>
      <p:grpSp>
        <p:nvGrpSpPr>
          <p:cNvPr id="16" name="Group 22"/>
          <p:cNvGrpSpPr>
            <a:grpSpLocks/>
          </p:cNvGrpSpPr>
          <p:nvPr/>
        </p:nvGrpSpPr>
        <p:grpSpPr bwMode="auto">
          <a:xfrm>
            <a:off x="1178274" y="1970134"/>
            <a:ext cx="5105400" cy="555625"/>
            <a:chOff x="1248" y="3230"/>
            <a:chExt cx="3216" cy="350"/>
          </a:xfrm>
        </p:grpSpPr>
        <p:sp>
          <p:nvSpPr>
            <p:cNvPr id="17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9" name="Text Box 25"/>
            <p:cNvSpPr txBox="1">
              <a:spLocks noChangeArrowheads="1"/>
            </p:cNvSpPr>
            <p:nvPr/>
          </p:nvSpPr>
          <p:spPr bwMode="gray">
            <a:xfrm>
              <a:off x="2184" y="32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2714011" y="356260"/>
            <a:ext cx="4149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Структура работы: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3938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656" y="760021"/>
            <a:ext cx="7886700" cy="11281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Математические способности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это сложное, интегрированное образование,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основными </a:t>
            </a:r>
            <a:r>
              <a:rPr lang="ru-RU" sz="3100" b="1" i="1" dirty="0">
                <a:latin typeface="Times New Roman" pitchFamily="18" charset="0"/>
                <a:cs typeface="Times New Roman" pitchFamily="18" charset="0"/>
              </a:rPr>
              <a:t>компонентами которого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10047" y="2057975"/>
            <a:ext cx="7344000" cy="450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способность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формализации математического материала;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способность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обобщению математического материала;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способность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логическому рассуждению;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способность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обратимости мыслительного процесса;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гибкость мышления;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математическая память;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стремление к экономии умственных сил.</a:t>
            </a:r>
          </a:p>
          <a:p>
            <a:endParaRPr lang="ru-RU" dirty="0"/>
          </a:p>
        </p:txBody>
      </p:sp>
      <p:pic>
        <p:nvPicPr>
          <p:cNvPr id="4" name="Picture 26" descr="e5413e915f3dddb80ec369a286f956e7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623" y="5370739"/>
            <a:ext cx="10668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1" name="Group 12"/>
          <p:cNvGrpSpPr>
            <a:grpSpLocks/>
          </p:cNvGrpSpPr>
          <p:nvPr/>
        </p:nvGrpSpPr>
        <p:grpSpPr bwMode="auto">
          <a:xfrm>
            <a:off x="1243532" y="2195189"/>
            <a:ext cx="5029200" cy="533400"/>
            <a:chOff x="1296" y="2654"/>
            <a:chExt cx="3168" cy="336"/>
          </a:xfrm>
        </p:grpSpPr>
        <p:sp>
          <p:nvSpPr>
            <p:cNvPr id="4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Rectangle 14"/>
            <p:cNvSpPr>
              <a:spLocks noChangeArrowheads="1"/>
            </p:cNvSpPr>
            <p:nvPr/>
          </p:nvSpPr>
          <p:spPr bwMode="gray">
            <a:xfrm rot="3419336">
              <a:off x="1328" y="2815"/>
              <a:ext cx="133" cy="17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44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6" name="Group 12"/>
          <p:cNvGrpSpPr>
            <a:grpSpLocks/>
          </p:cNvGrpSpPr>
          <p:nvPr/>
        </p:nvGrpSpPr>
        <p:grpSpPr bwMode="auto">
          <a:xfrm>
            <a:off x="1238247" y="5465989"/>
            <a:ext cx="5029200" cy="533400"/>
            <a:chOff x="1296" y="2654"/>
            <a:chExt cx="3168" cy="336"/>
          </a:xfrm>
        </p:grpSpPr>
        <p:sp>
          <p:nvSpPr>
            <p:cNvPr id="47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Rectangle 14"/>
            <p:cNvSpPr>
              <a:spLocks noChangeArrowheads="1"/>
            </p:cNvSpPr>
            <p:nvPr/>
          </p:nvSpPr>
          <p:spPr bwMode="gray">
            <a:xfrm rot="3419336">
              <a:off x="1328" y="2815"/>
              <a:ext cx="133" cy="17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49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50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1" name="Group 12"/>
          <p:cNvGrpSpPr>
            <a:grpSpLocks/>
          </p:cNvGrpSpPr>
          <p:nvPr/>
        </p:nvGrpSpPr>
        <p:grpSpPr bwMode="auto">
          <a:xfrm>
            <a:off x="1238247" y="2963862"/>
            <a:ext cx="5029200" cy="533400"/>
            <a:chOff x="1296" y="2654"/>
            <a:chExt cx="3168" cy="336"/>
          </a:xfrm>
        </p:grpSpPr>
        <p:sp>
          <p:nvSpPr>
            <p:cNvPr id="5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Rectangle 14"/>
            <p:cNvSpPr>
              <a:spLocks noChangeArrowheads="1"/>
            </p:cNvSpPr>
            <p:nvPr/>
          </p:nvSpPr>
          <p:spPr bwMode="gray">
            <a:xfrm rot="3419336">
              <a:off x="1328" y="2815"/>
              <a:ext cx="133" cy="17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54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5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56" name="Group 12"/>
          <p:cNvGrpSpPr>
            <a:grpSpLocks/>
          </p:cNvGrpSpPr>
          <p:nvPr/>
        </p:nvGrpSpPr>
        <p:grpSpPr bwMode="auto">
          <a:xfrm>
            <a:off x="1243532" y="3470275"/>
            <a:ext cx="5029200" cy="533400"/>
            <a:chOff x="1296" y="2654"/>
            <a:chExt cx="3168" cy="336"/>
          </a:xfrm>
        </p:grpSpPr>
        <p:sp>
          <p:nvSpPr>
            <p:cNvPr id="57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Rectangle 14"/>
            <p:cNvSpPr>
              <a:spLocks noChangeArrowheads="1"/>
            </p:cNvSpPr>
            <p:nvPr/>
          </p:nvSpPr>
          <p:spPr bwMode="gray">
            <a:xfrm rot="3419336">
              <a:off x="1328" y="2815"/>
              <a:ext cx="133" cy="17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59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60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1" name="Group 12"/>
          <p:cNvGrpSpPr>
            <a:grpSpLocks/>
          </p:cNvGrpSpPr>
          <p:nvPr/>
        </p:nvGrpSpPr>
        <p:grpSpPr bwMode="auto">
          <a:xfrm>
            <a:off x="1243532" y="4220700"/>
            <a:ext cx="5029200" cy="533400"/>
            <a:chOff x="1296" y="2654"/>
            <a:chExt cx="3168" cy="336"/>
          </a:xfrm>
        </p:grpSpPr>
        <p:sp>
          <p:nvSpPr>
            <p:cNvPr id="6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3" name="Rectangle 14"/>
            <p:cNvSpPr>
              <a:spLocks noChangeArrowheads="1"/>
            </p:cNvSpPr>
            <p:nvPr/>
          </p:nvSpPr>
          <p:spPr bwMode="gray">
            <a:xfrm rot="3419336">
              <a:off x="1328" y="2815"/>
              <a:ext cx="133" cy="17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64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6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6" name="Group 12"/>
          <p:cNvGrpSpPr>
            <a:grpSpLocks/>
          </p:cNvGrpSpPr>
          <p:nvPr/>
        </p:nvGrpSpPr>
        <p:grpSpPr bwMode="auto">
          <a:xfrm>
            <a:off x="1219546" y="4651247"/>
            <a:ext cx="5029200" cy="533400"/>
            <a:chOff x="1296" y="2654"/>
            <a:chExt cx="3168" cy="336"/>
          </a:xfrm>
        </p:grpSpPr>
        <p:sp>
          <p:nvSpPr>
            <p:cNvPr id="67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8" name="Rectangle 14"/>
            <p:cNvSpPr>
              <a:spLocks noChangeArrowheads="1"/>
            </p:cNvSpPr>
            <p:nvPr/>
          </p:nvSpPr>
          <p:spPr bwMode="gray">
            <a:xfrm rot="3419336">
              <a:off x="1328" y="2815"/>
              <a:ext cx="133" cy="17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69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0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1" name="Group 12"/>
          <p:cNvGrpSpPr>
            <a:grpSpLocks/>
          </p:cNvGrpSpPr>
          <p:nvPr/>
        </p:nvGrpSpPr>
        <p:grpSpPr bwMode="auto">
          <a:xfrm>
            <a:off x="1231248" y="5074715"/>
            <a:ext cx="5029200" cy="533400"/>
            <a:chOff x="1296" y="2654"/>
            <a:chExt cx="3168" cy="336"/>
          </a:xfrm>
        </p:grpSpPr>
        <p:sp>
          <p:nvSpPr>
            <p:cNvPr id="72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3" name="Rectangle 14"/>
            <p:cNvSpPr>
              <a:spLocks noChangeArrowheads="1"/>
            </p:cNvSpPr>
            <p:nvPr/>
          </p:nvSpPr>
          <p:spPr bwMode="gray">
            <a:xfrm rot="3419336">
              <a:off x="1328" y="2815"/>
              <a:ext cx="133" cy="176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4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5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42621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948776" y="4088892"/>
            <a:ext cx="6999288" cy="915988"/>
            <a:chOff x="1248" y="2413"/>
            <a:chExt cx="4409" cy="577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692" y="2413"/>
              <a:ext cx="396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3" name="Прямоугольник 2"/>
          <p:cNvSpPr/>
          <p:nvPr/>
        </p:nvSpPr>
        <p:spPr>
          <a:xfrm>
            <a:off x="2086989" y="1682826"/>
            <a:ext cx="629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14369" y="1883555"/>
            <a:ext cx="643949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Внеклассная работа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составная часть учебно-воспитательной работы в школе, одна из форм организации досуга учащихся. Представляет широкие возможности для всестороннего развития учащихся и подготовки их к жизни. </a:t>
            </a:r>
          </a:p>
        </p:txBody>
      </p:sp>
      <p:pic>
        <p:nvPicPr>
          <p:cNvPr id="30" name="Picture 5" descr="37r3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8693" y="62543"/>
            <a:ext cx="1644997" cy="156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4361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765" y="352068"/>
            <a:ext cx="7886700" cy="8988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Основными целями внеклассной работы по математике являются: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ln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1439791" y="1752847"/>
            <a:ext cx="3622108" cy="305297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69" name="Group 7"/>
          <p:cNvGrpSpPr>
            <a:grpSpLocks/>
          </p:cNvGrpSpPr>
          <p:nvPr/>
        </p:nvGrpSpPr>
        <p:grpSpPr bwMode="auto">
          <a:xfrm>
            <a:off x="1439791" y="2762526"/>
            <a:ext cx="3622108" cy="305297"/>
            <a:chOff x="1248" y="2030"/>
            <a:chExt cx="3216" cy="350"/>
          </a:xfrm>
        </p:grpSpPr>
        <p:sp>
          <p:nvSpPr>
            <p:cNvPr id="7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7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7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76" name="Group 7"/>
          <p:cNvGrpSpPr>
            <a:grpSpLocks/>
          </p:cNvGrpSpPr>
          <p:nvPr/>
        </p:nvGrpSpPr>
        <p:grpSpPr bwMode="auto">
          <a:xfrm>
            <a:off x="1368546" y="3905198"/>
            <a:ext cx="3616477" cy="307042"/>
            <a:chOff x="1253" y="2028"/>
            <a:chExt cx="3211" cy="352"/>
          </a:xfrm>
        </p:grpSpPr>
        <p:sp>
          <p:nvSpPr>
            <p:cNvPr id="77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" name="Rectangle 9"/>
            <p:cNvSpPr>
              <a:spLocks noChangeArrowheads="1"/>
            </p:cNvSpPr>
            <p:nvPr/>
          </p:nvSpPr>
          <p:spPr bwMode="gray">
            <a:xfrm rot="3419336">
              <a:off x="1256" y="2025"/>
              <a:ext cx="321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4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0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31" name="Group 7"/>
          <p:cNvGrpSpPr>
            <a:grpSpLocks/>
          </p:cNvGrpSpPr>
          <p:nvPr/>
        </p:nvGrpSpPr>
        <p:grpSpPr bwMode="auto">
          <a:xfrm>
            <a:off x="1410485" y="5391565"/>
            <a:ext cx="3622108" cy="305297"/>
            <a:chOff x="1248" y="2030"/>
            <a:chExt cx="3216" cy="350"/>
          </a:xfrm>
        </p:grpSpPr>
        <p:sp>
          <p:nvSpPr>
            <p:cNvPr id="132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34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5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164" cy="2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2083548" y="1256151"/>
            <a:ext cx="66917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Пробуждение и развитие устойчивого интереса учащихся к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48292" y="2267659"/>
            <a:ext cx="68720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Расширение и углубление знаний учащихся по программному материалу.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009381" y="3411351"/>
            <a:ext cx="68400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высокой культуры математического мышления.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009262" y="4456916"/>
            <a:ext cx="66880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Воспитание у учащихся чувства коллективизма и умения сочетать индивидуальную работу с коллективной.</a:t>
            </a:r>
          </a:p>
        </p:txBody>
      </p:sp>
      <p:pic>
        <p:nvPicPr>
          <p:cNvPr id="1026" name="Picture 2" descr="http://miranimacii.ru/_ph/23/9590277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22" y="5696862"/>
            <a:ext cx="1458140" cy="107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3969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5908773</TotalTime>
  <Words>1059</Words>
  <Application>Microsoft Office PowerPoint</Application>
  <PresentationFormat>Экран (4:3)</PresentationFormat>
  <Paragraphs>217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  Исследовательская работа на тему:</vt:lpstr>
      <vt:lpstr>  Цель, предмет и объект исследования</vt:lpstr>
      <vt:lpstr>Презентация PowerPoint</vt:lpstr>
      <vt:lpstr>Задачи</vt:lpstr>
      <vt:lpstr>Актуальность темы</vt:lpstr>
      <vt:lpstr>Презентация PowerPoint</vt:lpstr>
      <vt:lpstr>Математические способности  - это сложное, интегрированное образование,  основными компонентами которого являются: </vt:lpstr>
      <vt:lpstr>Презентация PowerPoint</vt:lpstr>
      <vt:lpstr>Основными целями внеклассной работы по математике являются: </vt:lpstr>
      <vt:lpstr>Основные задачи внеклассной работы по математике: </vt:lpstr>
      <vt:lpstr>Формы внеклассной работы:</vt:lpstr>
      <vt:lpstr>Презентация PowerPoint</vt:lpstr>
      <vt:lpstr>Критерии оценки уровня развития математических способностей у учащихся 1 класса</vt:lpstr>
      <vt:lpstr>Уровни усвоения учебного материала у учащихся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Home_</cp:lastModifiedBy>
  <cp:revision>95</cp:revision>
  <dcterms:created xsi:type="dcterms:W3CDTF">2014-11-21T11:00:06Z</dcterms:created>
  <dcterms:modified xsi:type="dcterms:W3CDTF">2019-11-12T15:11:30Z</dcterms:modified>
</cp:coreProperties>
</file>