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72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57" r:id="rId11"/>
    <p:sldId id="274" r:id="rId12"/>
    <p:sldId id="275" r:id="rId13"/>
    <p:sldId id="276" r:id="rId14"/>
    <p:sldId id="277" r:id="rId15"/>
    <p:sldId id="278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90" autoAdjust="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BF28C5-0DED-41C0-A7F6-DBC69B0B1122}" type="datetimeFigureOut">
              <a:rPr lang="ru-RU" smtClean="0"/>
              <a:t>08.01.2020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E1A0E4-46FD-4F15-9E58-AA14AE568C9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Урок-викторина </a:t>
            </a:r>
            <a:r>
              <a:rPr lang="ru-RU" baseline="0" dirty="0" smtClean="0"/>
              <a:t> разработан на основе 10 рассказов Виктора Владимировича Голявкина, которые были рекомендованы к прочтению на зимних каникулах. 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Рекомендуемый список: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 В шкафу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2. Тетрадки под дождём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3. Яандреев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4. Как я под партой сидел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5. Абсолютно верно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6. Как я встречал Новый год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7. Кому что удивительно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8. Пять ёлок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9. Передвижение комода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10. Я смотрю в окно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Класс делится на 5</a:t>
            </a:r>
            <a:r>
              <a:rPr lang="ru-RU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команд. </a:t>
            </a:r>
          </a:p>
          <a:p>
            <a:r>
              <a:rPr lang="ru-RU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Участникам предлагается 4 конкурса:</a:t>
            </a:r>
          </a:p>
          <a:p>
            <a:pPr marL="228600" indent="-228600">
              <a:buAutoNum type="arabicPeriod"/>
            </a:pPr>
            <a:r>
              <a:rPr lang="ru-RU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Бюро находок.</a:t>
            </a:r>
          </a:p>
          <a:p>
            <a:pPr marL="228600" indent="-228600">
              <a:buAutoNum type="arabicPeriod"/>
            </a:pPr>
            <a:r>
              <a:rPr lang="ru-RU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Внимание! Розыск!</a:t>
            </a:r>
          </a:p>
          <a:p>
            <a:pPr marL="228600" indent="-228600">
              <a:buAutoNum type="arabicPeriod"/>
            </a:pPr>
            <a:r>
              <a:rPr lang="ru-RU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Картинная галерея. Конкурс капитанов.</a:t>
            </a:r>
          </a:p>
          <a:p>
            <a:pPr marL="228600" indent="-228600">
              <a:buAutoNum type="arabicPeriod"/>
            </a:pPr>
            <a:r>
              <a:rPr lang="ru-RU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Читаем вместе!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E1A0E4-46FD-4F15-9E58-AA14AE568C90}" type="slidenum">
              <a:rPr lang="ru-RU" smtClean="0"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E1A0E4-46FD-4F15-9E58-AA14AE568C90}" type="slidenum">
              <a:rPr lang="ru-RU" smtClean="0"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Каждая команда получает конверт с текстом</a:t>
            </a:r>
            <a:r>
              <a:rPr lang="ru-RU" baseline="0" dirty="0" smtClean="0"/>
              <a:t> рассказа В.В.Голявкина. После короткой подготовки  участники команды по очереди по одному предложению читают рассказ вслух.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E1A0E4-46FD-4F15-9E58-AA14AE568C90}" type="slidenum">
              <a:rPr lang="ru-RU" smtClean="0"/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</a:t>
            </a:r>
            <a:r>
              <a:rPr lang="ru-RU" baseline="0" dirty="0" smtClean="0"/>
              <a:t> конце урока можно предложить учащимся еще несколько произведений Голявкина для домашнего семейного чтения.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E1A0E4-46FD-4F15-9E58-AA14AE568C90}" type="slidenum">
              <a:rPr lang="ru-RU" smtClean="0"/>
              <a:t>23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C7F1B-B847-42C3-89DB-16B708D29124}" type="datetimeFigureOut">
              <a:rPr lang="ru-RU" smtClean="0"/>
              <a:t>08.01.2020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0246D-C7AC-4C8F-A31A-EF28F382A2E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C7F1B-B847-42C3-89DB-16B708D29124}" type="datetimeFigureOut">
              <a:rPr lang="ru-RU" smtClean="0"/>
              <a:t>08.01.2020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0246D-C7AC-4C8F-A31A-EF28F382A2E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C7F1B-B847-42C3-89DB-16B708D29124}" type="datetimeFigureOut">
              <a:rPr lang="ru-RU" smtClean="0"/>
              <a:t>08.01.2020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0246D-C7AC-4C8F-A31A-EF28F382A2E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C7F1B-B847-42C3-89DB-16B708D29124}" type="datetimeFigureOut">
              <a:rPr lang="ru-RU" smtClean="0"/>
              <a:t>08.01.2020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0246D-C7AC-4C8F-A31A-EF28F382A2E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C7F1B-B847-42C3-89DB-16B708D29124}" type="datetimeFigureOut">
              <a:rPr lang="ru-RU" smtClean="0"/>
              <a:t>08.01.2020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0246D-C7AC-4C8F-A31A-EF28F382A2E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C7F1B-B847-42C3-89DB-16B708D29124}" type="datetimeFigureOut">
              <a:rPr lang="ru-RU" smtClean="0"/>
              <a:t>08.01.2020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0246D-C7AC-4C8F-A31A-EF28F382A2E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C7F1B-B847-42C3-89DB-16B708D29124}" type="datetimeFigureOut">
              <a:rPr lang="ru-RU" smtClean="0"/>
              <a:t>08.01.2020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0246D-C7AC-4C8F-A31A-EF28F382A2E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C7F1B-B847-42C3-89DB-16B708D29124}" type="datetimeFigureOut">
              <a:rPr lang="ru-RU" smtClean="0"/>
              <a:t>08.01.2020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0246D-C7AC-4C8F-A31A-EF28F382A2E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C7F1B-B847-42C3-89DB-16B708D29124}" type="datetimeFigureOut">
              <a:rPr lang="ru-RU" smtClean="0"/>
              <a:t>08.01.2020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0246D-C7AC-4C8F-A31A-EF28F382A2E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C7F1B-B847-42C3-89DB-16B708D29124}" type="datetimeFigureOut">
              <a:rPr lang="ru-RU" smtClean="0"/>
              <a:t>08.01.2020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0246D-C7AC-4C8F-A31A-EF28F382A2E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C7F1B-B847-42C3-89DB-16B708D29124}" type="datetimeFigureOut">
              <a:rPr lang="ru-RU" smtClean="0"/>
              <a:t>08.01.2020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0246D-C7AC-4C8F-A31A-EF28F382A2EC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C7F1B-B847-42C3-89DB-16B708D29124}" type="datetimeFigureOut">
              <a:rPr lang="ru-RU" smtClean="0"/>
              <a:t>08.01.2020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0246D-C7AC-4C8F-A31A-EF28F382A2EC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" Target="slide21.xml"/><Relationship Id="rId3" Type="http://schemas.openxmlformats.org/officeDocument/2006/relationships/image" Target="../media/image8.jpeg"/><Relationship Id="rId7" Type="http://schemas.openxmlformats.org/officeDocument/2006/relationships/slide" Target="slide20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slide" Target="slide19.xml"/><Relationship Id="rId5" Type="http://schemas.openxmlformats.org/officeDocument/2006/relationships/image" Target="../media/image20.gif"/><Relationship Id="rId4" Type="http://schemas.openxmlformats.org/officeDocument/2006/relationships/slide" Target="slide18.xml"/><Relationship Id="rId9" Type="http://schemas.openxmlformats.org/officeDocument/2006/relationships/slide" Target="slide2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14700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Викторина </a:t>
            </a:r>
            <a:br>
              <a:rPr lang="ru-RU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 рассказам В.В.Голявкина</a:t>
            </a:r>
            <a:endParaRPr lang="ru-RU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https://www.libkids51.ru/events/files/20140831-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58879" y="2636913"/>
            <a:ext cx="2880320" cy="36052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https://cosmetics.minemegashop.ru/images/100957396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03648" y="2385604"/>
            <a:ext cx="1368152" cy="19795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30" name="AutoShape 6" descr="https://mmedia.ozone.ru/multimedia/10219152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2" name="AutoShape 8" descr="https://mmedia.ozone.ru/multimedia/10219152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34" name="Picture 10" descr="https://p.calameoassets.com/190807131037-5475747c96adfa010e503acbd3ce63c1/p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444209" y="2390408"/>
            <a:ext cx="1437271" cy="1944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6" name="Picture 12" descr="http://obs.uni-altai.ru/covers/64962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1521" y="4077073"/>
            <a:ext cx="1315287" cy="19335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8" name="Picture 14" descr="https://fiction-books.ru/img/1023555978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604792" y="4005065"/>
            <a:ext cx="1287688" cy="20608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40" name="Picture 16" descr="https://s.inlibris.ru/20e4655a952c33368e11d6f4692d10ea/picture/o/Udivitelynye-deti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547666" y="4725144"/>
            <a:ext cx="1291823" cy="1872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42" name="Picture 18" descr="http://simfchildlibrary.ru/admin/edit/images/451-ae8aa83fc5aa0d86bdb933bbed3a4acb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300194" y="4637896"/>
            <a:ext cx="1288703" cy="2016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46" name="Picture 22" descr="https://kabanchik24.ru/c/75-category_default/markame.jpg"/>
          <p:cNvPicPr>
            <a:picLocks noChangeAspect="1" noChangeArrowheads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89706" y="908720"/>
            <a:ext cx="8286751" cy="2066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99392"/>
            <a:ext cx="9144000" cy="1470025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Картинная галерея. Конкурс капитанов.</a:t>
            </a:r>
            <a:endParaRPr lang="ru-RU" sz="3600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30" name="AutoShape 6" descr="https://mmedia.ozone.ru/multimedia/10219152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2" name="AutoShape 8" descr="https://mmedia.ozone.ru/multimedia/10219152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46" name="Picture 22" descr="https://kabanchik24.ru/c/75-category_default/markame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95536" y="404664"/>
            <a:ext cx="8286751" cy="2066925"/>
          </a:xfrm>
          <a:prstGeom prst="rect">
            <a:avLst/>
          </a:prstGeom>
          <a:noFill/>
        </p:spPr>
      </p:pic>
      <p:sp>
        <p:nvSpPr>
          <p:cNvPr id="14338" name="AutoShape 2" descr="https://png.pngtree.com/element_origin_min_pic/17/09/29/4574b1bf049c71b5ba902baa63feb80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1176" y="1988840"/>
            <a:ext cx="8235280" cy="4941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1115616" y="3485326"/>
            <a:ext cx="69847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alligraph" pitchFamily="82" charset="0"/>
              </a:rPr>
              <a:t>Рассмотрите внимательно иллюстрации, определите название рассказов В.В.Голявкина и расскажите, какой фрагмент демонстрирует иллюстрация.</a:t>
            </a:r>
            <a:endParaRPr lang="ru-RU" sz="2800" dirty="0">
              <a:latin typeface="Calligraph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99392"/>
            <a:ext cx="9144000" cy="1470025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Картинная галерея. Конкурс капитанов.</a:t>
            </a:r>
            <a:endParaRPr lang="ru-RU" sz="3600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30" name="AutoShape 6" descr="https://mmedia.ozone.ru/multimedia/10219152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2" name="AutoShape 8" descr="https://mmedia.ozone.ru/multimedia/10219152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46" name="Picture 22" descr="https://kabanchik24.ru/c/75-category_default/markame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95536" y="404664"/>
            <a:ext cx="8286751" cy="2066925"/>
          </a:xfrm>
          <a:prstGeom prst="rect">
            <a:avLst/>
          </a:prstGeom>
          <a:noFill/>
        </p:spPr>
      </p:pic>
      <p:sp>
        <p:nvSpPr>
          <p:cNvPr id="14338" name="AutoShape 2" descr="https://png.pngtree.com/element_origin_min_pic/17/09/29/4574b1bf049c71b5ba902baa63feb80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32770" name="Picture 2" descr="https://itexts.net/files/online_html/223649/_23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07559" y="1916832"/>
            <a:ext cx="2876609" cy="44644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99392"/>
            <a:ext cx="9144000" cy="1470025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Картинная галерея. Конкурс капитанов.</a:t>
            </a:r>
            <a:endParaRPr lang="ru-RU" sz="3600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30" name="AutoShape 6" descr="https://mmedia.ozone.ru/multimedia/10219152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2" name="AutoShape 8" descr="https://mmedia.ozone.ru/multimedia/10219152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46" name="Picture 22" descr="https://kabanchik24.ru/c/75-category_default/markame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95536" y="404664"/>
            <a:ext cx="8286751" cy="2066925"/>
          </a:xfrm>
          <a:prstGeom prst="rect">
            <a:avLst/>
          </a:prstGeom>
          <a:noFill/>
        </p:spPr>
      </p:pic>
      <p:sp>
        <p:nvSpPr>
          <p:cNvPr id="14338" name="AutoShape 2" descr="https://png.pngtree.com/element_origin_min_pic/17/09/29/4574b1bf049c71b5ba902baa63feb80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33794" name="Picture 2" descr="https://iknigi.net/books_files/online_html/155835/i_005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552" y="2060848"/>
            <a:ext cx="7908925" cy="43084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243408"/>
            <a:ext cx="9144000" cy="1470025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Картинная галерея. Конкурс капитанов.</a:t>
            </a:r>
            <a:endParaRPr lang="ru-RU" sz="3600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30" name="AutoShape 6" descr="https://mmedia.ozone.ru/multimedia/10219152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2" name="AutoShape 8" descr="https://mmedia.ozone.ru/multimedia/10219152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46" name="Picture 22" descr="https://kabanchik24.ru/c/75-category_default/markame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61713" y="188640"/>
            <a:ext cx="8286751" cy="2066925"/>
          </a:xfrm>
          <a:prstGeom prst="rect">
            <a:avLst/>
          </a:prstGeom>
          <a:noFill/>
        </p:spPr>
      </p:pic>
      <p:sp>
        <p:nvSpPr>
          <p:cNvPr id="14338" name="AutoShape 2" descr="https://png.pngtree.com/element_origin_min_pic/17/09/29/4574b1bf049c71b5ba902baa63feb80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34818" name="Picture 2" descr="https://iknigi.net/books_files/online_html/155835/i_003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83768" y="1844824"/>
            <a:ext cx="3618887" cy="48245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315416"/>
            <a:ext cx="9144000" cy="1470025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Картинная галерея. Конкурс капитанов.</a:t>
            </a:r>
            <a:endParaRPr lang="ru-RU" sz="3600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30" name="AutoShape 6" descr="https://mmedia.ozone.ru/multimedia/10219152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2" name="AutoShape 8" descr="https://mmedia.ozone.ru/multimedia/10219152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46" name="Picture 22" descr="https://kabanchik24.ru/c/75-category_default/markame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95536" y="44624"/>
            <a:ext cx="8286751" cy="2066925"/>
          </a:xfrm>
          <a:prstGeom prst="rect">
            <a:avLst/>
          </a:prstGeom>
          <a:noFill/>
        </p:spPr>
      </p:pic>
      <p:sp>
        <p:nvSpPr>
          <p:cNvPr id="14338" name="AutoShape 2" descr="https://png.pngtree.com/element_origin_min_pic/17/09/29/4574b1bf049c71b5ba902baa63feb80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35842" name="Picture 2" descr="https://fictionbook.ru/static/bookimages/34/80/75/34807529.bin.dir/h/i_007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23728" y="1700808"/>
            <a:ext cx="4968552" cy="497629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-315416"/>
            <a:ext cx="9144000" cy="1470025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Картинная галерея. Конкурс капитанов.</a:t>
            </a:r>
            <a:endParaRPr lang="ru-RU" sz="3600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30" name="AutoShape 6" descr="https://mmedia.ozone.ru/multimedia/10219152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2" name="AutoShape 8" descr="https://mmedia.ozone.ru/multimedia/10219152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46" name="Picture 22" descr="https://kabanchik24.ru/c/75-category_default/markame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95536" y="44624"/>
            <a:ext cx="8286751" cy="2066925"/>
          </a:xfrm>
          <a:prstGeom prst="rect">
            <a:avLst/>
          </a:prstGeom>
          <a:noFill/>
        </p:spPr>
      </p:pic>
      <p:sp>
        <p:nvSpPr>
          <p:cNvPr id="14338" name="AutoShape 2" descr="https://png.pngtree.com/element_origin_min_pic/17/09/29/4574b1bf049c71b5ba902baa63feb80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37890" name="Picture 2" descr="https://2.bp.blogspot.com/-t8Id-UBOwds/W8v43LJf7lI/AAAAAAAAASs/mCA136V62SsR_SL6CNN1TOPkbEZIkXsDgCLcBGAs/s1600/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51720" y="1556792"/>
            <a:ext cx="5311552" cy="503770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171400"/>
            <a:ext cx="7772400" cy="14700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Читаем вместе!</a:t>
            </a:r>
            <a:endParaRPr lang="ru-RU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30" name="AutoShape 6" descr="https://mmedia.ozone.ru/multimedia/10219152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2" name="AutoShape 8" descr="https://mmedia.ozone.ru/multimedia/10219152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46" name="Picture 22" descr="https://kabanchik24.ru/c/75-category_default/markame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67545" y="260648"/>
            <a:ext cx="8286751" cy="2066925"/>
          </a:xfrm>
          <a:prstGeom prst="rect">
            <a:avLst/>
          </a:prstGeom>
          <a:noFill/>
        </p:spPr>
      </p:pic>
      <p:sp>
        <p:nvSpPr>
          <p:cNvPr id="14338" name="AutoShape 2" descr="https://png.pngtree.com/element_origin_min_pic/17/09/29/4574b1bf049c71b5ba902baa63feb80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3" name="Группа 20"/>
          <p:cNvGrpSpPr/>
          <p:nvPr/>
        </p:nvGrpSpPr>
        <p:grpSpPr>
          <a:xfrm>
            <a:off x="513184" y="1700808"/>
            <a:ext cx="8235280" cy="4941168"/>
            <a:chOff x="467544" y="1656184"/>
            <a:chExt cx="8235280" cy="4941168"/>
          </a:xfrm>
        </p:grpSpPr>
        <p:pic>
          <p:nvPicPr>
            <p:cNvPr id="22" name="Picture 3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467544" y="1656184"/>
              <a:ext cx="8235280" cy="4941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TextBox 22"/>
            <p:cNvSpPr txBox="1"/>
            <p:nvPr/>
          </p:nvSpPr>
          <p:spPr>
            <a:xfrm>
              <a:off x="1187624" y="3746157"/>
              <a:ext cx="698477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dirty="0" smtClean="0">
                  <a:latin typeface="Calligraph" pitchFamily="82" charset="0"/>
                </a:rPr>
                <a:t>Прочитайте рассказ всей командой выразительно.</a:t>
              </a:r>
              <a:endParaRPr lang="ru-RU" sz="3600" dirty="0">
                <a:latin typeface="Calligraph" pitchFamily="82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315415"/>
            <a:ext cx="7772400" cy="14700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Читаем вместе!</a:t>
            </a:r>
            <a:endParaRPr lang="ru-RU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30" name="AutoShape 6" descr="https://mmedia.ozone.ru/multimedia/10219152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2" name="AutoShape 8" descr="https://mmedia.ozone.ru/multimedia/10219152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46" name="Picture 22" descr="https://kabanchik24.ru/c/75-category_default/markame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23529" y="260648"/>
            <a:ext cx="8286751" cy="2066925"/>
          </a:xfrm>
          <a:prstGeom prst="rect">
            <a:avLst/>
          </a:prstGeom>
          <a:noFill/>
        </p:spPr>
      </p:pic>
      <p:sp>
        <p:nvSpPr>
          <p:cNvPr id="14338" name="AutoShape 2" descr="https://png.pngtree.com/element_origin_min_pic/17/09/29/4574b1bf049c71b5ba902baa63feb80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12" name="Группа 11"/>
          <p:cNvGrpSpPr/>
          <p:nvPr/>
        </p:nvGrpSpPr>
        <p:grpSpPr>
          <a:xfrm>
            <a:off x="323528" y="1700808"/>
            <a:ext cx="2664296" cy="2088232"/>
            <a:chOff x="323528" y="1700808"/>
            <a:chExt cx="3048000" cy="2438400"/>
          </a:xfrm>
        </p:grpSpPr>
        <p:pic>
          <p:nvPicPr>
            <p:cNvPr id="16389" name="Picture 5" descr="https://1.bp.blogspot.com/-cXJtGSJnDTw/WuMwDnwAEYI/AAAAAAAAACQ/nPiZmQKTP3MDw-hzcSr1L1hECasnz2F1ACLcBGAs/s320/letter-icon.gif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 cstate="screen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23528" y="1700808"/>
              <a:ext cx="3048000" cy="2438400"/>
            </a:xfrm>
            <a:prstGeom prst="rect">
              <a:avLst/>
            </a:prstGeom>
            <a:noFill/>
          </p:spPr>
        </p:pic>
        <p:sp>
          <p:nvSpPr>
            <p:cNvPr id="11" name="Овал 10"/>
            <p:cNvSpPr/>
            <p:nvPr/>
          </p:nvSpPr>
          <p:spPr>
            <a:xfrm>
              <a:off x="395536" y="1844824"/>
              <a:ext cx="504056" cy="50405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/>
                <a:t>1</a:t>
              </a:r>
              <a:endParaRPr lang="ru-RU" sz="2800" b="1" dirty="0"/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95536" y="4149080"/>
            <a:ext cx="2520280" cy="1944216"/>
            <a:chOff x="323528" y="1700808"/>
            <a:chExt cx="3048000" cy="2438400"/>
          </a:xfrm>
        </p:grpSpPr>
        <p:pic>
          <p:nvPicPr>
            <p:cNvPr id="14" name="Picture 5" descr="https://1.bp.blogspot.com/-cXJtGSJnDTw/WuMwDnwAEYI/AAAAAAAAACQ/nPiZmQKTP3MDw-hzcSr1L1hECasnz2F1ACLcBGAs/s320/letter-icon.gif">
              <a:hlinkClick r:id="rId6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 cstate="screen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23528" y="1700808"/>
              <a:ext cx="3048000" cy="2438400"/>
            </a:xfrm>
            <a:prstGeom prst="rect">
              <a:avLst/>
            </a:prstGeom>
            <a:noFill/>
          </p:spPr>
        </p:pic>
        <p:sp>
          <p:nvSpPr>
            <p:cNvPr id="15" name="Овал 14"/>
            <p:cNvSpPr/>
            <p:nvPr/>
          </p:nvSpPr>
          <p:spPr>
            <a:xfrm>
              <a:off x="395536" y="1844824"/>
              <a:ext cx="504056" cy="50405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/>
                <a:t>2</a:t>
              </a:r>
              <a:endParaRPr lang="ru-RU" sz="2800" b="1" dirty="0"/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3059832" y="2708921"/>
            <a:ext cx="2880320" cy="2150368"/>
            <a:chOff x="323528" y="1700808"/>
            <a:chExt cx="3048000" cy="2438400"/>
          </a:xfrm>
        </p:grpSpPr>
        <p:pic>
          <p:nvPicPr>
            <p:cNvPr id="17" name="Picture 5" descr="https://1.bp.blogspot.com/-cXJtGSJnDTw/WuMwDnwAEYI/AAAAAAAAACQ/nPiZmQKTP3MDw-hzcSr1L1hECasnz2F1ACLcBGAs/s320/letter-icon.gif">
              <a:hlinkClick r:id="rId7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 cstate="screen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23528" y="1700808"/>
              <a:ext cx="3048000" cy="2438400"/>
            </a:xfrm>
            <a:prstGeom prst="rect">
              <a:avLst/>
            </a:prstGeom>
            <a:noFill/>
          </p:spPr>
        </p:pic>
        <p:sp>
          <p:nvSpPr>
            <p:cNvPr id="18" name="Овал 17"/>
            <p:cNvSpPr/>
            <p:nvPr/>
          </p:nvSpPr>
          <p:spPr>
            <a:xfrm>
              <a:off x="395536" y="1844824"/>
              <a:ext cx="504056" cy="50405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/>
                <a:t>3</a:t>
              </a:r>
              <a:endParaRPr lang="ru-RU" sz="2800" b="1" dirty="0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5868145" y="1844824"/>
            <a:ext cx="2772308" cy="2160240"/>
            <a:chOff x="395536" y="1844824"/>
            <a:chExt cx="2772308" cy="2160240"/>
          </a:xfrm>
        </p:grpSpPr>
        <p:pic>
          <p:nvPicPr>
            <p:cNvPr id="20" name="Picture 5" descr="https://1.bp.blogspot.com/-cXJtGSJnDTw/WuMwDnwAEYI/AAAAAAAAACQ/nPiZmQKTP3MDw-hzcSr1L1hECasnz2F1ACLcBGAs/s320/letter-icon.gif">
              <a:hlinkClick r:id="rId8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 cstate="screen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467544" y="1844824"/>
              <a:ext cx="2700300" cy="2160240"/>
            </a:xfrm>
            <a:prstGeom prst="rect">
              <a:avLst/>
            </a:prstGeom>
            <a:noFill/>
          </p:spPr>
        </p:pic>
        <p:sp>
          <p:nvSpPr>
            <p:cNvPr id="21" name="Овал 20"/>
            <p:cNvSpPr/>
            <p:nvPr/>
          </p:nvSpPr>
          <p:spPr>
            <a:xfrm>
              <a:off x="395536" y="1844824"/>
              <a:ext cx="504056" cy="50405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/>
                <a:t>4</a:t>
              </a:r>
              <a:endParaRPr lang="ru-RU" sz="2800" b="1" dirty="0"/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5940152" y="4077072"/>
            <a:ext cx="2880320" cy="2150368"/>
            <a:chOff x="323528" y="1537502"/>
            <a:chExt cx="3048000" cy="2438400"/>
          </a:xfrm>
        </p:grpSpPr>
        <p:pic>
          <p:nvPicPr>
            <p:cNvPr id="23" name="Picture 5" descr="https://1.bp.blogspot.com/-cXJtGSJnDTw/WuMwDnwAEYI/AAAAAAAAACQ/nPiZmQKTP3MDw-hzcSr1L1hECasnz2F1ACLcBGAs/s320/letter-icon.gif">
              <a:hlinkClick r:id="rId9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 cstate="screen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23528" y="1537502"/>
              <a:ext cx="3048000" cy="2438400"/>
            </a:xfrm>
            <a:prstGeom prst="rect">
              <a:avLst/>
            </a:prstGeom>
            <a:noFill/>
          </p:spPr>
        </p:pic>
        <p:sp>
          <p:nvSpPr>
            <p:cNvPr id="24" name="Овал 23"/>
            <p:cNvSpPr/>
            <p:nvPr/>
          </p:nvSpPr>
          <p:spPr>
            <a:xfrm>
              <a:off x="395536" y="1844824"/>
              <a:ext cx="504056" cy="50405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800" b="1" dirty="0" smtClean="0"/>
                <a:t>5</a:t>
              </a:r>
              <a:endParaRPr lang="ru-RU" sz="28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0" y="692697"/>
            <a:ext cx="9144000" cy="59400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Ты опять 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зaвтрaкaешь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нa уроке?</a:t>
            </a:r>
            <a:endParaRPr kumimoji="0" lang="ru-RU" sz="2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Вaля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быстро 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спрятaлa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зaвтрaк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пaрту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Что будет, - 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скaзaл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учитель, - если все будут 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зaвтрaкaть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нa уроке?</a:t>
            </a:r>
            <a:endParaRPr kumimoji="0" lang="ru-RU" sz="2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Клaсс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зaшумел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Потому что 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кaждый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хотел 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скaзaть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что 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тогдa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будет.</a:t>
            </a:r>
            <a:endParaRPr kumimoji="0" lang="ru-RU" sz="2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Коля 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скaзaл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Будет очень смешно!</a:t>
            </a:r>
            <a:endParaRPr kumimoji="0" lang="ru-RU" sz="2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Мишa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скaзaл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Жевaнье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будет!</a:t>
            </a:r>
            <a:endParaRPr kumimoji="0" lang="ru-RU" sz="2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Мaшa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скaзaлa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Все сытые будут!</a:t>
            </a:r>
            <a:endParaRPr kumimoji="0" lang="ru-RU" sz="2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А чего не будет? - спросил учитель.</a:t>
            </a:r>
            <a:endParaRPr kumimoji="0" lang="ru-RU" sz="2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Клaсс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молчaл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Чего не будет - никто не 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знaл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Учитель хотел уже 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сaм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ответить, кaк вдруг кто-то крикнул:</a:t>
            </a:r>
            <a:endParaRPr kumimoji="0" lang="ru-RU" sz="2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Урокa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 будет!</a:t>
            </a:r>
            <a:endParaRPr kumimoji="0" lang="ru-RU" sz="2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Абсолютно верно! - 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скaзaл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учитель.</a:t>
            </a:r>
            <a:endParaRPr kumimoji="0" lang="ru-RU" sz="32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315415"/>
            <a:ext cx="7772400" cy="14700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Абсолютно верно!</a:t>
            </a:r>
            <a:endParaRPr lang="ru-RU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30" name="AutoShape 6" descr="https://mmedia.ozone.ru/multimedia/10219152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2" name="AutoShape 8" descr="https://mmedia.ozone.ru/multimedia/10219152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4338" name="AutoShape 2" descr="https://png.pngtree.com/element_origin_min_pic/17/09/29/4574b1bf049c71b5ba902baa63feb80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602113"/>
            <a:ext cx="9144000" cy="674030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Сеня и его сосед по пaрте не зaметили, кaк вошёл учитель. Сеня нaрисовaл нa лaдони себя и </a:t>
            </a:r>
            <a:r>
              <a:rPr kumimoji="0" lang="ru-RU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покaзaл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соседу.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Это я, - </a:t>
            </a:r>
            <a:r>
              <a:rPr kumimoji="0" lang="ru-RU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скaзaл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он. - Похоже?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Нисколько, - ответил </a:t>
            </a:r>
            <a:r>
              <a:rPr kumimoji="0" lang="ru-RU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Юрa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 - у тебя не </a:t>
            </a:r>
            <a:r>
              <a:rPr kumimoji="0" lang="ru-RU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тaкие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уши.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А </a:t>
            </a:r>
            <a:r>
              <a:rPr kumimoji="0" lang="ru-RU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кaкие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же у меня уши?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</a:t>
            </a:r>
            <a:r>
              <a:rPr kumimoji="0" lang="ru-RU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Кaк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 </a:t>
            </a:r>
            <a:r>
              <a:rPr kumimoji="0" lang="ru-RU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ослa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А у тебя нос - кaк у </a:t>
            </a:r>
            <a:r>
              <a:rPr kumimoji="0" lang="ru-RU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бегемотa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А у тебя </a:t>
            </a:r>
            <a:r>
              <a:rPr kumimoji="0" lang="ru-RU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головa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кaк </a:t>
            </a:r>
            <a:r>
              <a:rPr kumimoji="0" lang="ru-RU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еловaя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шишкa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А у тебя </a:t>
            </a:r>
            <a:r>
              <a:rPr kumimoji="0" lang="ru-RU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головa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кaк ведро.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А у тебя во рту </a:t>
            </a:r>
            <a:r>
              <a:rPr kumimoji="0" lang="ru-RU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зубa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нет…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А ты рыжий.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А ты </a:t>
            </a:r>
            <a:r>
              <a:rPr kumimoji="0" lang="ru-RU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селёдкa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А ты </a:t>
            </a:r>
            <a:r>
              <a:rPr kumimoji="0" lang="ru-RU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вуaлехвост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А что это </a:t>
            </a:r>
            <a:r>
              <a:rPr kumimoji="0" lang="ru-RU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тaкое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</a:t>
            </a:r>
            <a:r>
              <a:rPr kumimoji="0" lang="ru-RU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Вуaлехвост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и всё.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А ты </a:t>
            </a:r>
            <a:r>
              <a:rPr kumimoji="0" lang="ru-RU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первердер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Это ещё что </a:t>
            </a:r>
            <a:r>
              <a:rPr kumimoji="0" lang="ru-RU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знaчит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</a:t>
            </a:r>
            <a:r>
              <a:rPr kumimoji="0" lang="ru-RU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Знaчит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что ты </a:t>
            </a:r>
            <a:r>
              <a:rPr kumimoji="0" lang="ru-RU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первердер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А ты </a:t>
            </a:r>
            <a:r>
              <a:rPr kumimoji="0" lang="ru-RU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дырбыртыр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А ты </a:t>
            </a:r>
            <a:r>
              <a:rPr kumimoji="0" lang="ru-RU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выртырвыр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А ты </a:t>
            </a:r>
            <a:r>
              <a:rPr kumimoji="0" lang="ru-RU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ррррррр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А ты </a:t>
            </a:r>
            <a:r>
              <a:rPr kumimoji="0" lang="ru-RU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ззззззз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А ты… ы! - </a:t>
            </a:r>
            <a:r>
              <a:rPr kumimoji="0" lang="ru-RU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скaзaл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Юрa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увидел рядом учителя.</a:t>
            </a:r>
            <a:endParaRPr kumimoji="0" lang="ru-RU" sz="1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Хотел бы я </a:t>
            </a:r>
            <a:r>
              <a:rPr kumimoji="0" lang="ru-RU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знaть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 - спросил учитель, - кто же </a:t>
            </a:r>
            <a:r>
              <a:rPr kumimoji="0" lang="ru-RU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всё-тaки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вы </a:t>
            </a:r>
            <a:r>
              <a:rPr kumimoji="0" lang="ru-RU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тaкие</a:t>
            </a: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</a:t>
            </a:r>
            <a:endParaRPr kumimoji="0" lang="ru-RU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315415"/>
            <a:ext cx="7772400" cy="14700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Болтуны</a:t>
            </a:r>
            <a:endParaRPr lang="ru-RU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30" name="AutoShape 6" descr="https://mmedia.ozone.ru/multimedia/10219152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2" name="AutoShape 8" descr="https://mmedia.ozone.ru/multimedia/10219152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4338" name="AutoShape 2" descr="https://png.pngtree.com/element_origin_min_pic/17/09/29/4574b1bf049c71b5ba902baa63feb80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171400"/>
            <a:ext cx="7772400" cy="14700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Бюро находок</a:t>
            </a:r>
            <a:endParaRPr lang="ru-RU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30" name="AutoShape 6" descr="https://mmedia.ozone.ru/multimedia/10219152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2" name="AutoShape 8" descr="https://mmedia.ozone.ru/multimedia/10219152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46" name="Picture 22" descr="https://kabanchik24.ru/c/75-category_default/markame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61714" y="260648"/>
            <a:ext cx="8286751" cy="2066925"/>
          </a:xfrm>
          <a:prstGeom prst="rect">
            <a:avLst/>
          </a:prstGeom>
          <a:noFill/>
        </p:spPr>
      </p:pic>
      <p:sp>
        <p:nvSpPr>
          <p:cNvPr id="14338" name="AutoShape 2" descr="https://png.pngtree.com/element_origin_min_pic/17/09/29/4574b1bf049c71b5ba902baa63feb80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3" name="Группа 15"/>
          <p:cNvGrpSpPr/>
          <p:nvPr/>
        </p:nvGrpSpPr>
        <p:grpSpPr>
          <a:xfrm>
            <a:off x="467544" y="1656184"/>
            <a:ext cx="8235280" cy="4941168"/>
            <a:chOff x="467544" y="1656184"/>
            <a:chExt cx="8235280" cy="4941168"/>
          </a:xfrm>
        </p:grpSpPr>
        <p:pic>
          <p:nvPicPr>
            <p:cNvPr id="14339" name="Picture 3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467544" y="1656184"/>
              <a:ext cx="8235280" cy="4941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TextBox 14"/>
            <p:cNvSpPr txBox="1"/>
            <p:nvPr/>
          </p:nvSpPr>
          <p:spPr>
            <a:xfrm>
              <a:off x="1187624" y="3330858"/>
              <a:ext cx="6984776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dirty="0" smtClean="0">
                  <a:latin typeface="Calligraph" pitchFamily="82" charset="0"/>
                </a:rPr>
                <a:t>Рассмотрите внимательно иллюстрации и определите название рассказов В.В.Голявкина.</a:t>
              </a:r>
              <a:endParaRPr lang="ru-RU" sz="3600" dirty="0">
                <a:latin typeface="Calligraph" pitchFamily="82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4700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Больные</a:t>
            </a:r>
            <a:endParaRPr lang="ru-RU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30" name="AutoShape 6" descr="https://mmedia.ozone.ru/multimedia/10219152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2" name="AutoShape 8" descr="https://mmedia.ozone.ru/multimedia/10219152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4338" name="AutoShape 2" descr="https://png.pngtree.com/element_origin_min_pic/17/09/29/4574b1bf049c71b5ba902baa63feb80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51520" y="1988840"/>
            <a:ext cx="8568952" cy="397031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У тебя </a:t>
            </a:r>
            <a:r>
              <a:rPr kumimoji="0" lang="ru-RU" sz="2800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прaвдa</a:t>
            </a: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ногa</a:t>
            </a: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болит?</a:t>
            </a:r>
            <a:endParaRPr kumimoji="0" lang="ru-RU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</a:t>
            </a:r>
            <a:r>
              <a:rPr kumimoji="0" lang="ru-RU" sz="2800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Никaкaя</a:t>
            </a: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ногa</a:t>
            </a: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 меня не болит! А у тебя в животе </a:t>
            </a:r>
            <a:r>
              <a:rPr kumimoji="0" lang="ru-RU" sz="2800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прaвдa</a:t>
            </a: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колет?</a:t>
            </a:r>
            <a:endParaRPr kumimoji="0" lang="ru-RU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Ничего у меня в животе не колет. Ловко мы с тобой в </a:t>
            </a:r>
            <a:r>
              <a:rPr kumimoji="0" lang="ru-RU" sz="2800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клaссе</a:t>
            </a: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остaлись</a:t>
            </a: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</a:t>
            </a:r>
            <a:endParaRPr kumimoji="0" lang="ru-RU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</a:t>
            </a:r>
            <a:r>
              <a:rPr kumimoji="0" lang="ru-RU" sz="2800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Ребятa</a:t>
            </a: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сейчaс</a:t>
            </a: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тaм</a:t>
            </a: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нa физкультуре </a:t>
            </a:r>
            <a:r>
              <a:rPr kumimoji="0" lang="ru-RU" sz="2800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прыгaют</a:t>
            </a: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мы с тобой сидим - </a:t>
            </a:r>
            <a:r>
              <a:rPr kumimoji="0" lang="ru-RU" sz="2800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крaсотa</a:t>
            </a: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</a:t>
            </a:r>
            <a:endParaRPr kumimoji="0" lang="ru-RU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Эх, хорошо просто </a:t>
            </a:r>
            <a:r>
              <a:rPr kumimoji="0" lang="ru-RU" sz="2800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тaк</a:t>
            </a: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сидеть!.. </a:t>
            </a:r>
            <a:r>
              <a:rPr kumimoji="0" lang="ru-RU" sz="2800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Дaвaй</a:t>
            </a: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через </a:t>
            </a:r>
            <a:r>
              <a:rPr kumimoji="0" lang="ru-RU" sz="2800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пaрту</a:t>
            </a: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прыгaть</a:t>
            </a: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</a:t>
            </a:r>
            <a:endParaRPr kumimoji="0" lang="ru-RU" sz="36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273273"/>
            <a:ext cx="7772400" cy="14700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Кому что удивительно</a:t>
            </a:r>
            <a:endParaRPr lang="ru-RU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30" name="AutoShape 6" descr="https://mmedia.ozone.ru/multimedia/10219152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2" name="AutoShape 8" descr="https://mmedia.ozone.ru/multimedia/10219152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4338" name="AutoShape 2" descr="https://png.pngtree.com/element_origin_min_pic/17/09/29/4574b1bf049c71b5ba902baa63feb80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836712"/>
            <a:ext cx="9144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Танька ничему не удивляется. Она всегда говорит: «Вот уж не удивительно!» — даже если бывает и удивительно. Я вчера на глазах у всех перепрыгнул через такую лужу… Никто не мог перепрыгнуть, а я перепрыгнул! Все удивились, кроме Тани.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«Подумаешь! Ну и что же? Во уж не удивительно!»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Я всё старался её удивить. Но никак не мог удивить. Сколько я ни старался.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Я из рогатки попал в воробышка.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Научился ходить на руках, свистеть с одним пальцем во рту.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Она всё это видела. Но не удивлялась.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Я изо всех сил старался. Что я только не делал! Залезал на деревья, ходил без шапки зимой…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Она всё не удивлялась.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 однажды я просто вышел с книжкой во двор. Сел на лавочку. И стал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читать.Я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даже не видел Таньку. А она говорит: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— Удивительно! Вот не подумала бы! Он читает!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273273"/>
            <a:ext cx="7772400" cy="14700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Передвижение комода</a:t>
            </a:r>
            <a:endParaRPr lang="ru-RU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30" name="AutoShape 6" descr="https://mmedia.ozone.ru/multimedia/10219152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2" name="AutoShape 8" descr="https://mmedia.ozone.ru/multimedia/10219152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4338" name="AutoShape 2" descr="https://png.pngtree.com/element_origin_min_pic/17/09/29/4574b1bf049c71b5ba902baa63feb80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052736"/>
            <a:ext cx="849694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Маше семь лет. Она ходит в школу в первый класс и учится на «отлично». Её ставят в пример как лучшую ученицу. А однажды вот что случилось. Она не выучила урока и вообще ничего не могла ответить. Весь класс пришёл в удивление, и все мальчики и девочки подумали: «Вот это да!»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Учитель строго взглянул на неё.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— Объясни мне, что это значит?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Маша заплакала и объяснила всё по порядку.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— У нас большое несчастье. Мама передвигала комод. А братик сидел на полу. Он крутил волчок. Волчок закатился под комод. Братик полез за волчком. И мама ему прищемила живот. Братика увезли в больницу. Все плакали очень сильно, и я не могла учить урок.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Мальчики и девочки подумали: «Вот это да!» А учитель сказал: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— Раз такое дело, это совсем другое дело. — И погладил Машу по голове.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Прошло несколько дней. Учитель встретил Машину маму. Он ей говорит: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— У вас такое несчастье. Вы придавили сына комодом. Мы все вам сочувствуем.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— Что вы, что вы! — сказала мама. — У меня нет ни комода, ни сына. У меня только дочка.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171400"/>
            <a:ext cx="7772400" cy="14700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Продолжение следует…</a:t>
            </a:r>
            <a:endParaRPr lang="ru-RU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30" name="AutoShape 6" descr="https://mmedia.ozone.ru/multimedia/10219152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2" name="AutoShape 8" descr="https://mmedia.ozone.ru/multimedia/10219152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46" name="Picture 22" descr="https://kabanchik24.ru/c/75-category_default/markame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11560" y="332656"/>
            <a:ext cx="8286751" cy="2066925"/>
          </a:xfrm>
          <a:prstGeom prst="rect">
            <a:avLst/>
          </a:prstGeom>
          <a:noFill/>
        </p:spPr>
      </p:pic>
      <p:sp>
        <p:nvSpPr>
          <p:cNvPr id="14338" name="AutoShape 2" descr="https://png.pngtree.com/element_origin_min_pic/17/09/29/4574b1bf049c71b5ba902baa63feb80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3" name="Группа 20"/>
          <p:cNvGrpSpPr/>
          <p:nvPr/>
        </p:nvGrpSpPr>
        <p:grpSpPr>
          <a:xfrm>
            <a:off x="395536" y="1916832"/>
            <a:ext cx="8235280" cy="4941168"/>
            <a:chOff x="467544" y="1872208"/>
            <a:chExt cx="8235280" cy="4941168"/>
          </a:xfrm>
        </p:grpSpPr>
        <p:pic>
          <p:nvPicPr>
            <p:cNvPr id="22" name="Picture 3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467544" y="1872208"/>
              <a:ext cx="8235280" cy="4941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TextBox 22"/>
            <p:cNvSpPr txBox="1"/>
            <p:nvPr/>
          </p:nvSpPr>
          <p:spPr>
            <a:xfrm>
              <a:off x="1187624" y="3441863"/>
              <a:ext cx="6984776" cy="2246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400" dirty="0" smtClean="0">
                  <a:latin typeface="Arial" pitchFamily="34" charset="0"/>
                  <a:cs typeface="Arial" pitchFamily="34" charset="0"/>
                </a:rPr>
                <a:t>-Эх, Катя, Катя!</a:t>
              </a:r>
            </a:p>
            <a:p>
              <a:r>
                <a:rPr lang="ru-RU" sz="1400" dirty="0" smtClean="0">
                  <a:latin typeface="Arial" pitchFamily="34" charset="0"/>
                  <a:cs typeface="Arial" pitchFamily="34" charset="0"/>
                </a:rPr>
                <a:t>-Два подарка.</a:t>
              </a:r>
            </a:p>
            <a:p>
              <a:r>
                <a:rPr lang="ru-RU" sz="1400" dirty="0">
                  <a:latin typeface="Arial" pitchFamily="34" charset="0"/>
                  <a:cs typeface="Arial" pitchFamily="34" charset="0"/>
                </a:rPr>
                <a:t>-</a:t>
              </a:r>
              <a:r>
                <a:rPr lang="ru-RU" sz="1400" dirty="0" smtClean="0">
                  <a:latin typeface="Arial" pitchFamily="34" charset="0"/>
                  <a:cs typeface="Arial" pitchFamily="34" charset="0"/>
                </a:rPr>
                <a:t>Корреспондент Гера </a:t>
              </a:r>
              <a:r>
                <a:rPr lang="ru-RU" sz="1400" dirty="0" smtClean="0">
                  <a:latin typeface="Arial" pitchFamily="34" charset="0"/>
                  <a:cs typeface="Arial" pitchFamily="34" charset="0"/>
                </a:rPr>
                <a:t>Крошечкин</a:t>
              </a:r>
              <a:r>
                <a:rPr lang="ru-RU" sz="1400" dirty="0" smtClean="0">
                  <a:latin typeface="Arial" pitchFamily="34" charset="0"/>
                  <a:cs typeface="Arial" pitchFamily="34" charset="0"/>
                </a:rPr>
                <a:t>.</a:t>
              </a:r>
            </a:p>
            <a:p>
              <a:r>
                <a:rPr lang="ru-RU" sz="1400" dirty="0" smtClean="0">
                  <a:latin typeface="Arial" pitchFamily="34" charset="0"/>
                  <a:cs typeface="Arial" pitchFamily="34" charset="0"/>
                </a:rPr>
                <a:t>-Карусель в голове.</a:t>
              </a:r>
            </a:p>
            <a:p>
              <a:r>
                <a:rPr lang="ru-RU" sz="1400" dirty="0" smtClean="0">
                  <a:latin typeface="Arial" pitchFamily="34" charset="0"/>
                  <a:cs typeface="Arial" pitchFamily="34" charset="0"/>
                </a:rPr>
                <a:t>-Судьба одной коллекции.</a:t>
              </a:r>
            </a:p>
            <a:p>
              <a:r>
                <a:rPr lang="ru-RU" sz="1400" dirty="0" smtClean="0">
                  <a:latin typeface="Arial" pitchFamily="34" charset="0"/>
                  <a:cs typeface="Arial" pitchFamily="34" charset="0"/>
                </a:rPr>
                <a:t>-Как я обмануть всех хотел.</a:t>
              </a:r>
            </a:p>
            <a:p>
              <a:r>
                <a:rPr lang="ru-RU" sz="1400" dirty="0" smtClean="0">
                  <a:latin typeface="Arial" pitchFamily="34" charset="0"/>
                  <a:cs typeface="Arial" pitchFamily="34" charset="0"/>
                </a:rPr>
                <a:t>-Крути снежные вертя.</a:t>
              </a:r>
            </a:p>
            <a:p>
              <a:r>
                <a:rPr lang="ru-RU" sz="1400" dirty="0" smtClean="0">
                  <a:latin typeface="Arial" pitchFamily="34" charset="0"/>
                  <a:cs typeface="Arial" pitchFamily="34" charset="0"/>
                </a:rPr>
                <a:t>-В любом деле нужно уметь работать.</a:t>
              </a:r>
            </a:p>
            <a:p>
              <a:r>
                <a:rPr lang="ru-RU" sz="1400" dirty="0" smtClean="0">
                  <a:latin typeface="Arial" pitchFamily="34" charset="0"/>
                  <a:cs typeface="Arial" pitchFamily="34" charset="0"/>
                </a:rPr>
                <a:t>-Не везёт.</a:t>
              </a:r>
            </a:p>
            <a:p>
              <a:endParaRPr lang="ru-RU" sz="14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171400"/>
            <a:ext cx="7772400" cy="14700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Бюро находок</a:t>
            </a:r>
            <a:endParaRPr lang="ru-RU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30" name="AutoShape 6" descr="https://mmedia.ozone.ru/multimedia/10219152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2" name="AutoShape 8" descr="https://mmedia.ozone.ru/multimedia/10219152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46" name="Picture 22" descr="https://kabanchik24.ru/c/75-category_default/markame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61714" y="260648"/>
            <a:ext cx="8286751" cy="2066925"/>
          </a:xfrm>
          <a:prstGeom prst="rect">
            <a:avLst/>
          </a:prstGeom>
          <a:noFill/>
        </p:spPr>
      </p:pic>
      <p:sp>
        <p:nvSpPr>
          <p:cNvPr id="14338" name="AutoShape 2" descr="https://png.pngtree.com/element_origin_min_pic/17/09/29/4574b1bf049c71b5ba902baa63feb80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5364" name="Picture 4" descr="https://s2.cdn.eg.ru/wp-content/uploads/2019/04/sp-311314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84169" y="1772816"/>
            <a:ext cx="2675972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66" name="Picture 6" descr="http://homedee.com/gallery/2013/02/chest-of-drawers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20" y="1700809"/>
            <a:ext cx="2542339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68" name="Picture 8" descr="https://bestkanc.ru/uploads/product/10300/10319/613168_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99592" y="4149081"/>
            <a:ext cx="2520280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70" name="Picture 10" descr="https://handmade.minemegashop.ru/pictures/1022347188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244076" y="4149081"/>
            <a:ext cx="2064229" cy="25476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62" name="Picture 2" descr="http://www.playcast.ru/uploads/2018/12/11/26292258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915816" y="1412777"/>
            <a:ext cx="3096344" cy="31282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Овал 15"/>
          <p:cNvSpPr/>
          <p:nvPr/>
        </p:nvSpPr>
        <p:spPr>
          <a:xfrm>
            <a:off x="179512" y="1628800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1</a:t>
            </a:r>
            <a:endParaRPr lang="ru-RU" sz="2800" b="1" dirty="0"/>
          </a:p>
        </p:txBody>
      </p:sp>
      <p:sp>
        <p:nvSpPr>
          <p:cNvPr id="17" name="Овал 16"/>
          <p:cNvSpPr/>
          <p:nvPr/>
        </p:nvSpPr>
        <p:spPr>
          <a:xfrm>
            <a:off x="3131840" y="1700809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2</a:t>
            </a:r>
            <a:endParaRPr lang="ru-RU" sz="2800" b="1" dirty="0"/>
          </a:p>
        </p:txBody>
      </p:sp>
      <p:sp>
        <p:nvSpPr>
          <p:cNvPr id="18" name="Овал 17"/>
          <p:cNvSpPr/>
          <p:nvPr/>
        </p:nvSpPr>
        <p:spPr>
          <a:xfrm>
            <a:off x="6084168" y="1628800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3</a:t>
            </a:r>
            <a:endParaRPr lang="ru-RU" sz="2800" b="1" dirty="0"/>
          </a:p>
        </p:txBody>
      </p:sp>
      <p:sp>
        <p:nvSpPr>
          <p:cNvPr id="19" name="Овал 18"/>
          <p:cNvSpPr/>
          <p:nvPr/>
        </p:nvSpPr>
        <p:spPr>
          <a:xfrm>
            <a:off x="899592" y="4149081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4</a:t>
            </a:r>
            <a:endParaRPr lang="ru-RU" sz="2800" b="1" dirty="0"/>
          </a:p>
        </p:txBody>
      </p:sp>
      <p:sp>
        <p:nvSpPr>
          <p:cNvPr id="20" name="Овал 19"/>
          <p:cNvSpPr/>
          <p:nvPr/>
        </p:nvSpPr>
        <p:spPr>
          <a:xfrm>
            <a:off x="5364088" y="4221088"/>
            <a:ext cx="504056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5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171400"/>
            <a:ext cx="7772400" cy="14700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Внимание! Розыск!</a:t>
            </a:r>
            <a:endParaRPr lang="ru-RU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30" name="AutoShape 6" descr="https://mmedia.ozone.ru/multimedia/10219152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2" name="AutoShape 8" descr="https://mmedia.ozone.ru/multimedia/10219152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46" name="Picture 22" descr="https://kabanchik24.ru/c/75-category_default/markame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67545" y="260648"/>
            <a:ext cx="8286751" cy="2066925"/>
          </a:xfrm>
          <a:prstGeom prst="rect">
            <a:avLst/>
          </a:prstGeom>
          <a:noFill/>
        </p:spPr>
      </p:pic>
      <p:sp>
        <p:nvSpPr>
          <p:cNvPr id="14338" name="AutoShape 2" descr="https://png.pngtree.com/element_origin_min_pic/17/09/29/4574b1bf049c71b5ba902baa63feb80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21" name="Группа 20"/>
          <p:cNvGrpSpPr/>
          <p:nvPr/>
        </p:nvGrpSpPr>
        <p:grpSpPr>
          <a:xfrm>
            <a:off x="395536" y="1700808"/>
            <a:ext cx="8235280" cy="4941168"/>
            <a:chOff x="467544" y="1656184"/>
            <a:chExt cx="8235280" cy="4941168"/>
          </a:xfrm>
        </p:grpSpPr>
        <p:pic>
          <p:nvPicPr>
            <p:cNvPr id="22" name="Picture 3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467544" y="1656184"/>
              <a:ext cx="8235280" cy="4941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TextBox 22"/>
            <p:cNvSpPr txBox="1"/>
            <p:nvPr/>
          </p:nvSpPr>
          <p:spPr>
            <a:xfrm>
              <a:off x="1187624" y="3330858"/>
              <a:ext cx="698477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dirty="0" smtClean="0">
                  <a:latin typeface="Calligraph" pitchFamily="82" charset="0"/>
                </a:rPr>
                <a:t>По описанию узнайте героев рассказов В.В.Голявкина. </a:t>
              </a:r>
              <a:endParaRPr lang="ru-RU" sz="3600" dirty="0">
                <a:latin typeface="Calligraph" pitchFamily="82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171400"/>
            <a:ext cx="7772400" cy="14700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Внимание! Розыск!</a:t>
            </a:r>
            <a:endParaRPr lang="ru-RU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30" name="AutoShape 6" descr="https://mmedia.ozone.ru/multimedia/10219152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2" name="AutoShape 8" descr="https://mmedia.ozone.ru/multimedia/10219152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46" name="Picture 22" descr="https://kabanchik24.ru/c/75-category_default/markame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67545" y="260648"/>
            <a:ext cx="8286751" cy="2066925"/>
          </a:xfrm>
          <a:prstGeom prst="rect">
            <a:avLst/>
          </a:prstGeom>
          <a:noFill/>
        </p:spPr>
      </p:pic>
      <p:sp>
        <p:nvSpPr>
          <p:cNvPr id="14338" name="AutoShape 2" descr="https://png.pngtree.com/element_origin_min_pic/17/09/29/4574b1bf049c71b5ba902baa63feb80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11560" y="1859341"/>
            <a:ext cx="7920880" cy="4401205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Разыскивается некто в </a:t>
            </a:r>
            <a:r>
              <a:rPr lang="ru-RU" sz="2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большой шапке-ушанке и в валенках. Как на новогодней открытке. В двенадцать часов он стучится в дверь. И его все встречают. Все обнимаются с ним, хлопают по </a:t>
            </a:r>
            <a:r>
              <a:rPr lang="ru-RU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плечу </a:t>
            </a:r>
            <a:r>
              <a:rPr lang="ru-RU" sz="280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 говорят: «Наконец-то приехал!» Он вытаскивает из мешка подарки, всё дарит, кому что надо, и говорит: «Я спешу. Меня ждут в других квартирах». Все провожают его до угла, потом возвращаются и идут спать.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171400"/>
            <a:ext cx="7772400" cy="14700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Внимание! Розыск!</a:t>
            </a:r>
            <a:endParaRPr lang="ru-RU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30" name="AutoShape 6" descr="https://mmedia.ozone.ru/multimedia/10219152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2" name="AutoShape 8" descr="https://mmedia.ozone.ru/multimedia/10219152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46" name="Picture 22" descr="https://kabanchik24.ru/c/75-category_default/markame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67545" y="260648"/>
            <a:ext cx="8286751" cy="2066925"/>
          </a:xfrm>
          <a:prstGeom prst="rect">
            <a:avLst/>
          </a:prstGeom>
          <a:noFill/>
        </p:spPr>
      </p:pic>
      <p:sp>
        <p:nvSpPr>
          <p:cNvPr id="14338" name="AutoShape 2" descr="https://png.pngtree.com/element_origin_min_pic/17/09/29/4574b1bf049c71b5ba902baa63feb80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11560" y="2193826"/>
            <a:ext cx="7920880" cy="3624069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Разыскивается </a:t>
            </a:r>
            <a:r>
              <a:rPr lang="ru-RU" sz="2800" dirty="0" smtClean="0"/>
              <a:t>девочка. Она </a:t>
            </a:r>
            <a:r>
              <a:rPr lang="ru-RU" sz="2800" dirty="0"/>
              <a:t>ходит в школу в первый класс и учится на «отлично». Её ставят в пример как лучшую ученицу. </a:t>
            </a:r>
            <a:endParaRPr lang="ru-RU" sz="2800" dirty="0" smtClean="0"/>
          </a:p>
          <a:p>
            <a:r>
              <a:rPr lang="ru-RU" sz="2800" dirty="0" smtClean="0"/>
              <a:t>Однажды её </a:t>
            </a:r>
            <a:r>
              <a:rPr lang="ru-RU" sz="2800" dirty="0" smtClean="0"/>
              <a:t>братик сидел на полу. Он крутил волчок. Волчок закатился под комод. Братик полез за волчком. И мама ему прищемила живот. Братика увезли в больницу. Все плакали очень сильно, и девочка не могла учить урок…</a:t>
            </a:r>
            <a:endParaRPr lang="ru-RU" sz="28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171400"/>
            <a:ext cx="7772400" cy="14700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Внимание! Розыск!</a:t>
            </a:r>
            <a:endParaRPr lang="ru-RU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30" name="AutoShape 6" descr="https://mmedia.ozone.ru/multimedia/10219152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2" name="AutoShape 8" descr="https://mmedia.ozone.ru/multimedia/10219152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46" name="Picture 22" descr="https://kabanchik24.ru/c/75-category_default/markame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67545" y="260648"/>
            <a:ext cx="8286751" cy="2066925"/>
          </a:xfrm>
          <a:prstGeom prst="rect">
            <a:avLst/>
          </a:prstGeom>
          <a:noFill/>
        </p:spPr>
      </p:pic>
      <p:sp>
        <p:nvSpPr>
          <p:cNvPr id="14338" name="AutoShape 2" descr="https://png.pngtree.com/element_origin_min_pic/17/09/29/4574b1bf049c71b5ba902baa63feb80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11560" y="2394755"/>
            <a:ext cx="7920880" cy="1754326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Разыскивается </a:t>
            </a:r>
            <a:r>
              <a:rPr lang="ru-RU" sz="3600" dirty="0" smtClean="0"/>
              <a:t>мальчик, который  решил поменять свою фамилию, чтобы лучше учиться.</a:t>
            </a:r>
            <a:endParaRPr lang="ru-RU" sz="36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171400"/>
            <a:ext cx="7772400" cy="14700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Внимание! Розыск!</a:t>
            </a:r>
            <a:endParaRPr lang="ru-RU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30" name="AutoShape 6" descr="https://mmedia.ozone.ru/multimedia/10219152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2" name="AutoShape 8" descr="https://mmedia.ozone.ru/multimedia/10219152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46" name="Picture 22" descr="https://kabanchik24.ru/c/75-category_default/markame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67545" y="260648"/>
            <a:ext cx="8286751" cy="2066925"/>
          </a:xfrm>
          <a:prstGeom prst="rect">
            <a:avLst/>
          </a:prstGeom>
          <a:noFill/>
        </p:spPr>
      </p:pic>
      <p:sp>
        <p:nvSpPr>
          <p:cNvPr id="14338" name="AutoShape 2" descr="https://png.pngtree.com/element_origin_min_pic/17/09/29/4574b1bf049c71b5ba902baa63feb80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11560" y="2394754"/>
            <a:ext cx="7920880" cy="2862322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Разыскивается </a:t>
            </a:r>
            <a:r>
              <a:rPr lang="ru-RU" sz="3600" dirty="0" smtClean="0"/>
              <a:t>учитель в класс, в котором учатся толстый мальчишка, который любит на уроках есть булку, рыжий мальчишка, который стучит крышкой парты и поющий мальчишка.</a:t>
            </a:r>
            <a:endParaRPr lang="ru-RU" sz="36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171400"/>
            <a:ext cx="7772400" cy="14700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Внимание! Розыск!</a:t>
            </a:r>
            <a:endParaRPr lang="ru-RU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30" name="AutoShape 6" descr="https://mmedia.ozone.ru/multimedia/10219152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32" name="AutoShape 8" descr="https://mmedia.ozone.ru/multimedia/10219152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46" name="Picture 22" descr="https://kabanchik24.ru/c/75-category_default/markame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67545" y="260648"/>
            <a:ext cx="8286751" cy="2066925"/>
          </a:xfrm>
          <a:prstGeom prst="rect">
            <a:avLst/>
          </a:prstGeom>
          <a:noFill/>
        </p:spPr>
      </p:pic>
      <p:sp>
        <p:nvSpPr>
          <p:cNvPr id="14338" name="AutoShape 2" descr="https://png.pngtree.com/element_origin_min_pic/17/09/29/4574b1bf049c71b5ba902baa63feb80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11560" y="2394755"/>
            <a:ext cx="7920880" cy="1754326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Разыскивается </a:t>
            </a:r>
            <a:r>
              <a:rPr lang="ru-RU" sz="3600" dirty="0" smtClean="0"/>
              <a:t>мальчик, который хотел только мяукнуть… Но сказать об этом не смог.</a:t>
            </a:r>
            <a:endParaRPr lang="ru-RU" sz="36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584</Words>
  <Application>Microsoft Office PowerPoint</Application>
  <PresentationFormat>Экран (4:3)</PresentationFormat>
  <Paragraphs>113</Paragraphs>
  <Slides>23</Slides>
  <Notes>4</Notes>
  <HiddenSlides>5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Викторина  по рассказам В.В.Голявкина</vt:lpstr>
      <vt:lpstr>Бюро находок</vt:lpstr>
      <vt:lpstr>Бюро находок</vt:lpstr>
      <vt:lpstr>Внимание! Розыск!</vt:lpstr>
      <vt:lpstr>Внимание! Розыск!</vt:lpstr>
      <vt:lpstr>Внимание! Розыск!</vt:lpstr>
      <vt:lpstr>Внимание! Розыск!</vt:lpstr>
      <vt:lpstr>Внимание! Розыск!</vt:lpstr>
      <vt:lpstr>Внимание! Розыск!</vt:lpstr>
      <vt:lpstr>Картинная галерея. Конкурс капитанов.</vt:lpstr>
      <vt:lpstr>Картинная галерея. Конкурс капитанов.</vt:lpstr>
      <vt:lpstr>Картинная галерея. Конкурс капитанов.</vt:lpstr>
      <vt:lpstr>Картинная галерея. Конкурс капитанов.</vt:lpstr>
      <vt:lpstr>Картинная галерея. Конкурс капитанов.</vt:lpstr>
      <vt:lpstr>Картинная галерея. Конкурс капитанов.</vt:lpstr>
      <vt:lpstr>Читаем вместе!</vt:lpstr>
      <vt:lpstr>Читаем вместе!</vt:lpstr>
      <vt:lpstr>Абсолютно верно!</vt:lpstr>
      <vt:lpstr>Болтуны</vt:lpstr>
      <vt:lpstr>Больные</vt:lpstr>
      <vt:lpstr>Кому что удивительно</vt:lpstr>
      <vt:lpstr>Передвижение комода</vt:lpstr>
      <vt:lpstr>Продолжение следует…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 по рассказам В.В.Голявкина</dc:title>
  <dc:creator>comp</dc:creator>
  <cp:lastModifiedBy>comp</cp:lastModifiedBy>
  <cp:revision>24</cp:revision>
  <dcterms:created xsi:type="dcterms:W3CDTF">2020-01-08T08:12:04Z</dcterms:created>
  <dcterms:modified xsi:type="dcterms:W3CDTF">2020-01-08T11:25:43Z</dcterms:modified>
</cp:coreProperties>
</file>