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74" r:id="rId6"/>
    <p:sldId id="275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2" r:id="rId18"/>
    <p:sldId id="278" r:id="rId19"/>
    <p:sldId id="271" r:id="rId20"/>
    <p:sldId id="276" r:id="rId21"/>
    <p:sldId id="279" r:id="rId22"/>
    <p:sldId id="273" r:id="rId23"/>
    <p:sldId id="280" r:id="rId24"/>
    <p:sldId id="281" r:id="rId25"/>
    <p:sldId id="27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5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7DAEAD-CF49-4721-9DEA-8BD28E4E8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2.jpeg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SdnE2p4H8a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Заготовка древесины.</a:t>
            </a:r>
            <a:br>
              <a:rPr lang="ru-RU" dirty="0"/>
            </a:br>
            <a:r>
              <a:rPr lang="ru-RU"/>
              <a:t>Пороки древесины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Технология 6 класс</a:t>
            </a:r>
          </a:p>
        </p:txBody>
      </p:sp>
    </p:spTree>
    <p:extLst>
      <p:ext uri="{BB962C8B-B14F-4D97-AF65-F5344CB8AC3E}">
        <p14:creationId xmlns:p14="http://schemas.microsoft.com/office/powerpoint/2010/main" val="13021101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1537843"/>
          </a:xfrm>
        </p:spPr>
        <p:txBody>
          <a:bodyPr>
            <a:noAutofit/>
          </a:bodyPr>
          <a:lstStyle/>
          <a:p>
            <a:r>
              <a:rPr lang="ru-RU" sz="3000" dirty="0"/>
              <a:t>Основания ветвей.</a:t>
            </a:r>
          </a:p>
          <a:p>
            <a:r>
              <a:rPr lang="ru-RU" sz="3000" dirty="0"/>
              <a:t>Затрудняет обработку древесины, снижает его прочность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Сучки</a:t>
            </a:r>
          </a:p>
        </p:txBody>
      </p:sp>
      <p:pic>
        <p:nvPicPr>
          <p:cNvPr id="17410" name="Picture 2" descr="http://www.oceantrade.ru/images/content/article/porok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79112"/>
            <a:ext cx="2857520" cy="1650218"/>
          </a:xfrm>
          <a:prstGeom prst="rect">
            <a:avLst/>
          </a:prstGeom>
          <a:noFill/>
        </p:spPr>
      </p:pic>
      <p:pic>
        <p:nvPicPr>
          <p:cNvPr id="17412" name="Picture 4" descr="http://lhspb.ru/files/content/200_300/261/image07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69487" y="3357562"/>
            <a:ext cx="2231273" cy="2928958"/>
          </a:xfrm>
          <a:prstGeom prst="rect">
            <a:avLst/>
          </a:prstGeom>
          <a:noFill/>
        </p:spPr>
      </p:pic>
      <p:pic>
        <p:nvPicPr>
          <p:cNvPr id="17414" name="Picture 6" descr="http://lhspb.ru/files/content/200_300/261/image07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7042" y="3379908"/>
            <a:ext cx="2327280" cy="30960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071538" y="5929330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Гнилой сучок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43372" y="6357958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Сухой сучок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15140" y="6429396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Здоровый сучок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1537843"/>
          </a:xfrm>
        </p:spPr>
        <p:txBody>
          <a:bodyPr/>
          <a:lstStyle/>
          <a:p>
            <a:r>
              <a:rPr lang="ru-RU" dirty="0"/>
              <a:t>Могут образоваться  в древесине любой породы во время  роста дерева, от сильных морозов, жары, а также при высыхании срубленного дерева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Трещины</a:t>
            </a:r>
          </a:p>
        </p:txBody>
      </p:sp>
      <p:pic>
        <p:nvPicPr>
          <p:cNvPr id="21506" name="Picture 2" descr="http://stroyportal-ua.com/upload/image89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0776"/>
            <a:ext cx="3843028" cy="2880000"/>
          </a:xfrm>
          <a:prstGeom prst="rect">
            <a:avLst/>
          </a:prstGeom>
          <a:noFill/>
        </p:spPr>
      </p:pic>
      <p:pic>
        <p:nvPicPr>
          <p:cNvPr id="21508" name="Picture 4" descr="http://www.wurdeck.ru/upload/Treschiny_b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46354" y="3571876"/>
            <a:ext cx="4320000" cy="28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966339"/>
          </a:xfrm>
        </p:spPr>
        <p:txBody>
          <a:bodyPr/>
          <a:lstStyle/>
          <a:p>
            <a:r>
              <a:rPr lang="ru-RU" dirty="0"/>
              <a:t>Отверстия и ходы, которые оставляют насекомые (жуки и личинки), питающиеся древесиной.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Червоточины</a:t>
            </a:r>
          </a:p>
        </p:txBody>
      </p:sp>
      <p:pic>
        <p:nvPicPr>
          <p:cNvPr id="22530" name="Picture 2" descr="http://rtgrp.ru/wp-content/uploads/poroki-1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3477958"/>
            <a:ext cx="3840000" cy="2880000"/>
          </a:xfrm>
          <a:prstGeom prst="rect">
            <a:avLst/>
          </a:prstGeom>
          <a:noFill/>
        </p:spPr>
      </p:pic>
      <p:pic>
        <p:nvPicPr>
          <p:cNvPr id="22532" name="Picture 4" descr="http://www.builderclub.com/web/images/uploads/article/defekty-drevisiny-3.jpg"/>
          <p:cNvPicPr>
            <a:picLocks noChangeAspect="1" noChangeArrowheads="1"/>
          </p:cNvPicPr>
          <p:nvPr/>
        </p:nvPicPr>
        <p:blipFill>
          <a:blip r:embed="rId3"/>
          <a:srcRect l="11250" r="2499" b="19960"/>
          <a:stretch>
            <a:fillRect/>
          </a:stretch>
        </p:blipFill>
        <p:spPr bwMode="auto">
          <a:xfrm>
            <a:off x="4071934" y="3477958"/>
            <a:ext cx="4906666" cy="28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Химические окраски</a:t>
            </a:r>
          </a:p>
        </p:txBody>
      </p:sp>
      <p:pic>
        <p:nvPicPr>
          <p:cNvPr id="23554" name="Picture 2" descr="http://photoshopia.ru/clipart/data/514/medium/1440852398370_photoshopia_ru.jpg"/>
          <p:cNvPicPr>
            <a:picLocks noChangeAspect="1" noChangeArrowheads="1"/>
          </p:cNvPicPr>
          <p:nvPr/>
        </p:nvPicPr>
        <p:blipFill>
          <a:blip r:embed="rId2"/>
          <a:srcRect l="4225" t="3903" r="2816" b="4368"/>
          <a:stretch>
            <a:fillRect/>
          </a:stretch>
        </p:blipFill>
        <p:spPr bwMode="auto">
          <a:xfrm>
            <a:off x="1071538" y="3929066"/>
            <a:ext cx="3611385" cy="2571744"/>
          </a:xfrm>
          <a:prstGeom prst="rect">
            <a:avLst/>
          </a:prstGeom>
          <a:noFill/>
        </p:spPr>
      </p:pic>
      <p:pic>
        <p:nvPicPr>
          <p:cNvPr id="23556" name="Picture 4" descr="http://lhspb.ru/files/content/200_300/261/image0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044279"/>
            <a:ext cx="2509833" cy="467086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71472" y="2000240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/>
              <a:t>ненормально окрашенные участки в свежераспиленной или свежесрубленной древесине, изменившие цвет в результате химических процессов.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9" y="2071679"/>
            <a:ext cx="5572163" cy="2500329"/>
          </a:xfrm>
        </p:spPr>
        <p:txBody>
          <a:bodyPr/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Наклон волокон (косослой) </a:t>
            </a:r>
            <a:r>
              <a:rPr lang="ru-RU" dirty="0"/>
              <a:t>— волокна располагаются не параллельно оси ствола, а винтообразно, по спирали. </a:t>
            </a:r>
          </a:p>
          <a:p>
            <a:r>
              <a:rPr lang="ru-RU" dirty="0"/>
              <a:t> Косослой оказывает отрицательное влияние на качество древесины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Косослой</a:t>
            </a:r>
          </a:p>
        </p:txBody>
      </p:sp>
      <p:pic>
        <p:nvPicPr>
          <p:cNvPr id="24578" name="Picture 2" descr="http://forest.geoman.ru/forest/item/f00/s01/e0001786/pic/000000.jpg"/>
          <p:cNvPicPr>
            <a:picLocks noChangeAspect="1" noChangeArrowheads="1"/>
          </p:cNvPicPr>
          <p:nvPr/>
        </p:nvPicPr>
        <p:blipFill>
          <a:blip r:embed="rId2"/>
          <a:srcRect r="2499" b="15271"/>
          <a:stretch>
            <a:fillRect/>
          </a:stretch>
        </p:blipFill>
        <p:spPr bwMode="auto">
          <a:xfrm>
            <a:off x="2143108" y="4500570"/>
            <a:ext cx="2087577" cy="2167869"/>
          </a:xfrm>
          <a:prstGeom prst="rect">
            <a:avLst/>
          </a:prstGeom>
          <a:noFill/>
        </p:spPr>
      </p:pic>
      <p:pic>
        <p:nvPicPr>
          <p:cNvPr id="5" name="Picture 8" descr="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071678"/>
            <a:ext cx="3050384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99247" y="2248347"/>
            <a:ext cx="7745505" cy="1252091"/>
          </a:xfrm>
        </p:spPr>
        <p:txBody>
          <a:bodyPr>
            <a:noAutofit/>
          </a:bodyPr>
          <a:lstStyle/>
          <a:p>
            <a:r>
              <a:rPr lang="ru-RU" sz="3000" dirty="0"/>
              <a:t>Неправильное, волнистое расположение волокон древесины. Это снижает её прочность, затрудняет обработку.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Свилеватость</a:t>
            </a:r>
          </a:p>
        </p:txBody>
      </p:sp>
      <p:pic>
        <p:nvPicPr>
          <p:cNvPr id="25602" name="Picture 2" descr="http://sam-stroy.info/i/plotnik/rezba/200.jpg"/>
          <p:cNvPicPr>
            <a:picLocks noChangeAspect="1" noChangeArrowheads="1"/>
          </p:cNvPicPr>
          <p:nvPr/>
        </p:nvPicPr>
        <p:blipFill>
          <a:blip r:embed="rId2"/>
          <a:srcRect l="1613" t="34726" r="61730"/>
          <a:stretch>
            <a:fillRect/>
          </a:stretch>
        </p:blipFill>
        <p:spPr bwMode="auto">
          <a:xfrm>
            <a:off x="1071538" y="3929066"/>
            <a:ext cx="2143140" cy="2455728"/>
          </a:xfrm>
          <a:prstGeom prst="rect">
            <a:avLst/>
          </a:prstGeom>
          <a:noFill/>
        </p:spPr>
      </p:pic>
      <p:pic>
        <p:nvPicPr>
          <p:cNvPr id="25604" name="Picture 4" descr="http://dic.academic.ru/pictures/wiki/files/66/Burr_section_on_Larc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810" y="3760544"/>
            <a:ext cx="3848972" cy="288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248347"/>
            <a:ext cx="4587133" cy="3877815"/>
          </a:xfrm>
        </p:spPr>
        <p:txBody>
          <a:bodyPr>
            <a:normAutofit/>
          </a:bodyPr>
          <a:lstStyle/>
          <a:p>
            <a:r>
              <a:rPr lang="ru-RU" sz="3000" dirty="0"/>
              <a:t>Возникает в результате поражения дереворазрушающими грибами, которые могут развиваться как на растущем, так и на срубленном дереве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Гниль</a:t>
            </a:r>
          </a:p>
        </p:txBody>
      </p:sp>
      <p:pic>
        <p:nvPicPr>
          <p:cNvPr id="26626" name="Picture 2" descr="http://doma.atlant-master.ru/wp-content/uploads/Porazhenie-drevesiny-gribkami-sineva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7096" y="4312628"/>
            <a:ext cx="3038475" cy="2381250"/>
          </a:xfrm>
          <a:prstGeom prst="rect">
            <a:avLst/>
          </a:prstGeom>
          <a:noFill/>
        </p:spPr>
      </p:pic>
      <p:pic>
        <p:nvPicPr>
          <p:cNvPr id="26628" name="Picture 4" descr="http://gribokusnet.ru/articles/wp-content/uploads/2016/02/22129752-gribok-na-doskah-pod-polom.jpg"/>
          <p:cNvPicPr>
            <a:picLocks noChangeAspect="1" noChangeArrowheads="1"/>
          </p:cNvPicPr>
          <p:nvPr/>
        </p:nvPicPr>
        <p:blipFill>
          <a:blip r:embed="rId3"/>
          <a:srcRect r="3261" b="10702"/>
          <a:stretch>
            <a:fillRect/>
          </a:stretch>
        </p:blipFill>
        <p:spPr bwMode="auto">
          <a:xfrm>
            <a:off x="5072066" y="2214554"/>
            <a:ext cx="3714776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85721" y="260648"/>
            <a:ext cx="8858279" cy="5387777"/>
          </a:xfrm>
        </p:spPr>
        <p:txBody>
          <a:bodyPr>
            <a:normAutofit/>
          </a:bodyPr>
          <a:lstStyle/>
          <a:p>
            <a:endParaRPr lang="ru-RU" sz="3200" dirty="0">
              <a:solidFill>
                <a:srgbClr val="660066"/>
              </a:solidFill>
            </a:endParaRPr>
          </a:p>
          <a:p>
            <a:endParaRPr lang="ru-RU" sz="3200" dirty="0">
              <a:solidFill>
                <a:srgbClr val="660066"/>
              </a:solidFill>
            </a:endParaRPr>
          </a:p>
          <a:p>
            <a:r>
              <a:rPr lang="ru-RU" sz="3200" dirty="0">
                <a:solidFill>
                  <a:srgbClr val="660066"/>
                </a:solidFill>
              </a:rPr>
              <a:t>Двойная сердцевина</a:t>
            </a:r>
          </a:p>
          <a:p>
            <a:endParaRPr lang="ru-RU" sz="3200" dirty="0">
              <a:solidFill>
                <a:srgbClr val="660066"/>
              </a:solidFill>
            </a:endParaRPr>
          </a:p>
          <a:p>
            <a:endParaRPr lang="ru-RU" sz="3200" dirty="0">
              <a:solidFill>
                <a:srgbClr val="660066"/>
              </a:solidFill>
            </a:endParaRPr>
          </a:p>
          <a:p>
            <a:endParaRPr lang="ru-RU" sz="3200" dirty="0">
              <a:solidFill>
                <a:srgbClr val="660066"/>
              </a:solidFill>
            </a:endParaRPr>
          </a:p>
          <a:p>
            <a:endParaRPr lang="ru-RU" sz="3200" dirty="0">
              <a:solidFill>
                <a:srgbClr val="660066"/>
              </a:solidFill>
            </a:endParaRPr>
          </a:p>
          <a:p>
            <a:endParaRPr lang="ru-RU" sz="3200" dirty="0">
              <a:solidFill>
                <a:srgbClr val="660066"/>
              </a:solidFill>
            </a:endParaRPr>
          </a:p>
          <a:p>
            <a:r>
              <a:rPr lang="ru-RU" sz="3200" dirty="0">
                <a:solidFill>
                  <a:srgbClr val="660066"/>
                </a:solidFill>
              </a:rPr>
              <a:t>Смещённая сердцевина</a:t>
            </a:r>
          </a:p>
          <a:p>
            <a:endParaRPr lang="ru-RU" sz="3200" dirty="0">
              <a:solidFill>
                <a:srgbClr val="660066"/>
              </a:solidFill>
            </a:endParaRPr>
          </a:p>
          <a:p>
            <a:endParaRPr lang="ru-RU" sz="3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10" descr="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1190" y="952700"/>
            <a:ext cx="2808288" cy="2109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1190" y="3540225"/>
            <a:ext cx="2808288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4757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b="1" dirty="0">
                <a:solidFill>
                  <a:srgbClr val="660066"/>
                </a:solidFill>
              </a:rPr>
            </a:br>
            <a:r>
              <a:rPr lang="ru-RU" b="1" dirty="0">
                <a:solidFill>
                  <a:srgbClr val="660066"/>
                </a:solidFill>
              </a:rPr>
              <a:t>Рак</a:t>
            </a:r>
            <a:br>
              <a:rPr lang="ru-RU" b="1" dirty="0">
                <a:solidFill>
                  <a:srgbClr val="660066"/>
                </a:solidFill>
              </a:rPr>
            </a:br>
            <a:endParaRPr lang="ru-RU" dirty="0"/>
          </a:p>
        </p:txBody>
      </p:sp>
      <p:pic>
        <p:nvPicPr>
          <p:cNvPr id="5" name="Picture 10" descr="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3116"/>
            <a:ext cx="3097212" cy="232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286116" y="5072074"/>
            <a:ext cx="23574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rgbClr val="660066"/>
                </a:solidFill>
              </a:rPr>
              <a:t> </a:t>
            </a:r>
            <a:endParaRPr lang="ru-RU" sz="2800" b="1" dirty="0">
              <a:solidFill>
                <a:srgbClr val="660066"/>
              </a:solidFill>
            </a:endParaRPr>
          </a:p>
        </p:txBody>
      </p:sp>
      <p:pic>
        <p:nvPicPr>
          <p:cNvPr id="7" name="Picture 13" descr="2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2071678"/>
            <a:ext cx="2947651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4619625"/>
            <a:ext cx="2663825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1. В данных словах буквы перепутаны. Напишите слова правильно.</a:t>
            </a:r>
          </a:p>
          <a:p>
            <a:r>
              <a:rPr lang="ru-RU" sz="2000" dirty="0"/>
              <a:t>ВОЗОСЕЛ</a:t>
            </a:r>
          </a:p>
          <a:p>
            <a:r>
              <a:rPr lang="ru-RU" sz="2000" dirty="0"/>
              <a:t>ЛЬВАЩИК</a:t>
            </a:r>
          </a:p>
          <a:p>
            <a:r>
              <a:rPr lang="ru-RU" sz="2000" dirty="0"/>
              <a:t>ЩИТРЕНА</a:t>
            </a:r>
          </a:p>
          <a:p>
            <a:r>
              <a:rPr lang="ru-RU" sz="2000" dirty="0"/>
              <a:t>ГИЛЬН</a:t>
            </a:r>
          </a:p>
          <a:p>
            <a:r>
              <a:rPr lang="ru-RU" sz="2000" dirty="0"/>
              <a:t>ФЕТЕКД</a:t>
            </a:r>
          </a:p>
          <a:p>
            <a:r>
              <a:rPr lang="ru-RU" sz="2000" dirty="0"/>
              <a:t>ЛОЙСОКОС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Практическая работа №1</a:t>
            </a:r>
          </a:p>
        </p:txBody>
      </p:sp>
    </p:spTree>
    <p:extLst>
      <p:ext uri="{BB962C8B-B14F-4D97-AF65-F5344CB8AC3E}">
        <p14:creationId xmlns:p14="http://schemas.microsoft.com/office/powerpoint/2010/main" val="1763053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000" dirty="0"/>
              <a:t>Заготовку древесины осуществляют предприятия лесного хозяйства </a:t>
            </a:r>
            <a:r>
              <a:rPr lang="ru-RU" sz="3000" dirty="0">
                <a:solidFill>
                  <a:schemeClr val="tx2">
                    <a:lumMod val="75000"/>
                  </a:schemeClr>
                </a:solidFill>
              </a:rPr>
              <a:t>(лесхозы)</a:t>
            </a:r>
          </a:p>
          <a:p>
            <a:r>
              <a:rPr lang="ru-RU" sz="3000" dirty="0">
                <a:solidFill>
                  <a:schemeClr val="tx2">
                    <a:lumMod val="75000"/>
                  </a:schemeClr>
                </a:solidFill>
              </a:rPr>
              <a:t>Лесосека - </a:t>
            </a:r>
            <a:r>
              <a:rPr lang="ru-RU" sz="3000" dirty="0">
                <a:solidFill>
                  <a:schemeClr val="tx1"/>
                </a:solidFill>
              </a:rPr>
              <a:t>участок леса, где находятся деревья, пригодные для промышленного использования</a:t>
            </a:r>
            <a:endParaRPr lang="ru-RU" sz="3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Заготовка древесины</a:t>
            </a:r>
          </a:p>
        </p:txBody>
      </p:sp>
    </p:spTree>
    <p:extLst>
      <p:ext uri="{BB962C8B-B14F-4D97-AF65-F5344CB8AC3E}">
        <p14:creationId xmlns:p14="http://schemas.microsoft.com/office/powerpoint/2010/main" val="29491906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/>
              <a:t>Правильные ответы к заданию №1.</a:t>
            </a:r>
            <a:br>
              <a:rPr lang="ru-RU" sz="4000" dirty="0"/>
            </a:br>
            <a:endParaRPr lang="ru-RU" sz="4000" b="1" dirty="0">
              <a:solidFill>
                <a:srgbClr val="660066"/>
              </a:solidFill>
            </a:endParaRP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331640" y="1600199"/>
            <a:ext cx="5770984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b="1" dirty="0" err="1">
                <a:solidFill>
                  <a:srgbClr val="660066"/>
                </a:solidFill>
              </a:rPr>
              <a:t>возосел</a:t>
            </a:r>
            <a:r>
              <a:rPr lang="ru-RU" sz="3600" b="1" dirty="0">
                <a:solidFill>
                  <a:srgbClr val="660066"/>
                </a:solidFill>
              </a:rPr>
              <a:t> - </a:t>
            </a:r>
            <a:r>
              <a:rPr lang="ru-RU" sz="3600" b="1" dirty="0">
                <a:solidFill>
                  <a:srgbClr val="0000CC"/>
                </a:solidFill>
              </a:rPr>
              <a:t>лесовоз</a:t>
            </a:r>
            <a:endParaRPr lang="ru-RU" sz="3600" b="1" dirty="0">
              <a:solidFill>
                <a:srgbClr val="660066"/>
              </a:solidFill>
            </a:endParaRPr>
          </a:p>
          <a:p>
            <a:pPr eaLnBrk="1" hangingPunct="1">
              <a:buFontTx/>
              <a:buNone/>
            </a:pPr>
            <a:r>
              <a:rPr lang="ru-RU" sz="3600" b="1" dirty="0" err="1">
                <a:solidFill>
                  <a:srgbClr val="660066"/>
                </a:solidFill>
              </a:rPr>
              <a:t>льващик</a:t>
            </a:r>
            <a:r>
              <a:rPr lang="ru-RU" sz="3600" b="1" dirty="0">
                <a:solidFill>
                  <a:srgbClr val="660066"/>
                </a:solidFill>
              </a:rPr>
              <a:t> - </a:t>
            </a:r>
            <a:r>
              <a:rPr lang="ru-RU" sz="3600" b="1" dirty="0">
                <a:solidFill>
                  <a:srgbClr val="0000CC"/>
                </a:solidFill>
              </a:rPr>
              <a:t>вальщик</a:t>
            </a:r>
            <a:endParaRPr lang="ru-RU" sz="3600" b="1" dirty="0">
              <a:solidFill>
                <a:srgbClr val="660066"/>
              </a:solidFill>
            </a:endParaRPr>
          </a:p>
          <a:p>
            <a:pPr eaLnBrk="1" hangingPunct="1">
              <a:buFontTx/>
              <a:buNone/>
            </a:pPr>
            <a:r>
              <a:rPr lang="ru-RU" sz="3600" b="1" dirty="0" err="1">
                <a:solidFill>
                  <a:srgbClr val="660066"/>
                </a:solidFill>
              </a:rPr>
              <a:t>щитрена</a:t>
            </a:r>
            <a:r>
              <a:rPr lang="ru-RU" sz="3600" b="1" dirty="0">
                <a:solidFill>
                  <a:srgbClr val="660066"/>
                </a:solidFill>
              </a:rPr>
              <a:t> - </a:t>
            </a:r>
            <a:r>
              <a:rPr lang="ru-RU" sz="3600" b="1" dirty="0">
                <a:solidFill>
                  <a:srgbClr val="0000CC"/>
                </a:solidFill>
              </a:rPr>
              <a:t>трещина</a:t>
            </a:r>
            <a:endParaRPr lang="ru-RU" sz="3600" b="1" dirty="0">
              <a:solidFill>
                <a:srgbClr val="660066"/>
              </a:solidFill>
            </a:endParaRPr>
          </a:p>
          <a:p>
            <a:pPr eaLnBrk="1" hangingPunct="1">
              <a:buFontTx/>
              <a:buNone/>
            </a:pPr>
            <a:r>
              <a:rPr lang="ru-RU" sz="3600" b="1" dirty="0" err="1">
                <a:solidFill>
                  <a:srgbClr val="660066"/>
                </a:solidFill>
              </a:rPr>
              <a:t>гильн</a:t>
            </a:r>
            <a:r>
              <a:rPr lang="ru-RU" sz="3600" b="1" dirty="0">
                <a:solidFill>
                  <a:srgbClr val="660066"/>
                </a:solidFill>
              </a:rPr>
              <a:t> - </a:t>
            </a:r>
            <a:r>
              <a:rPr lang="ru-RU" sz="3600" b="1" dirty="0">
                <a:solidFill>
                  <a:srgbClr val="0000CC"/>
                </a:solidFill>
              </a:rPr>
              <a:t>гниль</a:t>
            </a:r>
            <a:endParaRPr lang="ru-RU" sz="3600" b="1" dirty="0">
              <a:solidFill>
                <a:srgbClr val="660066"/>
              </a:solidFill>
            </a:endParaRPr>
          </a:p>
          <a:p>
            <a:pPr eaLnBrk="1" hangingPunct="1">
              <a:buFontTx/>
              <a:buNone/>
            </a:pPr>
            <a:r>
              <a:rPr lang="ru-RU" sz="3600" b="1" dirty="0" err="1">
                <a:solidFill>
                  <a:srgbClr val="660066"/>
                </a:solidFill>
              </a:rPr>
              <a:t>фетекд</a:t>
            </a:r>
            <a:r>
              <a:rPr lang="ru-RU" sz="3600" b="1" dirty="0">
                <a:solidFill>
                  <a:srgbClr val="660066"/>
                </a:solidFill>
              </a:rPr>
              <a:t> - </a:t>
            </a:r>
            <a:r>
              <a:rPr lang="ru-RU" sz="3600" b="1" dirty="0">
                <a:solidFill>
                  <a:srgbClr val="0000CC"/>
                </a:solidFill>
              </a:rPr>
              <a:t>дефект</a:t>
            </a:r>
            <a:endParaRPr lang="ru-RU" sz="3600" b="1" dirty="0">
              <a:solidFill>
                <a:srgbClr val="660066"/>
              </a:solidFill>
            </a:endParaRPr>
          </a:p>
          <a:p>
            <a:pPr eaLnBrk="1" hangingPunct="1">
              <a:buFontTx/>
              <a:buNone/>
            </a:pPr>
            <a:r>
              <a:rPr lang="ru-RU" sz="3600" b="1" dirty="0" err="1">
                <a:solidFill>
                  <a:srgbClr val="660066"/>
                </a:solidFill>
              </a:rPr>
              <a:t>лойсокос</a:t>
            </a:r>
            <a:r>
              <a:rPr lang="ru-RU" sz="3600" b="1" dirty="0">
                <a:solidFill>
                  <a:srgbClr val="660066"/>
                </a:solidFill>
              </a:rPr>
              <a:t> - </a:t>
            </a:r>
            <a:r>
              <a:rPr lang="ru-RU" sz="3600" b="1" dirty="0">
                <a:solidFill>
                  <a:srgbClr val="0000CC"/>
                </a:solidFill>
              </a:rPr>
              <a:t>косослой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E50C3F76-5C53-47C2-8C25-85EDB9137AA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58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58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58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58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58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58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071679"/>
            <a:ext cx="8643998" cy="1214445"/>
          </a:xfrm>
        </p:spPr>
        <p:txBody>
          <a:bodyPr>
            <a:normAutofit fontScale="475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sz="4500" b="1" dirty="0"/>
              <a:t>Задание №2. </a:t>
            </a:r>
            <a:r>
              <a:rPr lang="ru-RU" sz="4500" dirty="0"/>
              <a:t>Проверьте себя. Верны ли следующие утверждения?</a:t>
            </a:r>
          </a:p>
          <a:p>
            <a:pPr>
              <a:lnSpc>
                <a:spcPct val="120000"/>
              </a:lnSpc>
              <a:buNone/>
            </a:pPr>
            <a:r>
              <a:rPr lang="ru-RU" sz="4500" dirty="0"/>
              <a:t> Заполните таблицу  (если утверждение верное, то ставьте «+» в колонке «Да»; если утверждение неверное, то ставьте «+» в колонке «Нет»).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787142"/>
          </a:xfrm>
        </p:spPr>
        <p:txBody>
          <a:bodyPr/>
          <a:lstStyle/>
          <a:p>
            <a:r>
              <a:rPr lang="ru-RU" dirty="0"/>
              <a:t>Практическая работа №2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6" y="3214688"/>
          <a:ext cx="8429685" cy="3466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94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01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01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71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Утверждение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1.На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  <a:cs typeface="Times New Roman"/>
                        </a:rPr>
                        <a:t>харвестере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(лесозаготовительном комбайне) установлен бортовой компьютер, подсчитывающий объём заготовленной древесины.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2.Вальщики леса используют в своей работе бензиновые или электрические пилы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3.Трещины возникают в древесине только при высыхании срубленного дерева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4.Косослойную древесину рекомендуется использовать в строительных конструкциях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5.Отходы древесины перерабатывают в стружку для изготовления ДСП и ДВП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3. Как называются пороки древесины, представленные на картинках</a:t>
            </a:r>
          </a:p>
          <a:p>
            <a:r>
              <a:rPr lang="ru-RU" sz="2000" dirty="0"/>
              <a:t>1. </a:t>
            </a:r>
          </a:p>
          <a:p>
            <a:r>
              <a:rPr lang="ru-RU" sz="2000" dirty="0"/>
              <a:t>2. </a:t>
            </a:r>
          </a:p>
          <a:p>
            <a:r>
              <a:rPr lang="ru-RU" sz="2000" dirty="0"/>
              <a:t>3. </a:t>
            </a:r>
          </a:p>
          <a:p>
            <a:r>
              <a:rPr lang="ru-RU" sz="2000" dirty="0"/>
              <a:t>4. </a:t>
            </a:r>
          </a:p>
          <a:p>
            <a:r>
              <a:rPr lang="ru-RU" sz="2000" dirty="0"/>
              <a:t>5. 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Практическая работа №3</a:t>
            </a:r>
          </a:p>
        </p:txBody>
      </p:sp>
      <p:pic>
        <p:nvPicPr>
          <p:cNvPr id="4" name="Picture 6" descr="http://lhspb.ru/files/content/200_300/261/image0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40826" y="2710950"/>
            <a:ext cx="1395747" cy="1856805"/>
          </a:xfrm>
          <a:prstGeom prst="rect">
            <a:avLst/>
          </a:prstGeom>
          <a:noFill/>
        </p:spPr>
      </p:pic>
      <p:pic>
        <p:nvPicPr>
          <p:cNvPr id="5" name="Picture 2" descr="http://doma.atlant-master.ru/wp-content/uploads/Porazhenie-drevesiny-gribkami-sineva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6939" y="2724523"/>
            <a:ext cx="2351964" cy="1843232"/>
          </a:xfrm>
          <a:prstGeom prst="rect">
            <a:avLst/>
          </a:prstGeom>
          <a:noFill/>
        </p:spPr>
      </p:pic>
      <p:pic>
        <p:nvPicPr>
          <p:cNvPr id="6" name="Picture 2" descr="http://rtgrp.ru/wp-content/uploads/poroki-1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4722713"/>
            <a:ext cx="2104333" cy="1578250"/>
          </a:xfrm>
          <a:prstGeom prst="rect">
            <a:avLst/>
          </a:prstGeom>
          <a:noFill/>
        </p:spPr>
      </p:pic>
      <p:pic>
        <p:nvPicPr>
          <p:cNvPr id="7" name="Picture 2" descr="http://stroyportal-ua.com/upload/image898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5204" y="4718630"/>
            <a:ext cx="2116889" cy="1586416"/>
          </a:xfrm>
          <a:prstGeom prst="rect">
            <a:avLst/>
          </a:prstGeom>
          <a:noFill/>
        </p:spPr>
      </p:pic>
      <p:pic>
        <p:nvPicPr>
          <p:cNvPr id="8" name="Picture 2" descr="http://forest.geoman.ru/forest/item/f00/s01/e0001786/pic/000000.jpg"/>
          <p:cNvPicPr>
            <a:picLocks noChangeAspect="1" noChangeArrowheads="1"/>
          </p:cNvPicPr>
          <p:nvPr/>
        </p:nvPicPr>
        <p:blipFill rotWithShape="1">
          <a:blip r:embed="rId6"/>
          <a:srcRect t="2975" r="29951" b="25854"/>
          <a:stretch/>
        </p:blipFill>
        <p:spPr bwMode="auto">
          <a:xfrm>
            <a:off x="2116177" y="3223732"/>
            <a:ext cx="2213953" cy="268804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728031" y="3461473"/>
            <a:ext cx="53839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/>
              <a:t>1.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636422" y="3992433"/>
            <a:ext cx="53839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>
                <a:solidFill>
                  <a:schemeClr val="bg1"/>
                </a:solidFill>
              </a:rPr>
              <a:t>2.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323961" y="4021515"/>
            <a:ext cx="53839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/>
              <a:t>3.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26939" y="4869904"/>
            <a:ext cx="53839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>
                <a:solidFill>
                  <a:schemeClr val="bg1"/>
                </a:solidFill>
              </a:rPr>
              <a:t>4.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316791" y="4751795"/>
            <a:ext cx="53839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>
                <a:solidFill>
                  <a:schemeClr val="bg1"/>
                </a:solidFill>
              </a:rPr>
              <a:t>5.</a:t>
            </a:r>
          </a:p>
        </p:txBody>
      </p:sp>
    </p:spTree>
    <p:extLst>
      <p:ext uri="{BB962C8B-B14F-4D97-AF65-F5344CB8AC3E}">
        <p14:creationId xmlns:p14="http://schemas.microsoft.com/office/powerpoint/2010/main" val="4042289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9569734"/>
              </p:ext>
            </p:extLst>
          </p:nvPr>
        </p:nvGraphicFramePr>
        <p:xfrm>
          <a:off x="1387801" y="1309038"/>
          <a:ext cx="6368397" cy="49788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227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227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227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298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Утверждение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298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298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298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298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2980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+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Правильные ответы к заданию №2.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1. косослой </a:t>
            </a:r>
          </a:p>
          <a:p>
            <a:r>
              <a:rPr lang="ru-RU" sz="4000" dirty="0"/>
              <a:t>2. гниль</a:t>
            </a:r>
          </a:p>
          <a:p>
            <a:r>
              <a:rPr lang="ru-RU" sz="4000" dirty="0"/>
              <a:t>3. сучки</a:t>
            </a:r>
          </a:p>
          <a:p>
            <a:r>
              <a:rPr lang="ru-RU" sz="4000" dirty="0"/>
              <a:t>4. трещины</a:t>
            </a:r>
          </a:p>
          <a:p>
            <a:r>
              <a:rPr lang="ru-RU" sz="4000" dirty="0"/>
              <a:t>5. червоточины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785794"/>
            <a:ext cx="7756263" cy="838612"/>
          </a:xfrm>
        </p:spPr>
        <p:txBody>
          <a:bodyPr/>
          <a:lstStyle/>
          <a:p>
            <a:r>
              <a:rPr lang="ru-RU" sz="3200" dirty="0"/>
              <a:t>Правильные ответы к заданию №3.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/>
              <a:t>Домашнее задание</a:t>
            </a:r>
            <a:endParaRPr lang="ru-RU" sz="3200" b="1" dirty="0">
              <a:solidFill>
                <a:srgbClr val="660066"/>
              </a:solidFill>
            </a:endParaRPr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   </a:t>
            </a: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- изучить параграф 2 учебника;</a:t>
            </a:r>
          </a:p>
          <a:p>
            <a:pPr eaLnBrk="1" hangingPunct="1">
              <a:buFontTx/>
              <a:buNone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  - ответить на вопросы 1-4, с.12 учебника; </a:t>
            </a:r>
          </a:p>
          <a:p>
            <a:pPr eaLnBrk="1" hangingPunct="1">
              <a:buFontTx/>
              <a:buNone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   - найти в Интернете или книгах и журналах информацию, какие технические средства применяют для лесозаготовок, кроме описанных в учебнике.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7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7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2248347"/>
            <a:ext cx="3500461" cy="680587"/>
          </a:xfrm>
        </p:spPr>
        <p:txBody>
          <a:bodyPr>
            <a:noAutofit/>
          </a:bodyPr>
          <a:lstStyle/>
          <a:p>
            <a:r>
              <a:rPr lang="ru-RU" dirty="0" err="1"/>
              <a:t>Харвестер</a:t>
            </a:r>
            <a:endParaRPr lang="ru-RU" dirty="0"/>
          </a:p>
          <a:p>
            <a:pPr>
              <a:buNone/>
            </a:pPr>
            <a:r>
              <a:rPr lang="ru-RU" dirty="0">
                <a:solidFill>
                  <a:srgbClr val="0000CC"/>
                </a:solidFill>
              </a:rPr>
              <a:t>Лесозаготовительный комбайн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357166"/>
            <a:ext cx="7756263" cy="1054250"/>
          </a:xfrm>
        </p:spPr>
        <p:txBody>
          <a:bodyPr/>
          <a:lstStyle/>
          <a:p>
            <a:r>
              <a:rPr lang="ru-RU" dirty="0"/>
              <a:t>Машины для заготовки древесины</a:t>
            </a:r>
          </a:p>
        </p:txBody>
      </p:sp>
      <p:pic>
        <p:nvPicPr>
          <p:cNvPr id="1028" name="Picture 4" descr="http://blog.machinefinder.com/wp-content/uploads/2013/07/harvesters_cat_IT4_942x4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697285"/>
            <a:ext cx="6500858" cy="3160715"/>
          </a:xfrm>
          <a:prstGeom prst="rect">
            <a:avLst/>
          </a:prstGeom>
          <a:noFill/>
        </p:spPr>
      </p:pic>
      <p:pic>
        <p:nvPicPr>
          <p:cNvPr id="1026" name="Picture 2" descr="http://1prof.ru/wa-data/public/shop/products/53/65/16553/images/19203/19203.970x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2500306"/>
            <a:ext cx="4429156" cy="2714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99247" y="2248347"/>
            <a:ext cx="4158505" cy="680587"/>
          </a:xfrm>
        </p:spPr>
        <p:txBody>
          <a:bodyPr>
            <a:noAutofit/>
          </a:bodyPr>
          <a:lstStyle/>
          <a:p>
            <a:r>
              <a:rPr lang="ru-RU" dirty="0" err="1"/>
              <a:t>Форвардер</a:t>
            </a:r>
            <a:endParaRPr lang="ru-RU" dirty="0"/>
          </a:p>
          <a:p>
            <a:pPr>
              <a:buNone/>
            </a:pPr>
            <a:r>
              <a:rPr lang="ru-RU" dirty="0">
                <a:solidFill>
                  <a:srgbClr val="0000CC"/>
                </a:solidFill>
              </a:rPr>
              <a:t>Транспортирующая машина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8490" y="357166"/>
            <a:ext cx="7756263" cy="1054250"/>
          </a:xfrm>
        </p:spPr>
        <p:txBody>
          <a:bodyPr/>
          <a:lstStyle/>
          <a:p>
            <a:r>
              <a:rPr lang="ru-RU" dirty="0"/>
              <a:t>Машины для заготовки древесины</a:t>
            </a:r>
          </a:p>
        </p:txBody>
      </p:sp>
      <p:pic>
        <p:nvPicPr>
          <p:cNvPr id="16386" name="Picture 2" descr="http://les.elvocorp.ru/wp-content/uploads/2013/12/forwar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429000"/>
            <a:ext cx="3929090" cy="2946818"/>
          </a:xfrm>
          <a:prstGeom prst="rect">
            <a:avLst/>
          </a:prstGeom>
          <a:noFill/>
        </p:spPr>
      </p:pic>
      <p:pic>
        <p:nvPicPr>
          <p:cNvPr id="16388" name="Picture 4" descr="http://www.prom-rus.com/img/alboms/91952013-07-306927005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429000"/>
            <a:ext cx="4429103" cy="22826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  <a:t>Лесовоз</a:t>
            </a:r>
            <a:br>
              <a:rPr lang="ru-RU" sz="3200" b="1" dirty="0">
                <a:solidFill>
                  <a:schemeClr val="accent2">
                    <a:lumMod val="50000"/>
                  </a:schemeClr>
                </a:solidFill>
              </a:rPr>
            </a:br>
            <a:endParaRPr lang="ru-RU" sz="3200" b="1" dirty="0">
              <a:solidFill>
                <a:srgbClr val="660066"/>
              </a:solidFill>
            </a:endParaRPr>
          </a:p>
        </p:txBody>
      </p:sp>
      <p:pic>
        <p:nvPicPr>
          <p:cNvPr id="21509" name="Picture 5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214554"/>
            <a:ext cx="6000792" cy="4004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1331913" y="5876925"/>
            <a:ext cx="6624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chemeClr val="accent2">
                    <a:lumMod val="50000"/>
                  </a:schemeClr>
                </a:solidFill>
              </a:rPr>
              <a:t>Лесозаготовка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147" name="Text Box 5"/>
          <p:cNvSpPr txBox="1">
            <a:spLocks noChangeArrowheads="1"/>
          </p:cNvSpPr>
          <p:nvPr/>
        </p:nvSpPr>
        <p:spPr bwMode="auto">
          <a:xfrm>
            <a:off x="912813" y="2124075"/>
            <a:ext cx="7874029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rgbClr val="0000CC"/>
                </a:solidFill>
              </a:rPr>
              <a:t>Посмотрите видеофрагмент «Лесозаготовка»</a:t>
            </a:r>
          </a:p>
          <a:p>
            <a:pPr>
              <a:spcBef>
                <a:spcPct val="50000"/>
              </a:spcBef>
            </a:pPr>
            <a:endParaRPr lang="ru-RU" sz="2800" dirty="0">
              <a:solidFill>
                <a:srgbClr val="0000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dirty="0">
                <a:hlinkClick r:id="rId2"/>
              </a:rPr>
              <a:t>http://www.youtube.com/watch?v=SdnE2p4H8a4</a:t>
            </a:r>
            <a:endParaRPr lang="ru-RU" dirty="0"/>
          </a:p>
          <a:p>
            <a:pPr>
              <a:spcBef>
                <a:spcPct val="50000"/>
              </a:spcBef>
            </a:pPr>
            <a:endParaRPr lang="ru-RU" sz="1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9" y="2248347"/>
            <a:ext cx="8429684" cy="4609653"/>
          </a:xfrm>
        </p:spPr>
        <p:txBody>
          <a:bodyPr>
            <a:normAutofit fontScale="92500" lnSpcReduction="20000"/>
          </a:bodyPr>
          <a:lstStyle/>
          <a:p>
            <a:r>
              <a:rPr lang="ru-RU" sz="3000" dirty="0">
                <a:solidFill>
                  <a:schemeClr val="tx2">
                    <a:lumMod val="75000"/>
                  </a:schemeClr>
                </a:solidFill>
              </a:rPr>
              <a:t>Вальщик леса </a:t>
            </a:r>
            <a:r>
              <a:rPr lang="ru-RU" sz="3000" dirty="0"/>
              <a:t>– специалист, занимающийся заготовкой древесины. Лесозаготовку, т.е. валку, обрезку сучьев и распиливание ствола на части, он выполняет бензопилой.</a:t>
            </a:r>
          </a:p>
          <a:p>
            <a:r>
              <a:rPr lang="ru-RU" sz="3000" dirty="0">
                <a:solidFill>
                  <a:schemeClr val="tx2">
                    <a:lumMod val="75000"/>
                  </a:schemeClr>
                </a:solidFill>
              </a:rPr>
              <a:t>Оператор лесозаготовительного комбайна (</a:t>
            </a:r>
            <a:r>
              <a:rPr lang="ru-RU" sz="3000" dirty="0" err="1">
                <a:solidFill>
                  <a:schemeClr val="tx2">
                    <a:lumMod val="75000"/>
                  </a:schemeClr>
                </a:solidFill>
              </a:rPr>
              <a:t>харвестера</a:t>
            </a:r>
            <a:r>
              <a:rPr lang="ru-RU" sz="3000" dirty="0">
                <a:solidFill>
                  <a:schemeClr val="tx2">
                    <a:lumMod val="75000"/>
                  </a:schemeClr>
                </a:solidFill>
              </a:rPr>
              <a:t>)</a:t>
            </a:r>
            <a:r>
              <a:rPr lang="ru-RU" sz="3000" dirty="0"/>
              <a:t> – специалист высокой квалификации, который умеет мастерски управлять этой машиной, имеющий достаточно сложную конструкцию . Он профессионально владеет бортовым компьютером, умеет настраивать с помощью него </a:t>
            </a:r>
            <a:r>
              <a:rPr lang="ru-RU" sz="3000" dirty="0" err="1"/>
              <a:t>харвестер</a:t>
            </a:r>
            <a:r>
              <a:rPr lang="ru-RU" sz="3000" dirty="0"/>
              <a:t> на нужный режим работы: валку дерева, обрезку сучьев и т.д.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Профессии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000" dirty="0"/>
              <a:t> различные отклонения от нормы, существенно изменяющие и понижающие качество древесины, ограничивающие ее использование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Пороки древесины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800" dirty="0"/>
              <a:t>сучки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трещины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червоточины (повреждения насекомыми)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химические окраски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косослой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свилеватость</a:t>
            </a:r>
          </a:p>
          <a:p>
            <a:pPr>
              <a:lnSpc>
                <a:spcPct val="90000"/>
              </a:lnSpc>
            </a:pPr>
            <a:r>
              <a:rPr lang="ru-RU" sz="2800" dirty="0"/>
              <a:t>гниль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Виды пороков древесины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594</TotalTime>
  <Words>611</Words>
  <Application>Microsoft Office PowerPoint</Application>
  <PresentationFormat>Экран (4:3)</PresentationFormat>
  <Paragraphs>122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9" baseType="lpstr">
      <vt:lpstr>Book Antiqua</vt:lpstr>
      <vt:lpstr>Times New Roman</vt:lpstr>
      <vt:lpstr>Wingdings</vt:lpstr>
      <vt:lpstr>Твердый переплет</vt:lpstr>
      <vt:lpstr>Заготовка древесины. Пороки древесины</vt:lpstr>
      <vt:lpstr>Заготовка древесины</vt:lpstr>
      <vt:lpstr>Машины для заготовки древесины</vt:lpstr>
      <vt:lpstr>Машины для заготовки древесины</vt:lpstr>
      <vt:lpstr>Лесовоз </vt:lpstr>
      <vt:lpstr>Лесозаготовка</vt:lpstr>
      <vt:lpstr>Профессии</vt:lpstr>
      <vt:lpstr>Пороки древесины</vt:lpstr>
      <vt:lpstr>Виды пороков древесины</vt:lpstr>
      <vt:lpstr>Сучки</vt:lpstr>
      <vt:lpstr>Трещины</vt:lpstr>
      <vt:lpstr>Червоточины</vt:lpstr>
      <vt:lpstr>Химические окраски</vt:lpstr>
      <vt:lpstr>Косослой</vt:lpstr>
      <vt:lpstr>Свилеватость</vt:lpstr>
      <vt:lpstr>Гниль</vt:lpstr>
      <vt:lpstr>Презентация PowerPoint</vt:lpstr>
      <vt:lpstr> Рак </vt:lpstr>
      <vt:lpstr>Практическая работа №1</vt:lpstr>
      <vt:lpstr>Правильные ответы к заданию №1. </vt:lpstr>
      <vt:lpstr>Практическая работа №2</vt:lpstr>
      <vt:lpstr>Практическая работа №3</vt:lpstr>
      <vt:lpstr>Правильные ответы к заданию №2. </vt:lpstr>
      <vt:lpstr>Правильные ответы к заданию №3. </vt:lpstr>
      <vt:lpstr>Домашнее задание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ArtemScout</dc:creator>
  <cp:lastModifiedBy>Светлана Котлярова</cp:lastModifiedBy>
  <cp:revision>15</cp:revision>
  <dcterms:created xsi:type="dcterms:W3CDTF">2016-08-25T04:19:14Z</dcterms:created>
  <dcterms:modified xsi:type="dcterms:W3CDTF">2020-01-08T14:13:40Z</dcterms:modified>
</cp:coreProperties>
</file>