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6.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8.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9.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0.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1.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2.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0" r:id="rId2"/>
    <p:sldId id="259" r:id="rId3"/>
    <p:sldId id="265" r:id="rId4"/>
    <p:sldId id="292" r:id="rId5"/>
    <p:sldId id="301" r:id="rId6"/>
    <p:sldId id="302" r:id="rId7"/>
    <p:sldId id="297" r:id="rId8"/>
    <p:sldId id="296" r:id="rId9"/>
    <p:sldId id="264" r:id="rId10"/>
    <p:sldId id="303" r:id="rId11"/>
    <p:sldId id="304" r:id="rId12"/>
    <p:sldId id="305" r:id="rId13"/>
    <p:sldId id="306" r:id="rId14"/>
    <p:sldId id="307" r:id="rId15"/>
    <p:sldId id="266" r:id="rId16"/>
    <p:sldId id="270" r:id="rId17"/>
    <p:sldId id="271" r:id="rId18"/>
    <p:sldId id="272" r:id="rId19"/>
    <p:sldId id="276" r:id="rId20"/>
    <p:sldId id="277" r:id="rId21"/>
    <p:sldId id="278" r:id="rId22"/>
    <p:sldId id="279" r:id="rId23"/>
    <p:sldId id="280" r:id="rId24"/>
    <p:sldId id="281" r:id="rId25"/>
    <p:sldId id="282" r:id="rId26"/>
    <p:sldId id="283" r:id="rId27"/>
    <p:sldId id="284" r:id="rId28"/>
    <p:sldId id="287" r:id="rId29"/>
    <p:sldId id="288" r:id="rId30"/>
    <p:sldId id="289" r:id="rId31"/>
    <p:sldId id="290" r:id="rId32"/>
    <p:sldId id="291" r:id="rId33"/>
    <p:sldId id="295" r:id="rId34"/>
    <p:sldId id="294" r:id="rId35"/>
    <p:sldId id="298" r:id="rId36"/>
    <p:sldId id="262" r:id="rId37"/>
    <p:sldId id="257" r:id="rId3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58"/>
    <a:srgbClr val="B06900"/>
    <a:srgbClr val="583400"/>
    <a:srgbClr val="482B00"/>
    <a:srgbClr val="3E2500"/>
    <a:srgbClr val="2E1B00"/>
    <a:srgbClr val="000036"/>
    <a:srgbClr val="F69200"/>
    <a:srgbClr val="FFA015"/>
    <a:srgbClr val="261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488" autoAdjust="0"/>
  </p:normalViewPr>
  <p:slideViewPr>
    <p:cSldViewPr snapToGrid="0">
      <p:cViewPr varScale="1">
        <p:scale>
          <a:sx n="59" d="100"/>
          <a:sy n="59" d="100"/>
        </p:scale>
        <p:origin x="115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a:t>
          </a:r>
          <a:r>
            <a:rPr lang="en-US" sz="2400" b="1" i="1" dirty="0" smtClean="0">
              <a:solidFill>
                <a:schemeClr val="bg1"/>
              </a:solidFill>
              <a:latin typeface="Times New Roman" panose="02020603050405020304" pitchFamily="18" charset="0"/>
              <a:cs typeface="Times New Roman" panose="02020603050405020304" pitchFamily="18" charset="0"/>
            </a:rPr>
            <a:t>http://www.AltaVista.ru – </a:t>
          </a:r>
          <a:r>
            <a:rPr lang="ru-RU" sz="2400" b="1" i="1" dirty="0" smtClean="0">
              <a:solidFill>
                <a:schemeClr val="bg1"/>
              </a:solidFill>
              <a:latin typeface="Times New Roman" panose="02020603050405020304" pitchFamily="18" charset="0"/>
              <a:cs typeface="Times New Roman" panose="02020603050405020304" pitchFamily="18" charset="0"/>
            </a:rPr>
            <a:t>АльтаВиста. </a:t>
          </a:r>
          <a:r>
            <a:rPr lang="ru-RU" sz="2000" b="0" i="1" dirty="0" smtClean="0">
              <a:solidFill>
                <a:schemeClr val="bg1"/>
              </a:solidFill>
              <a:latin typeface="Times New Roman" panose="02020603050405020304" pitchFamily="18" charset="0"/>
              <a:cs typeface="Times New Roman" panose="02020603050405020304" pitchFamily="18" charset="0"/>
            </a:rPr>
            <a:t>Поисковая система занимает одно из первых мест по объёму проиндексированных документов.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solidFill>
              <a:schemeClr val="bg1"/>
            </a:solidFill>
          </a:endParaRPr>
        </a:p>
      </dgm:t>
    </dgm:pt>
    <dgm:pt modelId="{D3E84109-7262-48F3-87E1-FD77DEC0D3EA}" type="sibTrans" cxnId="{1306B73F-E926-42E7-9268-2E490943E7C0}">
      <dgm:prSet/>
      <dgm:spPr>
        <a:ln>
          <a:solidFill>
            <a:srgbClr val="261700"/>
          </a:solidFill>
        </a:ln>
      </dgm:spPr>
      <dgm:t>
        <a:bodyPr/>
        <a:lstStyle/>
        <a:p>
          <a:endParaRPr lang="ru-RU">
            <a:solidFill>
              <a:schemeClr val="bg1"/>
            </a:solidFill>
          </a:endParaRPr>
        </a:p>
      </dgm:t>
    </dgm:pt>
    <dgm:pt modelId="{8D745300-FF03-47B8-9E44-00AE930FCF30}">
      <dgm:prSet phldrT="[Текст]" custT="1"/>
      <dgm:spPr>
        <a:solidFill>
          <a:srgbClr val="422700"/>
        </a:solidFill>
      </dgm:spPr>
      <dgm:t>
        <a:bodyPr/>
        <a:lstStyle/>
        <a:p>
          <a:r>
            <a:rPr lang="ru-RU" sz="2400" b="1" i="1" dirty="0" smtClean="0">
              <a:solidFill>
                <a:schemeClr val="bg1"/>
              </a:solidFill>
              <a:latin typeface="Times New Roman" panose="02020603050405020304" pitchFamily="18" charset="0"/>
              <a:cs typeface="Times New Roman" panose="02020603050405020304" pitchFamily="18" charset="0"/>
            </a:rPr>
            <a:t>       http://www.Aport.ru </a:t>
          </a:r>
          <a:r>
            <a:rPr lang="ru-RU" sz="2000" b="0" i="1" dirty="0" smtClean="0">
              <a:solidFill>
                <a:schemeClr val="bg1"/>
              </a:solidFill>
              <a:latin typeface="Times New Roman" panose="02020603050405020304" pitchFamily="18" charset="0"/>
              <a:cs typeface="Times New Roman" panose="02020603050405020304" pitchFamily="18" charset="0"/>
            </a:rPr>
            <a:t>– Апорт - уникальная двуязычная поисковая система</a:t>
          </a:r>
          <a:r>
            <a:rPr lang="ru-RU" sz="2400" b="0" i="1" dirty="0" smtClean="0">
              <a:solidFill>
                <a:schemeClr val="bg1"/>
              </a:solidFill>
              <a:latin typeface="Times New Roman" panose="02020603050405020304" pitchFamily="18" charset="0"/>
              <a:cs typeface="Times New Roman" panose="02020603050405020304" pitchFamily="18" charset="0"/>
            </a:rPr>
            <a:t>.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solidFill>
              <a:schemeClr val="bg1"/>
            </a:solidFill>
          </a:endParaRPr>
        </a:p>
      </dgm:t>
    </dgm:pt>
    <dgm:pt modelId="{FDAF263F-64E8-4B60-BFAD-AB0375DA4CDB}" type="sibTrans" cxnId="{165700A5-5410-4052-8C38-56F281A985FB}">
      <dgm:prSet/>
      <dgm:spPr/>
      <dgm:t>
        <a:bodyPr/>
        <a:lstStyle/>
        <a:p>
          <a:endParaRPr lang="ru-RU">
            <a:solidFill>
              <a:schemeClr val="bg1"/>
            </a:solidFill>
          </a:endParaRPr>
        </a:p>
      </dgm:t>
    </dgm:pt>
    <dgm:pt modelId="{3EB49402-8FA7-423C-A301-89C808DA14FE}">
      <dgm:prSet phldrT="[Текст]" custT="1"/>
      <dgm:spPr>
        <a:solidFill>
          <a:srgbClr val="7043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a:t>
          </a:r>
          <a:r>
            <a:rPr lang="en-US" sz="2400" b="1" i="1" dirty="0" smtClean="0">
              <a:solidFill>
                <a:schemeClr val="bg1"/>
              </a:solidFill>
              <a:latin typeface="Times New Roman" panose="02020603050405020304" pitchFamily="18" charset="0"/>
              <a:cs typeface="Times New Roman" panose="02020603050405020304" pitchFamily="18" charset="0"/>
            </a:rPr>
            <a:t>http://www.Google.ru – Google. </a:t>
          </a:r>
          <a:r>
            <a:rPr lang="ru-RU" sz="2000" b="0" i="1" dirty="0" smtClean="0">
              <a:solidFill>
                <a:schemeClr val="bg1"/>
              </a:solidFill>
              <a:latin typeface="Times New Roman" panose="02020603050405020304" pitchFamily="18" charset="0"/>
              <a:cs typeface="Times New Roman" panose="02020603050405020304" pitchFamily="18" charset="0"/>
            </a:rPr>
            <a:t>Проста и удобна в использовании и за долю секунды бесплатно выдаёт информацию на разных языках.</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solidFill>
              <a:schemeClr val="bg1"/>
            </a:solidFill>
          </a:endParaRPr>
        </a:p>
      </dgm:t>
    </dgm:pt>
    <dgm:pt modelId="{F6A538AA-56AD-4028-B249-8E8CC577FCD4}" type="sibTrans" cxnId="{7A5C635F-F293-4A16-93AD-97DC63475861}">
      <dgm:prSet/>
      <dgm:spPr/>
      <dgm:t>
        <a:bodyPr/>
        <a:lstStyle/>
        <a:p>
          <a:endParaRPr lang="ru-RU">
            <a:solidFill>
              <a:schemeClr val="bg1"/>
            </a:solidFill>
          </a:endParaRPr>
        </a:p>
      </dgm:t>
    </dgm:pt>
    <dgm:pt modelId="{A27BC243-CA5D-46AE-B660-EF9370C15504}">
      <dgm:prSet phldrT="[Текст]" custT="1"/>
      <dgm:spPr>
        <a:solidFill>
          <a:srgbClr val="FE9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http://www.Yandex.ru </a:t>
          </a:r>
          <a:r>
            <a:rPr lang="ru-RU" sz="2000" b="1" i="1" dirty="0" smtClean="0">
              <a:solidFill>
                <a:schemeClr val="bg1"/>
              </a:solidFill>
              <a:latin typeface="Times New Roman" panose="02020603050405020304" pitchFamily="18" charset="0"/>
              <a:cs typeface="Times New Roman" panose="02020603050405020304" pitchFamily="18" charset="0"/>
            </a:rPr>
            <a:t>– </a:t>
          </a:r>
          <a:r>
            <a:rPr lang="ru-RU" sz="2000" b="0" i="1" dirty="0" smtClean="0">
              <a:solidFill>
                <a:schemeClr val="bg1"/>
              </a:solidFill>
              <a:latin typeface="Times New Roman" panose="02020603050405020304" pitchFamily="18" charset="0"/>
              <a:cs typeface="Times New Roman" panose="02020603050405020304" pitchFamily="18" charset="0"/>
            </a:rPr>
            <a:t>На сегодняшний день имеет самую большую в русской сети поисковую базу.</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solidFill>
              <a:schemeClr val="bg1"/>
            </a:solidFill>
          </a:endParaRPr>
        </a:p>
      </dgm:t>
    </dgm:pt>
    <dgm:pt modelId="{DAD5E82B-F3FF-42D1-9D14-4DE95D8B10CA}" type="sibTrans" cxnId="{AC8F1F0D-51A4-4683-AF15-41B3C6F56EE7}">
      <dgm:prSet/>
      <dgm:spPr/>
      <dgm:t>
        <a:bodyPr/>
        <a:lstStyle/>
        <a:p>
          <a:endParaRPr lang="ru-RU">
            <a:solidFill>
              <a:schemeClr val="bg1"/>
            </a:solidFill>
          </a:endParaRPr>
        </a:p>
      </dgm:t>
    </dgm:pt>
    <dgm:pt modelId="{6762C1C9-4029-4C05-9822-72A655E252E8}">
      <dgm:prSet phldrT="[Текст]" custT="1"/>
      <dgm:spPr>
        <a:solidFill>
          <a:srgbClr val="865000"/>
        </a:solidFill>
      </dgm:spPr>
      <dgm:t>
        <a:bodyPr/>
        <a:lstStyle/>
        <a:p>
          <a:r>
            <a:rPr lang="ru-RU" sz="2400" b="1" i="1" dirty="0" smtClean="0">
              <a:solidFill>
                <a:schemeClr val="bg1"/>
              </a:solidFill>
              <a:latin typeface="Times New Roman" panose="02020603050405020304" pitchFamily="18" charset="0"/>
              <a:cs typeface="Times New Roman" panose="02020603050405020304" pitchFamily="18" charset="0"/>
            </a:rPr>
            <a:t>    </a:t>
          </a:r>
          <a:r>
            <a:rPr lang="en-US" sz="2400" b="1" i="1" dirty="0" smtClean="0">
              <a:solidFill>
                <a:schemeClr val="bg1"/>
              </a:solidFill>
              <a:latin typeface="Times New Roman" panose="02020603050405020304" pitchFamily="18" charset="0"/>
              <a:cs typeface="Times New Roman" panose="02020603050405020304" pitchFamily="18" charset="0"/>
            </a:rPr>
            <a:t>http://www.OpenText.ru </a:t>
          </a:r>
          <a:r>
            <a:rPr lang="en-US" sz="2000" b="1" i="1" dirty="0" smtClean="0">
              <a:solidFill>
                <a:schemeClr val="bg1"/>
              </a:solidFill>
              <a:latin typeface="Times New Roman" panose="02020603050405020304" pitchFamily="18" charset="0"/>
              <a:cs typeface="Times New Roman" panose="02020603050405020304" pitchFamily="18" charset="0"/>
            </a:rPr>
            <a:t>–</a:t>
          </a:r>
          <a:r>
            <a:rPr lang="ru-RU" sz="2000" b="0" i="1" dirty="0" smtClean="0">
              <a:solidFill>
                <a:schemeClr val="bg1"/>
              </a:solidFill>
              <a:latin typeface="Times New Roman" panose="02020603050405020304" pitchFamily="18" charset="0"/>
              <a:cs typeface="Times New Roman" panose="02020603050405020304" pitchFamily="18" charset="0"/>
            </a:rPr>
            <a:t>Информационная система представляет собой самый коммерциализированный информационный продукт в Сети</a:t>
          </a:r>
          <a:r>
            <a:rPr lang="ru-RU" sz="2000" b="1" i="1" dirty="0" smtClean="0">
              <a:solidFill>
                <a:schemeClr val="bg1"/>
              </a:solidFill>
              <a:latin typeface="Times New Roman" panose="02020603050405020304" pitchFamily="18" charset="0"/>
              <a:cs typeface="Times New Roman" panose="02020603050405020304" pitchFamily="18" charset="0"/>
            </a:rPr>
            <a:t>. </a:t>
          </a:r>
          <a:endParaRPr lang="ru-RU" sz="2000" b="1" i="1" dirty="0">
            <a:solidFill>
              <a:schemeClr val="bg1"/>
            </a:solidFill>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solidFill>
              <a:schemeClr val="bg1"/>
            </a:solidFill>
          </a:endParaRPr>
        </a:p>
      </dgm:t>
    </dgm:pt>
    <dgm:pt modelId="{10EAFBDF-8923-4EDE-9596-A5A18B5561E6}" type="sibTrans" cxnId="{26B566A6-319C-411F-AA35-D6F891DCCEFF}">
      <dgm:prSet/>
      <dgm:spPr/>
      <dgm:t>
        <a:bodyPr/>
        <a:lstStyle/>
        <a:p>
          <a:endParaRPr lang="ru-RU">
            <a:solidFill>
              <a:schemeClr val="bg1"/>
            </a:solidFill>
          </a:endParaRPr>
        </a:p>
      </dgm:t>
    </dgm:pt>
    <dgm:pt modelId="{A1861B91-EC94-4691-BC69-DFA7BD682797}">
      <dgm:prSet phldrT="[Текст]" custT="1"/>
      <dgm:spPr>
        <a:solidFill>
          <a:srgbClr val="B86E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http://www.Rambler.ru </a:t>
          </a:r>
          <a:r>
            <a:rPr lang="ru-RU" sz="2000" b="1" i="1" dirty="0" smtClean="0">
              <a:solidFill>
                <a:schemeClr val="bg1"/>
              </a:solidFill>
              <a:latin typeface="Times New Roman" panose="02020603050405020304" pitchFamily="18" charset="0"/>
              <a:cs typeface="Times New Roman" panose="02020603050405020304" pitchFamily="18" charset="0"/>
            </a:rPr>
            <a:t>– </a:t>
          </a:r>
          <a:r>
            <a:rPr lang="ru-RU" sz="2000" b="0" i="1" dirty="0" smtClean="0">
              <a:solidFill>
                <a:schemeClr val="bg1"/>
              </a:solidFill>
              <a:latin typeface="Times New Roman" panose="02020603050405020304" pitchFamily="18" charset="0"/>
              <a:cs typeface="Times New Roman" panose="02020603050405020304" pitchFamily="18" charset="0"/>
            </a:rPr>
            <a:t>Поисковая система Рамблер содержит миллионы документов с более чем 42 тысяч сайтов России</a:t>
          </a:r>
          <a:r>
            <a:rPr lang="ru-RU" sz="1300" b="0" dirty="0" smtClean="0">
              <a:solidFill>
                <a:schemeClr val="bg1"/>
              </a:solidFill>
            </a:rPr>
            <a:t>. </a:t>
          </a:r>
          <a:endParaRPr lang="ru-RU" sz="1300" b="0" dirty="0">
            <a:solidFill>
              <a:schemeClr val="bg1"/>
            </a:solidFill>
          </a:endParaRPr>
        </a:p>
      </dgm:t>
    </dgm:pt>
    <dgm:pt modelId="{4FF96C9A-F2FC-4E0C-BD09-2F9C505A5B0C}" type="parTrans" cxnId="{4D07AD17-C0C3-41A7-BF39-A8D851649A49}">
      <dgm:prSet/>
      <dgm:spPr/>
      <dgm:t>
        <a:bodyPr/>
        <a:lstStyle/>
        <a:p>
          <a:endParaRPr lang="ru-RU">
            <a:solidFill>
              <a:schemeClr val="bg1"/>
            </a:solidFill>
          </a:endParaRPr>
        </a:p>
      </dgm:t>
    </dgm:pt>
    <dgm:pt modelId="{B7187626-C308-478C-9BF7-31BB39702C55}" type="sibTrans" cxnId="{4D07AD17-C0C3-41A7-BF39-A8D851649A49}">
      <dgm:prSet/>
      <dgm:spPr/>
      <dgm:t>
        <a:bodyPr/>
        <a:lstStyle/>
        <a:p>
          <a:endParaRPr lang="ru-RU">
            <a:solidFill>
              <a:schemeClr val="bg1"/>
            </a:solidFill>
          </a:endParaRPr>
        </a:p>
      </dgm:t>
    </dgm:pt>
    <dgm:pt modelId="{65867BDF-95AC-4174-A990-6D8204E1A01C}">
      <dgm:prSet phldrT="[Текст]" custT="1"/>
      <dgm:spPr>
        <a:solidFill>
          <a:srgbClr val="D27D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http://www.Yahoo.ru </a:t>
          </a:r>
          <a:r>
            <a:rPr lang="ru-RU" sz="2000" b="1" i="1" dirty="0" smtClean="0">
              <a:solidFill>
                <a:schemeClr val="bg1"/>
              </a:solidFill>
              <a:latin typeface="Times New Roman" panose="02020603050405020304" pitchFamily="18" charset="0"/>
              <a:cs typeface="Times New Roman" panose="02020603050405020304" pitchFamily="18" charset="0"/>
            </a:rPr>
            <a:t>– </a:t>
          </a:r>
          <a:r>
            <a:rPr lang="ru-RU" sz="2000" b="0" i="1" dirty="0" smtClean="0">
              <a:solidFill>
                <a:schemeClr val="bg1"/>
              </a:solidFill>
              <a:latin typeface="Times New Roman" panose="02020603050405020304" pitchFamily="18" charset="0"/>
              <a:cs typeface="Times New Roman" panose="02020603050405020304" pitchFamily="18" charset="0"/>
            </a:rPr>
            <a:t>Yahoo сотрудничает со многими производителями средств информационного поиска.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solidFill>
              <a:schemeClr val="bg1"/>
            </a:solidFill>
          </a:endParaRPr>
        </a:p>
      </dgm:t>
    </dgm:pt>
    <dgm:pt modelId="{B8F87230-D3E0-496A-A896-94458978C65A}" type="sibTrans" cxnId="{68716764-D531-49B7-A392-5D740D03526B}">
      <dgm:prSet/>
      <dgm:spPr/>
      <dgm:t>
        <a:bodyPr/>
        <a:lstStyle/>
        <a:p>
          <a:endParaRPr lang="ru-RU">
            <a:solidFill>
              <a:schemeClr val="bg1"/>
            </a:solidFill>
          </a:endParaRPr>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7"/>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7"/>
      <dgm:spPr/>
    </dgm:pt>
    <dgm:pt modelId="{B65D2A7A-E8F7-4018-BF18-003BB68E0FB5}" type="pres">
      <dgm:prSet presAssocID="{845AF8D3-C2A4-4E22-B277-06E43AF2E3D9}" presName="dstNode" presStyleLbl="node1" presStyleIdx="0" presStyleCnt="7"/>
      <dgm:spPr/>
    </dgm:pt>
    <dgm:pt modelId="{59D6885A-44DC-4FD9-B773-6661F8DC938A}" type="pres">
      <dgm:prSet presAssocID="{CB53D284-FF87-4D69-B73C-AE1C87FFEFC8}" presName="text_1" presStyleLbl="node1" presStyleIdx="0" presStyleCnt="7"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7"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7" custScaleY="152486">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7"/>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7" custScaleY="138171">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7"/>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7" custScaleY="149307">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7"/>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7" custScaleY="130922">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7"/>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7" custScaleY="148572">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7"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0345053-C507-4606-9D70-62EDC8920B1C}" type="pres">
      <dgm:prSet presAssocID="{A27BC243-CA5D-46AE-B660-EF9370C15504}" presName="text_7" presStyleLbl="node1" presStyleIdx="6" presStyleCnt="7" custScaleX="99868" custScaleY="130863" custLinFactNeighborX="248" custLinFactNeighborY="-28039">
        <dgm:presLayoutVars>
          <dgm:bulletEnabled val="1"/>
        </dgm:presLayoutVars>
      </dgm:prSet>
      <dgm:spPr/>
      <dgm:t>
        <a:bodyPr/>
        <a:lstStyle/>
        <a:p>
          <a:endParaRPr lang="ru-RU"/>
        </a:p>
      </dgm:t>
    </dgm:pt>
    <dgm:pt modelId="{5C317FC0-5EE7-458D-8870-BB8A7C24E301}" type="pres">
      <dgm:prSet presAssocID="{A27BC243-CA5D-46AE-B660-EF9370C15504}" presName="accent_7" presStyleCnt="0"/>
      <dgm:spPr/>
    </dgm:pt>
    <dgm:pt modelId="{F527242A-C213-4D23-9920-700EAF92EB39}" type="pres">
      <dgm:prSet presAssocID="{A27BC243-CA5D-46AE-B660-EF9370C15504}" presName="accentRepeatNode" presStyleLbl="solidFgAcc1" presStyleIdx="6" presStyleCnt="7" custLinFactNeighborX="-7284" custLinFactNeighborY="-23259"/>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4D07AD17-C0C3-41A7-BF39-A8D851649A49}" srcId="{845AF8D3-C2A4-4E22-B277-06E43AF2E3D9}" destId="{A1861B91-EC94-4691-BC69-DFA7BD682797}" srcOrd="4" destOrd="0" parTransId="{4FF96C9A-F2FC-4E0C-BD09-2F9C505A5B0C}" sibTransId="{B7187626-C308-478C-9BF7-31BB39702C55}"/>
    <dgm:cxn modelId="{41606A45-3533-4D99-A2A6-76EB6FB373B2}" type="presOf" srcId="{3EB49402-8FA7-423C-A301-89C808DA14FE}" destId="{4B412397-4580-4CFF-848F-CFF7E4068E63}"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AC8F1F0D-51A4-4683-AF15-41B3C6F56EE7}" srcId="{845AF8D3-C2A4-4E22-B277-06E43AF2E3D9}" destId="{A27BC243-CA5D-46AE-B660-EF9370C15504}" srcOrd="6" destOrd="0" parTransId="{35A05568-99A0-45EF-A590-D40427E6F2A6}" sibTransId="{DAD5E82B-F3FF-42D1-9D14-4DE95D8B10CA}"/>
    <dgm:cxn modelId="{68716764-D531-49B7-A392-5D740D03526B}" srcId="{845AF8D3-C2A4-4E22-B277-06E43AF2E3D9}" destId="{65867BDF-95AC-4174-A990-6D8204E1A01C}" srcOrd="5" destOrd="0" parTransId="{EC0111AD-B39F-4959-82E7-0C8620ABCBB7}" sibTransId="{B8F87230-D3E0-496A-A896-94458978C65A}"/>
    <dgm:cxn modelId="{3EAEA5C8-2A66-4AC9-A84A-884BB1F9A4E2}" type="presOf" srcId="{65867BDF-95AC-4174-A990-6D8204E1A01C}" destId="{0A52BF4F-9BF2-406B-B6FD-CB27DB78479A}" srcOrd="0" destOrd="0" presId="urn:microsoft.com/office/officeart/2008/layout/VerticalCurvedList"/>
    <dgm:cxn modelId="{22A383C4-379B-48D4-8990-68FEFE90E8EF}" type="presOf" srcId="{A27BC243-CA5D-46AE-B660-EF9370C15504}" destId="{F0345053-C507-4606-9D70-62EDC8920B1C}"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021AA597-662E-4A46-95B9-93AA047071B2}" type="presOf" srcId="{A1861B91-EC94-4691-BC69-DFA7BD682797}" destId="{2E623DA1-495D-4927-A5D1-E16B42194AD1}" srcOrd="0" destOrd="0" presId="urn:microsoft.com/office/officeart/2008/layout/VerticalCurvedList"/>
    <dgm:cxn modelId="{26B566A6-319C-411F-AA35-D6F891DCCEFF}" srcId="{845AF8D3-C2A4-4E22-B277-06E43AF2E3D9}" destId="{6762C1C9-4029-4C05-9822-72A655E252E8}" srcOrd="3" destOrd="0" parTransId="{02C9F632-1F04-4330-B7A3-78E7A4068B17}" sibTransId="{10EAFBDF-8923-4EDE-9596-A5A18B5561E6}"/>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4A81B83-C638-4B71-8D43-B1C6682F5773}" type="presOf" srcId="{6762C1C9-4029-4C05-9822-72A655E252E8}" destId="{B9014666-0AD7-4738-952E-6FF40015A81A}"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C9C4E96-A362-421D-A5C8-10C76CD14CC7}" type="presOf" srcId="{CB53D284-FF87-4D69-B73C-AE1C87FFEFC8}" destId="{59D6885A-44DC-4FD9-B773-6661F8DC938A}" srcOrd="0" destOrd="0" presId="urn:microsoft.com/office/officeart/2008/layout/VerticalCurvedList"/>
    <dgm:cxn modelId="{165700A5-5410-4052-8C38-56F281A985FB}" srcId="{845AF8D3-C2A4-4E22-B277-06E43AF2E3D9}" destId="{8D745300-FF03-47B8-9E44-00AE930FCF30}" srcOrd="1" destOrd="0" parTransId="{92A58180-E6BD-49D6-9ED9-25CB518FECA9}" sibTransId="{FDAF263F-64E8-4B60-BFAD-AB0375DA4CDB}"/>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 modelId="{D3EB3935-7506-4580-B9B4-3469F6D7F314}" type="presParOf" srcId="{E3C78FDA-7BB3-4441-A4ED-62E6EDC1BD19}" destId="{F0345053-C507-4606-9D70-62EDC8920B1C}" srcOrd="13" destOrd="0" presId="urn:microsoft.com/office/officeart/2008/layout/VerticalCurvedList"/>
    <dgm:cxn modelId="{3BB4DFB5-AEFE-4DAC-9BB3-A6AA14A7D26A}" type="presParOf" srcId="{E3C78FDA-7BB3-4441-A4ED-62E6EDC1BD19}" destId="{5C317FC0-5EE7-458D-8870-BB8A7C24E301}" srcOrd="14" destOrd="0" presId="urn:microsoft.com/office/officeart/2008/layout/VerticalCurvedList"/>
    <dgm:cxn modelId="{552D8D80-AC1F-4B30-AFBC-54EF60C95028}" type="presParOf" srcId="{5C317FC0-5EE7-458D-8870-BB8A7C24E301}"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http://www.books.kharkov.com – В.И. Даль. Толковый словарь живого великорусского языка.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http://www.encyclopedia.ru – Мир энциклопедий. Справочная система. </a:t>
          </a:r>
          <a:r>
            <a:rPr lang="ru-RU" sz="2000" b="0" i="1" dirty="0" smtClean="0">
              <a:latin typeface="Times New Roman" panose="02020603050405020304" pitchFamily="18" charset="0"/>
              <a:cs typeface="Times New Roman" panose="02020603050405020304" pitchFamily="18" charset="0"/>
            </a:rPr>
            <a:t>Обзор универсальных и специализированных Интернет-энциклопедий, словарей.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http://www.krugosvet.ru – </a:t>
          </a:r>
          <a:r>
            <a:rPr lang="ru-RU" sz="2400" b="1" i="1" dirty="0" smtClean="0">
              <a:latin typeface="Times New Roman" panose="02020603050405020304" pitchFamily="18" charset="0"/>
              <a:cs typeface="Times New Roman" panose="02020603050405020304" pitchFamily="18" charset="0"/>
            </a:rPr>
            <a:t>Энциклопедия «Кругосвет».</a:t>
          </a:r>
          <a:endParaRPr lang="ru-RU" sz="2400" b="1"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http://www.megakm.ru – Мегаэнциклопедия Кирилла и Мефодия. </a:t>
          </a:r>
          <a:r>
            <a:rPr lang="ru-RU" sz="2000" b="0" i="1" dirty="0" smtClean="0">
              <a:latin typeface="Times New Roman" panose="02020603050405020304" pitchFamily="18" charset="0"/>
              <a:cs typeface="Times New Roman" panose="02020603050405020304" pitchFamily="18" charset="0"/>
            </a:rPr>
            <a:t>Универсальная библиотека, несколько тематических энциклопедий и словарей. Возможность поиска информации по ключевым словам.</a:t>
          </a:r>
          <a:endParaRPr lang="ru-RU" sz="20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http://www.psi.webzone.ru – Психологический словарь. </a:t>
          </a:r>
          <a:r>
            <a:rPr lang="ru-RU" sz="2000" b="0" i="1" dirty="0" smtClean="0">
              <a:latin typeface="Times New Roman" panose="02020603050405020304" pitchFamily="18" charset="0"/>
              <a:cs typeface="Times New Roman" panose="02020603050405020304" pitchFamily="18" charset="0"/>
            </a:rPr>
            <a:t>Алфавитная и тематическая сортировка статей. Тесты по психологии. Система поиска по словарю.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31665">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55560">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3A8C98A-E952-460A-8B2B-A3B4E2194CB2}" type="pres">
      <dgm:prSet presAssocID="{6762C1C9-4029-4C05-9822-72A655E252E8}" presName="text_3" presStyleLbl="node1" presStyleIdx="2" presStyleCnt="5" custScaleY="131136">
        <dgm:presLayoutVars>
          <dgm:bulletEnabled val="1"/>
        </dgm:presLayoutVars>
      </dgm:prSet>
      <dgm:spPr/>
      <dgm:t>
        <a:bodyPr/>
        <a:lstStyle/>
        <a:p>
          <a:endParaRPr lang="ru-RU"/>
        </a:p>
      </dgm:t>
    </dgm:pt>
    <dgm:pt modelId="{21A6A115-66A6-4BF6-A184-001EA7BBB83D}" type="pres">
      <dgm:prSet presAssocID="{6762C1C9-4029-4C05-9822-72A655E252E8}" presName="accent_3" presStyleCnt="0"/>
      <dgm:spPr/>
    </dgm:pt>
    <dgm:pt modelId="{BFBF6573-91A9-4A90-BCDA-AC5FC15F5329}" type="pres">
      <dgm:prSet presAssocID="{6762C1C9-4029-4C05-9822-72A655E252E8}" presName="accentRepeatNode" presStyleLbl="solidFgAcc1" presStyleIdx="2" presStyleCnt="5"/>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5F9539F-3638-49EE-83C3-3F6D04D330C0}" type="pres">
      <dgm:prSet presAssocID="{A1861B91-EC94-4691-BC69-DFA7BD682797}" presName="text_4" presStyleLbl="node1" presStyleIdx="3" presStyleCnt="5" custScaleY="147757">
        <dgm:presLayoutVars>
          <dgm:bulletEnabled val="1"/>
        </dgm:presLayoutVars>
      </dgm:prSet>
      <dgm:spPr/>
      <dgm:t>
        <a:bodyPr/>
        <a:lstStyle/>
        <a:p>
          <a:endParaRPr lang="ru-RU"/>
        </a:p>
      </dgm:t>
    </dgm:pt>
    <dgm:pt modelId="{7C121219-F6A9-4031-B9FB-8FA3B3429817}" type="pres">
      <dgm:prSet presAssocID="{A1861B91-EC94-4691-BC69-DFA7BD682797}" presName="accent_4" presStyleCnt="0"/>
      <dgm:spPr/>
    </dgm:pt>
    <dgm:pt modelId="{7D24324E-74B9-4F03-8B95-47962B6693BE}" type="pres">
      <dgm:prSet presAssocID="{A1861B91-EC94-4691-BC69-DFA7BD682797}" presName="accentRepeatNode" presStyleLbl="solidFgAcc1" presStyleIdx="3" presStyleCnt="5"/>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841CC8A0-F5F8-4186-9542-B5B57A08DB48}" type="pres">
      <dgm:prSet presAssocID="{65867BDF-95AC-4174-A990-6D8204E1A01C}" presName="text_5" presStyleLbl="node1" presStyleIdx="4" presStyleCnt="5" custScaleY="132521">
        <dgm:presLayoutVars>
          <dgm:bulletEnabled val="1"/>
        </dgm:presLayoutVars>
      </dgm:prSet>
      <dgm:spPr/>
      <dgm:t>
        <a:bodyPr/>
        <a:lstStyle/>
        <a:p>
          <a:endParaRPr lang="ru-RU"/>
        </a:p>
      </dgm:t>
    </dgm:pt>
    <dgm:pt modelId="{A51D8FAE-570B-4C5F-8B49-396DFB367E4E}" type="pres">
      <dgm:prSet presAssocID="{65867BDF-95AC-4174-A990-6D8204E1A01C}" presName="accent_5" presStyleCnt="0"/>
      <dgm:spPr/>
    </dgm:pt>
    <dgm:pt modelId="{461FB32F-6687-44D5-94AB-9DFA20D7A51F}" type="pres">
      <dgm:prSet presAssocID="{65867BDF-95AC-4174-A990-6D8204E1A01C}" presName="accentRepeatNode" presStyleLbl="solidFgAcc1" presStyleIdx="4" presStyleCnt="5"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60762025-4ABE-431C-9822-A314E6FFB29A}" type="presOf" srcId="{6762C1C9-4029-4C05-9822-72A655E252E8}" destId="{03A8C98A-E952-460A-8B2B-A3B4E2194CB2}"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68716764-D531-49B7-A392-5D740D03526B}" srcId="{845AF8D3-C2A4-4E22-B277-06E43AF2E3D9}" destId="{65867BDF-95AC-4174-A990-6D8204E1A01C}" srcOrd="4" destOrd="0" parTransId="{EC0111AD-B39F-4959-82E7-0C8620ABCBB7}" sibTransId="{B8F87230-D3E0-496A-A896-94458978C65A}"/>
    <dgm:cxn modelId="{4D07AD17-C0C3-41A7-BF39-A8D851649A49}" srcId="{845AF8D3-C2A4-4E22-B277-06E43AF2E3D9}" destId="{A1861B91-EC94-4691-BC69-DFA7BD682797}" srcOrd="3"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8973169E-15F5-4D92-84E5-8F4AAACDAFF4}" type="presOf" srcId="{A1861B91-EC94-4691-BC69-DFA7BD682797}" destId="{E5F9539F-3638-49EE-83C3-3F6D04D330C0}" srcOrd="0" destOrd="0" presId="urn:microsoft.com/office/officeart/2008/layout/VerticalCurvedList"/>
    <dgm:cxn modelId="{D31A8B32-EBF8-4CD2-92DA-61AB58372FF6}" type="presOf" srcId="{65867BDF-95AC-4174-A990-6D8204E1A01C}" destId="{841CC8A0-F5F8-4186-9542-B5B57A08DB48}" srcOrd="0" destOrd="0" presId="urn:microsoft.com/office/officeart/2008/layout/VerticalCurvedList"/>
    <dgm:cxn modelId="{26B566A6-319C-411F-AA35-D6F891DCCEFF}" srcId="{845AF8D3-C2A4-4E22-B277-06E43AF2E3D9}" destId="{6762C1C9-4029-4C05-9822-72A655E252E8}" srcOrd="2" destOrd="0" parTransId="{02C9F632-1F04-4330-B7A3-78E7A4068B17}" sibTransId="{10EAFBDF-8923-4EDE-9596-A5A18B5561E6}"/>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F10A39BD-12DC-4D6E-B562-1FC472CA24A0}" type="presParOf" srcId="{E3C78FDA-7BB3-4441-A4ED-62E6EDC1BD19}" destId="{03A8C98A-E952-460A-8B2B-A3B4E2194CB2}" srcOrd="5" destOrd="0" presId="urn:microsoft.com/office/officeart/2008/layout/VerticalCurvedList"/>
    <dgm:cxn modelId="{E0078D97-6856-4DF6-A09F-089CCF5020E4}" type="presParOf" srcId="{E3C78FDA-7BB3-4441-A4ED-62E6EDC1BD19}" destId="{21A6A115-66A6-4BF6-A184-001EA7BBB83D}" srcOrd="6" destOrd="0" presId="urn:microsoft.com/office/officeart/2008/layout/VerticalCurvedList"/>
    <dgm:cxn modelId="{3B02CBC6-88E8-49EE-8011-DC06437346D3}" type="presParOf" srcId="{21A6A115-66A6-4BF6-A184-001EA7BBB83D}" destId="{BFBF6573-91A9-4A90-BCDA-AC5FC15F5329}" srcOrd="0" destOrd="0" presId="urn:microsoft.com/office/officeart/2008/layout/VerticalCurvedList"/>
    <dgm:cxn modelId="{B5E12621-D3C9-4D8D-A74D-846CCD1C391E}" type="presParOf" srcId="{E3C78FDA-7BB3-4441-A4ED-62E6EDC1BD19}" destId="{E5F9539F-3638-49EE-83C3-3F6D04D330C0}" srcOrd="7" destOrd="0" presId="urn:microsoft.com/office/officeart/2008/layout/VerticalCurvedList"/>
    <dgm:cxn modelId="{30F80DFB-E68A-497E-AC98-755A01D72A47}" type="presParOf" srcId="{E3C78FDA-7BB3-4441-A4ED-62E6EDC1BD19}" destId="{7C121219-F6A9-4031-B9FB-8FA3B3429817}" srcOrd="8" destOrd="0" presId="urn:microsoft.com/office/officeart/2008/layout/VerticalCurvedList"/>
    <dgm:cxn modelId="{AC951CE9-B1C1-4A6B-B0A5-B216D576DEC2}" type="presParOf" srcId="{7C121219-F6A9-4031-B9FB-8FA3B3429817}" destId="{7D24324E-74B9-4F03-8B95-47962B6693BE}" srcOrd="0" destOrd="0" presId="urn:microsoft.com/office/officeart/2008/layout/VerticalCurvedList"/>
    <dgm:cxn modelId="{51A46499-83E2-4917-921C-609FC32CB52C}" type="presParOf" srcId="{E3C78FDA-7BB3-4441-A4ED-62E6EDC1BD19}" destId="{841CC8A0-F5F8-4186-9542-B5B57A08DB48}" srcOrd="9" destOrd="0" presId="urn:microsoft.com/office/officeart/2008/layout/VerticalCurvedList"/>
    <dgm:cxn modelId="{512A2406-2BAC-400B-9098-6EEB1A775910}" type="presParOf" srcId="{E3C78FDA-7BB3-4441-A4ED-62E6EDC1BD19}" destId="{A51D8FAE-570B-4C5F-8B49-396DFB367E4E}" srcOrd="10" destOrd="0" presId="urn:microsoft.com/office/officeart/2008/layout/VerticalCurvedList"/>
    <dgm:cxn modelId="{A95F31E8-FD8D-43F7-8ACA-D04B6C832895}" type="presParOf" srcId="{A51D8FAE-570B-4C5F-8B49-396DFB367E4E}"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http://www.rubricon.com – Рубрикон. </a:t>
          </a:r>
          <a:r>
            <a:rPr lang="ru-RU" sz="2000" b="0" i="1" dirty="0" smtClean="0">
              <a:solidFill>
                <a:schemeClr val="bg1"/>
              </a:solidFill>
              <a:latin typeface="Times New Roman" panose="02020603050405020304" pitchFamily="18" charset="0"/>
              <a:cs typeface="Times New Roman" panose="02020603050405020304" pitchFamily="18" charset="0"/>
            </a:rPr>
            <a:t>Крупнейший справочно-энциклопедический Интернет-ресурс на русском языке.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http://www.rulex.ru – Русский биографический словарь. </a:t>
          </a:r>
          <a:r>
            <a:rPr lang="ru-RU" sz="2000" b="0" i="1" dirty="0" smtClean="0">
              <a:latin typeface="Times New Roman" panose="02020603050405020304" pitchFamily="18" charset="0"/>
              <a:cs typeface="Times New Roman" panose="02020603050405020304" pitchFamily="18" charset="0"/>
            </a:rPr>
            <a:t>Выборка статей из Энциклопедического словаря Брокгауза и Ефрона, портреты, гербы.</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http://www.slovari.gramota.ru – Справочно-информационный портал. Словари русского языка. </a:t>
          </a:r>
          <a:r>
            <a:rPr lang="ru-RU" sz="2000" b="0" i="1" dirty="0" smtClean="0">
              <a:latin typeface="Times New Roman" panose="02020603050405020304" pitchFamily="18" charset="0"/>
              <a:cs typeface="Times New Roman" panose="02020603050405020304" pitchFamily="18" charset="0"/>
            </a:rPr>
            <a:t>Служба русского языка. (Институт русского языка им. В.В. Виноградова.)</a:t>
          </a:r>
          <a:endParaRPr lang="ru-RU" sz="20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http://www.sokr.ru – Sokr.Ru. Словарь сокращений русского языка. </a:t>
          </a:r>
          <a:endParaRPr lang="ru-RU" sz="2400" b="1"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http://www.src-home.slav.hokudai.ac.jp/Writer - Современные писатели в России. Библиографический справочник.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37161">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52484">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3A8C98A-E952-460A-8B2B-A3B4E2194CB2}" type="pres">
      <dgm:prSet presAssocID="{6762C1C9-4029-4C05-9822-72A655E252E8}" presName="text_3" presStyleLbl="node1" presStyleIdx="2" presStyleCnt="5" custScaleY="131136">
        <dgm:presLayoutVars>
          <dgm:bulletEnabled val="1"/>
        </dgm:presLayoutVars>
      </dgm:prSet>
      <dgm:spPr/>
      <dgm:t>
        <a:bodyPr/>
        <a:lstStyle/>
        <a:p>
          <a:endParaRPr lang="ru-RU"/>
        </a:p>
      </dgm:t>
    </dgm:pt>
    <dgm:pt modelId="{21A6A115-66A6-4BF6-A184-001EA7BBB83D}" type="pres">
      <dgm:prSet presAssocID="{6762C1C9-4029-4C05-9822-72A655E252E8}" presName="accent_3" presStyleCnt="0"/>
      <dgm:spPr/>
    </dgm:pt>
    <dgm:pt modelId="{BFBF6573-91A9-4A90-BCDA-AC5FC15F5329}" type="pres">
      <dgm:prSet presAssocID="{6762C1C9-4029-4C05-9822-72A655E252E8}" presName="accentRepeatNode" presStyleLbl="solidFgAcc1" presStyleIdx="2" presStyleCnt="5"/>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5F9539F-3638-49EE-83C3-3F6D04D330C0}" type="pres">
      <dgm:prSet presAssocID="{A1861B91-EC94-4691-BC69-DFA7BD682797}" presName="text_4" presStyleLbl="node1" presStyleIdx="3" presStyleCnt="5" custScaleY="137832">
        <dgm:presLayoutVars>
          <dgm:bulletEnabled val="1"/>
        </dgm:presLayoutVars>
      </dgm:prSet>
      <dgm:spPr/>
      <dgm:t>
        <a:bodyPr/>
        <a:lstStyle/>
        <a:p>
          <a:endParaRPr lang="ru-RU"/>
        </a:p>
      </dgm:t>
    </dgm:pt>
    <dgm:pt modelId="{7C121219-F6A9-4031-B9FB-8FA3B3429817}" type="pres">
      <dgm:prSet presAssocID="{A1861B91-EC94-4691-BC69-DFA7BD682797}" presName="accent_4" presStyleCnt="0"/>
      <dgm:spPr/>
    </dgm:pt>
    <dgm:pt modelId="{7D24324E-74B9-4F03-8B95-47962B6693BE}" type="pres">
      <dgm:prSet presAssocID="{A1861B91-EC94-4691-BC69-DFA7BD682797}" presName="accentRepeatNode" presStyleLbl="solidFgAcc1" presStyleIdx="3" presStyleCnt="5"/>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841CC8A0-F5F8-4186-9542-B5B57A08DB48}" type="pres">
      <dgm:prSet presAssocID="{65867BDF-95AC-4174-A990-6D8204E1A01C}" presName="text_5" presStyleLbl="node1" presStyleIdx="4" presStyleCnt="5" custScaleY="132521">
        <dgm:presLayoutVars>
          <dgm:bulletEnabled val="1"/>
        </dgm:presLayoutVars>
      </dgm:prSet>
      <dgm:spPr/>
      <dgm:t>
        <a:bodyPr/>
        <a:lstStyle/>
        <a:p>
          <a:endParaRPr lang="ru-RU"/>
        </a:p>
      </dgm:t>
    </dgm:pt>
    <dgm:pt modelId="{A51D8FAE-570B-4C5F-8B49-396DFB367E4E}" type="pres">
      <dgm:prSet presAssocID="{65867BDF-95AC-4174-A990-6D8204E1A01C}" presName="accent_5" presStyleCnt="0"/>
      <dgm:spPr/>
    </dgm:pt>
    <dgm:pt modelId="{461FB32F-6687-44D5-94AB-9DFA20D7A51F}" type="pres">
      <dgm:prSet presAssocID="{65867BDF-95AC-4174-A990-6D8204E1A01C}" presName="accentRepeatNode" presStyleLbl="solidFgAcc1" presStyleIdx="4" presStyleCnt="5"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60762025-4ABE-431C-9822-A314E6FFB29A}" type="presOf" srcId="{6762C1C9-4029-4C05-9822-72A655E252E8}" destId="{03A8C98A-E952-460A-8B2B-A3B4E2194CB2}"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68716764-D531-49B7-A392-5D740D03526B}" srcId="{845AF8D3-C2A4-4E22-B277-06E43AF2E3D9}" destId="{65867BDF-95AC-4174-A990-6D8204E1A01C}" srcOrd="4" destOrd="0" parTransId="{EC0111AD-B39F-4959-82E7-0C8620ABCBB7}" sibTransId="{B8F87230-D3E0-496A-A896-94458978C65A}"/>
    <dgm:cxn modelId="{4D07AD17-C0C3-41A7-BF39-A8D851649A49}" srcId="{845AF8D3-C2A4-4E22-B277-06E43AF2E3D9}" destId="{A1861B91-EC94-4691-BC69-DFA7BD682797}" srcOrd="3"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8973169E-15F5-4D92-84E5-8F4AAACDAFF4}" type="presOf" srcId="{A1861B91-EC94-4691-BC69-DFA7BD682797}" destId="{E5F9539F-3638-49EE-83C3-3F6D04D330C0}" srcOrd="0" destOrd="0" presId="urn:microsoft.com/office/officeart/2008/layout/VerticalCurvedList"/>
    <dgm:cxn modelId="{D31A8B32-EBF8-4CD2-92DA-61AB58372FF6}" type="presOf" srcId="{65867BDF-95AC-4174-A990-6D8204E1A01C}" destId="{841CC8A0-F5F8-4186-9542-B5B57A08DB48}" srcOrd="0" destOrd="0" presId="urn:microsoft.com/office/officeart/2008/layout/VerticalCurvedList"/>
    <dgm:cxn modelId="{26B566A6-319C-411F-AA35-D6F891DCCEFF}" srcId="{845AF8D3-C2A4-4E22-B277-06E43AF2E3D9}" destId="{6762C1C9-4029-4C05-9822-72A655E252E8}" srcOrd="2" destOrd="0" parTransId="{02C9F632-1F04-4330-B7A3-78E7A4068B17}" sibTransId="{10EAFBDF-8923-4EDE-9596-A5A18B5561E6}"/>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F10A39BD-12DC-4D6E-B562-1FC472CA24A0}" type="presParOf" srcId="{E3C78FDA-7BB3-4441-A4ED-62E6EDC1BD19}" destId="{03A8C98A-E952-460A-8B2B-A3B4E2194CB2}" srcOrd="5" destOrd="0" presId="urn:microsoft.com/office/officeart/2008/layout/VerticalCurvedList"/>
    <dgm:cxn modelId="{E0078D97-6856-4DF6-A09F-089CCF5020E4}" type="presParOf" srcId="{E3C78FDA-7BB3-4441-A4ED-62E6EDC1BD19}" destId="{21A6A115-66A6-4BF6-A184-001EA7BBB83D}" srcOrd="6" destOrd="0" presId="urn:microsoft.com/office/officeart/2008/layout/VerticalCurvedList"/>
    <dgm:cxn modelId="{3B02CBC6-88E8-49EE-8011-DC06437346D3}" type="presParOf" srcId="{21A6A115-66A6-4BF6-A184-001EA7BBB83D}" destId="{BFBF6573-91A9-4A90-BCDA-AC5FC15F5329}" srcOrd="0" destOrd="0" presId="urn:microsoft.com/office/officeart/2008/layout/VerticalCurvedList"/>
    <dgm:cxn modelId="{B5E12621-D3C9-4D8D-A74D-846CCD1C391E}" type="presParOf" srcId="{E3C78FDA-7BB3-4441-A4ED-62E6EDC1BD19}" destId="{E5F9539F-3638-49EE-83C3-3F6D04D330C0}" srcOrd="7" destOrd="0" presId="urn:microsoft.com/office/officeart/2008/layout/VerticalCurvedList"/>
    <dgm:cxn modelId="{30F80DFB-E68A-497E-AC98-755A01D72A47}" type="presParOf" srcId="{E3C78FDA-7BB3-4441-A4ED-62E6EDC1BD19}" destId="{7C121219-F6A9-4031-B9FB-8FA3B3429817}" srcOrd="8" destOrd="0" presId="urn:microsoft.com/office/officeart/2008/layout/VerticalCurvedList"/>
    <dgm:cxn modelId="{AC951CE9-B1C1-4A6B-B0A5-B216D576DEC2}" type="presParOf" srcId="{7C121219-F6A9-4031-B9FB-8FA3B3429817}" destId="{7D24324E-74B9-4F03-8B95-47962B6693BE}" srcOrd="0" destOrd="0" presId="urn:microsoft.com/office/officeart/2008/layout/VerticalCurvedList"/>
    <dgm:cxn modelId="{51A46499-83E2-4917-921C-609FC32CB52C}" type="presParOf" srcId="{E3C78FDA-7BB3-4441-A4ED-62E6EDC1BD19}" destId="{841CC8A0-F5F8-4186-9542-B5B57A08DB48}" srcOrd="9" destOrd="0" presId="urn:microsoft.com/office/officeart/2008/layout/VerticalCurvedList"/>
    <dgm:cxn modelId="{512A2406-2BAC-400B-9098-6EEB1A775910}" type="presParOf" srcId="{E3C78FDA-7BB3-4441-A4ED-62E6EDC1BD19}" destId="{A51D8FAE-570B-4C5F-8B49-396DFB367E4E}" srcOrd="10" destOrd="0" presId="urn:microsoft.com/office/officeart/2008/layout/VerticalCurvedList"/>
    <dgm:cxn modelId="{A95F31E8-FD8D-43F7-8ACA-D04B6C832895}" type="presParOf" srcId="{A51D8FAE-570B-4C5F-8B49-396DFB367E4E}"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http://andersen.com.ua – Все сказки Андерсена.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http://s-marshak.ru – «Недописанная страница - Самуил Маршак». </a:t>
          </a:r>
          <a:r>
            <a:rPr lang="ru-RU" sz="2000" b="0" i="1" dirty="0" smtClean="0">
              <a:latin typeface="Times New Roman" panose="02020603050405020304" pitchFamily="18" charset="0"/>
              <a:cs typeface="Times New Roman" panose="02020603050405020304" pitchFamily="18" charset="0"/>
            </a:rPr>
            <a:t>Сайт о жизни и творчестве Самуила Яковлевича Маршака.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http://www.bazhov.ru/ - Павел Петрович Бажов. </a:t>
          </a:r>
          <a:r>
            <a:rPr lang="ru-RU" sz="2000" b="0" i="1" dirty="0" smtClean="0">
              <a:latin typeface="Times New Roman" panose="02020603050405020304" pitchFamily="18" charset="0"/>
              <a:cs typeface="Times New Roman" panose="02020603050405020304" pitchFamily="18" charset="0"/>
            </a:rPr>
            <a:t>Биография писателя, написанная дочерью - Ариадной Павловной Бажовой; фотоальбом. Сказы.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E9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http://www.museum.ru – Каталог музеев. </a:t>
          </a:r>
          <a:r>
            <a:rPr lang="ru-RU" sz="2000" b="0" i="1" dirty="0" smtClean="0">
              <a:latin typeface="Times New Roman" panose="02020603050405020304" pitchFamily="18" charset="0"/>
              <a:cs typeface="Times New Roman" panose="02020603050405020304" pitchFamily="18" charset="0"/>
            </a:rPr>
            <a:t>Возможен поиск музеев по автору или произведению любого автора.  </a:t>
          </a:r>
          <a:endParaRPr lang="ru-RU" sz="2000" b="0"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http://www.chaplina1.narod.ru – Сайт В.В. Чаплиной. </a:t>
          </a:r>
          <a:r>
            <a:rPr lang="ru-RU" sz="2000" b="0" i="1" dirty="0" smtClean="0">
              <a:latin typeface="Times New Roman" panose="02020603050405020304" pitchFamily="18" charset="0"/>
              <a:cs typeface="Times New Roman" panose="02020603050405020304" pitchFamily="18" charset="0"/>
            </a:rPr>
            <a:t>Сайт, посвящён жизни и творчеству замечательной детской писательницы.</a:t>
          </a:r>
          <a:endParaRPr lang="ru-RU" sz="20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46757">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49884">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5" custScaleY="132865">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5"/>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6735165-2BE4-4429-98B1-6DE0A327EEED}" type="pres">
      <dgm:prSet presAssocID="{A1861B91-EC94-4691-BC69-DFA7BD682797}" presName="text_4" presStyleLbl="node1" presStyleIdx="3" presStyleCnt="5" custScaleY="148336">
        <dgm:presLayoutVars>
          <dgm:bulletEnabled val="1"/>
        </dgm:presLayoutVars>
      </dgm:prSet>
      <dgm:spPr/>
      <dgm:t>
        <a:bodyPr/>
        <a:lstStyle/>
        <a:p>
          <a:endParaRPr lang="ru-RU"/>
        </a:p>
      </dgm:t>
    </dgm:pt>
    <dgm:pt modelId="{F4B597BC-0684-46BA-8937-13BB4A837D2D}" type="pres">
      <dgm:prSet presAssocID="{A1861B91-EC94-4691-BC69-DFA7BD682797}" presName="accent_4" presStyleCnt="0"/>
      <dgm:spPr/>
    </dgm:pt>
    <dgm:pt modelId="{7D24324E-74B9-4F03-8B95-47962B6693BE}" type="pres">
      <dgm:prSet presAssocID="{A1861B91-EC94-4691-BC69-DFA7BD682797}" presName="accentRepeatNode" presStyleLbl="solidFgAcc1" presStyleIdx="3" presStyleCnt="5"/>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6076AA46-1624-45D1-A3D2-A13B7D54EC9D}" type="pres">
      <dgm:prSet presAssocID="{A27BC243-CA5D-46AE-B660-EF9370C15504}" presName="text_5" presStyleLbl="node1" presStyleIdx="4" presStyleCnt="5" custScaleY="131899">
        <dgm:presLayoutVars>
          <dgm:bulletEnabled val="1"/>
        </dgm:presLayoutVars>
      </dgm:prSet>
      <dgm:spPr/>
      <dgm:t>
        <a:bodyPr/>
        <a:lstStyle/>
        <a:p>
          <a:endParaRPr lang="ru-RU"/>
        </a:p>
      </dgm:t>
    </dgm:pt>
    <dgm:pt modelId="{7C3B1732-D819-4E10-827B-7D12ADDE3805}" type="pres">
      <dgm:prSet presAssocID="{A27BC243-CA5D-46AE-B660-EF9370C15504}" presName="accent_5" presStyleCnt="0"/>
      <dgm:spPr/>
    </dgm:pt>
    <dgm:pt modelId="{F527242A-C213-4D23-9920-700EAF92EB39}" type="pres">
      <dgm:prSet presAssocID="{A27BC243-CA5D-46AE-B660-EF9370C15504}" presName="accentRepeatNode" presStyleLbl="solidFgAcc1" presStyleIdx="4" presStyleCnt="5" custLinFactNeighborX="8518" custLinFactNeighborY="-3945"/>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AC8F1F0D-51A4-4683-AF15-41B3C6F56EE7}" srcId="{845AF8D3-C2A4-4E22-B277-06E43AF2E3D9}" destId="{A27BC243-CA5D-46AE-B660-EF9370C15504}" srcOrd="4" destOrd="0" parTransId="{35A05568-99A0-45EF-A590-D40427E6F2A6}" sibTransId="{DAD5E82B-F3FF-42D1-9D14-4DE95D8B10CA}"/>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04FE7653-7E08-4635-BD23-5F8A104834C4}" type="presOf" srcId="{A1861B91-EC94-4691-BC69-DFA7BD682797}" destId="{D6735165-2BE4-4429-98B1-6DE0A327EEE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FB77F162-7B73-4066-8A82-F46D41DBB1AE}" type="presOf" srcId="{A27BC243-CA5D-46AE-B660-EF9370C15504}" destId="{6076AA46-1624-45D1-A3D2-A13B7D54EC9D}"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4D07AD17-C0C3-41A7-BF39-A8D851649A49}" srcId="{845AF8D3-C2A4-4E22-B277-06E43AF2E3D9}" destId="{A1861B91-EC94-4691-BC69-DFA7BD682797}" srcOrd="3"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3E4A886E-83BF-4EC3-B17C-5BF0A734752B}" type="presParOf" srcId="{E3C78FDA-7BB3-4441-A4ED-62E6EDC1BD19}" destId="{D6735165-2BE4-4429-98B1-6DE0A327EEED}" srcOrd="7" destOrd="0" presId="urn:microsoft.com/office/officeart/2008/layout/VerticalCurvedList"/>
    <dgm:cxn modelId="{52E6A26A-E2EB-4B11-95FB-4B208C6C3B29}" type="presParOf" srcId="{E3C78FDA-7BB3-4441-A4ED-62E6EDC1BD19}" destId="{F4B597BC-0684-46BA-8937-13BB4A837D2D}" srcOrd="8" destOrd="0" presId="urn:microsoft.com/office/officeart/2008/layout/VerticalCurvedList"/>
    <dgm:cxn modelId="{CFFD9E6F-0BD4-498F-B1B7-416C0F91BF73}" type="presParOf" srcId="{F4B597BC-0684-46BA-8937-13BB4A837D2D}" destId="{7D24324E-74B9-4F03-8B95-47962B6693BE}" srcOrd="0" destOrd="0" presId="urn:microsoft.com/office/officeart/2008/layout/VerticalCurvedList"/>
    <dgm:cxn modelId="{DAB47226-363B-4F18-B0BD-73A925FB0FBA}" type="presParOf" srcId="{E3C78FDA-7BB3-4441-A4ED-62E6EDC1BD19}" destId="{6076AA46-1624-45D1-A3D2-A13B7D54EC9D}" srcOrd="9" destOrd="0" presId="urn:microsoft.com/office/officeart/2008/layout/VerticalCurvedList"/>
    <dgm:cxn modelId="{318EB8FF-41B3-4D05-9294-B8D14DA199D1}" type="presParOf" srcId="{E3C78FDA-7BB3-4441-A4ED-62E6EDC1BD19}" destId="{7C3B1732-D819-4E10-827B-7D12ADDE3805}" srcOrd="10" destOrd="0" presId="urn:microsoft.com/office/officeart/2008/layout/VerticalCurvedList"/>
    <dgm:cxn modelId="{E3E5CE8A-CE2E-42ED-B444-4FC5E98CF6D0}" type="presParOf" srcId="{7C3B1732-D819-4E10-827B-7D12ADDE3805}"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http://www.sky-art.com/andersen/index.htm - Небесное искусство. </a:t>
          </a:r>
          <a:r>
            <a:rPr lang="ru-RU" sz="2000" b="0" i="1" dirty="0" smtClean="0">
              <a:solidFill>
                <a:schemeClr val="bg1"/>
              </a:solidFill>
              <a:latin typeface="Times New Roman" panose="02020603050405020304" pitchFamily="18" charset="0"/>
              <a:cs typeface="Times New Roman" panose="02020603050405020304" pitchFamily="18" charset="0"/>
            </a:rPr>
            <a:t>Ханс Кристиан Андерсен.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http://www.sgu.ru/ogis/museum/kassil/indexmsie.html - Музей Льва Кассиля. </a:t>
          </a:r>
          <a:endParaRPr lang="ru-RU" sz="2400" b="1"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http://www.uspens.ru – сайт Э.Н.Успенского. </a:t>
          </a:r>
          <a:r>
            <a:rPr lang="ru-RU" sz="2000" b="0" i="1" dirty="0" smtClean="0">
              <a:latin typeface="Times New Roman" panose="02020603050405020304" pitchFamily="18" charset="0"/>
              <a:cs typeface="Times New Roman" panose="02020603050405020304" pitchFamily="18" charset="0"/>
            </a:rPr>
            <a:t>Все произведения Э.Н.Успенского. Издания на иностранных языках. Новые проекты. Персонажи.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E9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http://www.detlit.hut2.ru - Официальный сайт Товарищества детских и юношеских писателей России. </a:t>
          </a:r>
          <a:endParaRPr lang="ru-RU" sz="2400" b="1"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http://www.chukfamily.ru – «Отдав искусству жизнь без сдачи...» </a:t>
          </a:r>
          <a:r>
            <a:rPr lang="ru-RU" sz="2400" b="0" i="1" dirty="0" smtClean="0">
              <a:latin typeface="Times New Roman" panose="02020603050405020304" pitchFamily="18" charset="0"/>
              <a:cs typeface="Times New Roman" panose="02020603050405020304" pitchFamily="18" charset="0"/>
            </a:rPr>
            <a:t>Сайт о Корнее и Лидии Чуковских. Биографии. …</a:t>
          </a:r>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37456">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49952">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5" custScaleY="145787">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5"/>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8B4EA85-D516-4145-A97B-211C00063E8A}" type="pres">
      <dgm:prSet presAssocID="{A1861B91-EC94-4691-BC69-DFA7BD682797}" presName="text_4" presStyleLbl="node1" presStyleIdx="3" presStyleCnt="5" custScaleY="149952">
        <dgm:presLayoutVars>
          <dgm:bulletEnabled val="1"/>
        </dgm:presLayoutVars>
      </dgm:prSet>
      <dgm:spPr/>
      <dgm:t>
        <a:bodyPr/>
        <a:lstStyle/>
        <a:p>
          <a:endParaRPr lang="ru-RU"/>
        </a:p>
      </dgm:t>
    </dgm:pt>
    <dgm:pt modelId="{457B8220-0D80-4A36-9D59-EB4F781D112E}" type="pres">
      <dgm:prSet presAssocID="{A1861B91-EC94-4691-BC69-DFA7BD682797}" presName="accent_4" presStyleCnt="0"/>
      <dgm:spPr/>
    </dgm:pt>
    <dgm:pt modelId="{7D24324E-74B9-4F03-8B95-47962B6693BE}" type="pres">
      <dgm:prSet presAssocID="{A1861B91-EC94-4691-BC69-DFA7BD682797}" presName="accentRepeatNode" presStyleLbl="solidFgAcc1" presStyleIdx="3" presStyleCnt="5"/>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87824A14-46E3-44C4-9FEE-03EBA562A6AA}" type="pres">
      <dgm:prSet presAssocID="{A27BC243-CA5D-46AE-B660-EF9370C15504}" presName="text_5" presStyleLbl="node1" presStyleIdx="4" presStyleCnt="5" custScaleY="124960">
        <dgm:presLayoutVars>
          <dgm:bulletEnabled val="1"/>
        </dgm:presLayoutVars>
      </dgm:prSet>
      <dgm:spPr/>
      <dgm:t>
        <a:bodyPr/>
        <a:lstStyle/>
        <a:p>
          <a:endParaRPr lang="ru-RU"/>
        </a:p>
      </dgm:t>
    </dgm:pt>
    <dgm:pt modelId="{D6648D17-FB1B-4824-AA99-82298326CFBD}" type="pres">
      <dgm:prSet presAssocID="{A27BC243-CA5D-46AE-B660-EF9370C15504}" presName="accent_5" presStyleCnt="0"/>
      <dgm:spPr/>
    </dgm:pt>
    <dgm:pt modelId="{F527242A-C213-4D23-9920-700EAF92EB39}" type="pres">
      <dgm:prSet presAssocID="{A27BC243-CA5D-46AE-B660-EF9370C15504}" presName="accentRepeatNode" presStyleLbl="solidFgAcc1" presStyleIdx="4" presStyleCnt="5" custLinFactNeighborX="-7284" custLinFactNeighborY="-6748"/>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9B7766EF-8113-48BE-99EC-DEE36FD8FCC1}" type="presOf" srcId="{A27BC243-CA5D-46AE-B660-EF9370C15504}" destId="{87824A14-46E3-44C4-9FEE-03EBA562A6AA}" srcOrd="0" destOrd="0" presId="urn:microsoft.com/office/officeart/2008/layout/VerticalCurvedList"/>
    <dgm:cxn modelId="{AC8F1F0D-51A4-4683-AF15-41B3C6F56EE7}" srcId="{845AF8D3-C2A4-4E22-B277-06E43AF2E3D9}" destId="{A27BC243-CA5D-46AE-B660-EF9370C15504}" srcOrd="4" destOrd="0" parTransId="{35A05568-99A0-45EF-A590-D40427E6F2A6}" sibTransId="{DAD5E82B-F3FF-42D1-9D14-4DE95D8B10CA}"/>
    <dgm:cxn modelId="{9440A4E9-B88B-4190-A7DA-EAE6DBFA9E9A}" type="presOf" srcId="{A1861B91-EC94-4691-BC69-DFA7BD682797}" destId="{E8B4EA85-D516-4145-A97B-211C00063E8A}" srcOrd="0" destOrd="0" presId="urn:microsoft.com/office/officeart/2008/layout/VerticalCurvedLi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4D07AD17-C0C3-41A7-BF39-A8D851649A49}" srcId="{845AF8D3-C2A4-4E22-B277-06E43AF2E3D9}" destId="{A1861B91-EC94-4691-BC69-DFA7BD682797}" srcOrd="3"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D0751999-8B6F-41D7-B250-48C28163136A}" type="presParOf" srcId="{E3C78FDA-7BB3-4441-A4ED-62E6EDC1BD19}" destId="{E8B4EA85-D516-4145-A97B-211C00063E8A}" srcOrd="7" destOrd="0" presId="urn:microsoft.com/office/officeart/2008/layout/VerticalCurvedList"/>
    <dgm:cxn modelId="{AB25351A-1317-491B-87BB-F0BC83CD9C28}" type="presParOf" srcId="{E3C78FDA-7BB3-4441-A4ED-62E6EDC1BD19}" destId="{457B8220-0D80-4A36-9D59-EB4F781D112E}" srcOrd="8" destOrd="0" presId="urn:microsoft.com/office/officeart/2008/layout/VerticalCurvedList"/>
    <dgm:cxn modelId="{C5885D23-052F-4999-8E75-D06E0963602A}" type="presParOf" srcId="{457B8220-0D80-4A36-9D59-EB4F781D112E}" destId="{7D24324E-74B9-4F03-8B95-47962B6693BE}" srcOrd="0" destOrd="0" presId="urn:microsoft.com/office/officeart/2008/layout/VerticalCurvedList"/>
    <dgm:cxn modelId="{B26855ED-C2DE-48BF-BE3B-5626BB298AB1}" type="presParOf" srcId="{E3C78FDA-7BB3-4441-A4ED-62E6EDC1BD19}" destId="{87824A14-46E3-44C4-9FEE-03EBA562A6AA}" srcOrd="9" destOrd="0" presId="urn:microsoft.com/office/officeart/2008/layout/VerticalCurvedList"/>
    <dgm:cxn modelId="{419F9A53-8EB9-4477-85D2-14BCE3654063}" type="presParOf" srcId="{E3C78FDA-7BB3-4441-A4ED-62E6EDC1BD19}" destId="{D6648D17-FB1B-4824-AA99-82298326CFBD}" srcOrd="10" destOrd="0" presId="urn:microsoft.com/office/officeart/2008/layout/VerticalCurvedList"/>
    <dgm:cxn modelId="{D58B498A-D7A8-496F-867E-0670CFEC399C}" type="presParOf" srcId="{D6648D17-FB1B-4824-AA99-82298326CFBD}"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http://dob.1september.ru – Газета «Дошкольное образование».</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http://periodika.websib.ru – Педагогическая периодика: </a:t>
          </a:r>
          <a:r>
            <a:rPr lang="ru-RU" sz="2000" b="0" i="1" dirty="0" smtClean="0">
              <a:latin typeface="Times New Roman" panose="02020603050405020304" pitchFamily="18" charset="0"/>
              <a:cs typeface="Times New Roman" panose="02020603050405020304" pitchFamily="18" charset="0"/>
            </a:rPr>
            <a:t>каталог статей российской образовательной прессы.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603900"/>
        </a:solidFill>
      </dgm:spPr>
      <dgm:t>
        <a:bodyPr/>
        <a:lstStyle/>
        <a:p>
          <a:pPr algn="just"/>
          <a:r>
            <a:rPr lang="ru-RU" sz="2400" b="1" i="1" dirty="0" smtClean="0">
              <a:latin typeface="Times New Roman" panose="02020603050405020304" pitchFamily="18" charset="0"/>
              <a:cs typeface="Times New Roman" panose="02020603050405020304" pitchFamily="18" charset="0"/>
            </a:rPr>
            <a:t>http://puzkarapuz.ru/2008/04/16/razvivajushhijj_zhurnal_dlja_detejj_umnjasha_122008.html - Развивающий журнал «Умняша»</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FA015"/>
        </a:solidFill>
      </dgm:spPr>
      <dgm:t>
        <a:bodyPr/>
        <a:lstStyle/>
        <a:p>
          <a:pPr algn="just"/>
          <a:r>
            <a:rPr lang="ru-RU" sz="2400" b="1" i="1" dirty="0" smtClean="0">
              <a:latin typeface="Times New Roman" panose="02020603050405020304" pitchFamily="18" charset="0"/>
              <a:cs typeface="Times New Roman" panose="02020603050405020304" pitchFamily="18" charset="0"/>
            </a:rPr>
            <a:t>http://www.detgazeta.ru – «Детская газета». </a:t>
          </a:r>
          <a:r>
            <a:rPr lang="ru-RU" sz="2000" b="0" i="1" dirty="0" smtClean="0">
              <a:latin typeface="Times New Roman" panose="02020603050405020304" pitchFamily="18" charset="0"/>
              <a:cs typeface="Times New Roman" panose="02020603050405020304" pitchFamily="18" charset="0"/>
            </a:rPr>
            <a:t>Новое весёлое электронное издание для детей от 6 до 10 лет. </a:t>
          </a:r>
          <a:endParaRPr lang="ru-RU" sz="2000" b="0"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http://zerno.narod.ru – «Зёрнышко». </a:t>
          </a:r>
          <a:r>
            <a:rPr lang="ru-RU" sz="2000" b="0" i="1" dirty="0" smtClean="0">
              <a:latin typeface="Times New Roman" panose="02020603050405020304" pitchFamily="18" charset="0"/>
              <a:cs typeface="Times New Roman" panose="02020603050405020304" pitchFamily="18" charset="0"/>
            </a:rPr>
            <a:t>Полноцветный христианский журнал, для детей 4- 11 лет, помогает воспитывать детей в христианских традициях.  </a:t>
          </a:r>
          <a:endParaRPr lang="ru-RU" sz="20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06900"/>
        </a:solidFill>
      </dgm:spPr>
      <dgm:t>
        <a:bodyPr/>
        <a:lstStyle/>
        <a:p>
          <a:pPr algn="just"/>
          <a:r>
            <a:rPr lang="ru-RU" sz="2400" b="1" i="1"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http://www.1september.ru – «</a:t>
          </a:r>
          <a:r>
            <a:rPr lang="ru-RU" sz="2400" b="1" i="1" dirty="0" smtClean="0">
              <a:latin typeface="Times New Roman" panose="02020603050405020304" pitchFamily="18" charset="0"/>
              <a:cs typeface="Times New Roman" panose="02020603050405020304" pitchFamily="18" charset="0"/>
            </a:rPr>
            <a:t>Первое сентября». </a:t>
          </a:r>
          <a:r>
            <a:rPr lang="ru-RU" sz="2000" b="0" i="1" dirty="0" smtClean="0">
              <a:latin typeface="Times New Roman" panose="02020603050405020304" pitchFamily="18" charset="0"/>
              <a:cs typeface="Times New Roman" panose="02020603050405020304" pitchFamily="18" charset="0"/>
            </a:rPr>
            <a:t>Публикуются номера газеты, а также материалы предметных газет, в том числе «Дошкольное образование». </a:t>
          </a:r>
          <a:endParaRPr lang="ru-RU" sz="20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en-US" sz="2400" b="1" i="1" dirty="0" smtClean="0">
              <a:latin typeface="Times New Roman" panose="02020603050405020304" pitchFamily="18" charset="0"/>
              <a:cs typeface="Times New Roman" panose="02020603050405020304" pitchFamily="18" charset="0"/>
            </a:rPr>
            <a:t>http://psy.1september.ru – «</a:t>
          </a:r>
          <a:r>
            <a:rPr lang="ru-RU" sz="2400" b="1" i="1" dirty="0" smtClean="0">
              <a:latin typeface="Times New Roman" panose="02020603050405020304" pitchFamily="18" charset="0"/>
              <a:cs typeface="Times New Roman" panose="02020603050405020304" pitchFamily="18" charset="0"/>
            </a:rPr>
            <a:t>Школьный психолог». </a:t>
          </a:r>
          <a:endParaRPr lang="ru-RU" sz="2400" b="1" i="1" dirty="0">
            <a:latin typeface="Times New Roman" panose="02020603050405020304" pitchFamily="18" charset="0"/>
            <a:cs typeface="Times New Roman" panose="02020603050405020304" pitchFamily="18" charset="0"/>
          </a:endParaRPr>
        </a:p>
      </dgm:t>
    </dgm:pt>
    <dgm:pt modelId="{B8F87230-D3E0-496A-A896-94458978C65A}" type="sibTrans" cxnId="{68716764-D531-49B7-A392-5D740D03526B}">
      <dgm:prSet/>
      <dgm:spPr/>
      <dgm:t>
        <a:bodyPr/>
        <a:lstStyle/>
        <a:p>
          <a:endParaRPr lang="ru-RU"/>
        </a:p>
      </dgm:t>
    </dgm:pt>
    <dgm:pt modelId="{EC0111AD-B39F-4959-82E7-0C8620ABCBB7}" type="par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7"/>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7"/>
      <dgm:spPr/>
    </dgm:pt>
    <dgm:pt modelId="{B65D2A7A-E8F7-4018-BF18-003BB68E0FB5}" type="pres">
      <dgm:prSet presAssocID="{845AF8D3-C2A4-4E22-B277-06E43AF2E3D9}" presName="dstNode" presStyleLbl="node1" presStyleIdx="0" presStyleCnt="7"/>
      <dgm:spPr/>
    </dgm:pt>
    <dgm:pt modelId="{59D6885A-44DC-4FD9-B773-6661F8DC938A}" type="pres">
      <dgm:prSet presAssocID="{CB53D284-FF87-4D69-B73C-AE1C87FFEFC8}" presName="text_1" presStyleLbl="node1" presStyleIdx="0" presStyleCnt="7" custScaleY="123254">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7"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7" custScaleY="177804">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7"/>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7" custScaleY="154733">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7"/>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7" custScaleY="155632">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7"/>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7" custScaleY="156628">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7"/>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7" custScaleY="137377">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7"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0345053-C507-4606-9D70-62EDC8920B1C}" type="pres">
      <dgm:prSet presAssocID="{A27BC243-CA5D-46AE-B660-EF9370C15504}" presName="text_7" presStyleLbl="node1" presStyleIdx="6" presStyleCnt="7" custScaleX="99868" custScaleY="130987" custLinFactNeighborX="248" custLinFactNeighborY="-28039">
        <dgm:presLayoutVars>
          <dgm:bulletEnabled val="1"/>
        </dgm:presLayoutVars>
      </dgm:prSet>
      <dgm:spPr/>
      <dgm:t>
        <a:bodyPr/>
        <a:lstStyle/>
        <a:p>
          <a:endParaRPr lang="ru-RU"/>
        </a:p>
      </dgm:t>
    </dgm:pt>
    <dgm:pt modelId="{5C317FC0-5EE7-458D-8870-BB8A7C24E301}" type="pres">
      <dgm:prSet presAssocID="{A27BC243-CA5D-46AE-B660-EF9370C15504}" presName="accent_7" presStyleCnt="0"/>
      <dgm:spPr/>
    </dgm:pt>
    <dgm:pt modelId="{F527242A-C213-4D23-9920-700EAF92EB39}" type="pres">
      <dgm:prSet presAssocID="{A27BC243-CA5D-46AE-B660-EF9370C15504}" presName="accentRepeatNode" presStyleLbl="solidFgAcc1" presStyleIdx="6" presStyleCnt="7" custLinFactNeighborX="-7284" custLinFactNeighborY="-23259"/>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4D07AD17-C0C3-41A7-BF39-A8D851649A49}" srcId="{845AF8D3-C2A4-4E22-B277-06E43AF2E3D9}" destId="{A1861B91-EC94-4691-BC69-DFA7BD682797}" srcOrd="4" destOrd="0" parTransId="{4FF96C9A-F2FC-4E0C-BD09-2F9C505A5B0C}" sibTransId="{B7187626-C308-478C-9BF7-31BB39702C55}"/>
    <dgm:cxn modelId="{41606A45-3533-4D99-A2A6-76EB6FB373B2}" type="presOf" srcId="{3EB49402-8FA7-423C-A301-89C808DA14FE}" destId="{4B412397-4580-4CFF-848F-CFF7E4068E63}"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AC8F1F0D-51A4-4683-AF15-41B3C6F56EE7}" srcId="{845AF8D3-C2A4-4E22-B277-06E43AF2E3D9}" destId="{A27BC243-CA5D-46AE-B660-EF9370C15504}" srcOrd="6" destOrd="0" parTransId="{35A05568-99A0-45EF-A590-D40427E6F2A6}" sibTransId="{DAD5E82B-F3FF-42D1-9D14-4DE95D8B10CA}"/>
    <dgm:cxn modelId="{68716764-D531-49B7-A392-5D740D03526B}" srcId="{845AF8D3-C2A4-4E22-B277-06E43AF2E3D9}" destId="{65867BDF-95AC-4174-A990-6D8204E1A01C}" srcOrd="5" destOrd="0" parTransId="{EC0111AD-B39F-4959-82E7-0C8620ABCBB7}" sibTransId="{B8F87230-D3E0-496A-A896-94458978C65A}"/>
    <dgm:cxn modelId="{3EAEA5C8-2A66-4AC9-A84A-884BB1F9A4E2}" type="presOf" srcId="{65867BDF-95AC-4174-A990-6D8204E1A01C}" destId="{0A52BF4F-9BF2-406B-B6FD-CB27DB78479A}" srcOrd="0" destOrd="0" presId="urn:microsoft.com/office/officeart/2008/layout/VerticalCurvedList"/>
    <dgm:cxn modelId="{22A383C4-379B-48D4-8990-68FEFE90E8EF}" type="presOf" srcId="{A27BC243-CA5D-46AE-B660-EF9370C15504}" destId="{F0345053-C507-4606-9D70-62EDC8920B1C}"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021AA597-662E-4A46-95B9-93AA047071B2}" type="presOf" srcId="{A1861B91-EC94-4691-BC69-DFA7BD682797}" destId="{2E623DA1-495D-4927-A5D1-E16B42194AD1}" srcOrd="0" destOrd="0" presId="urn:microsoft.com/office/officeart/2008/layout/VerticalCurvedList"/>
    <dgm:cxn modelId="{26B566A6-319C-411F-AA35-D6F891DCCEFF}" srcId="{845AF8D3-C2A4-4E22-B277-06E43AF2E3D9}" destId="{6762C1C9-4029-4C05-9822-72A655E252E8}" srcOrd="3" destOrd="0" parTransId="{02C9F632-1F04-4330-B7A3-78E7A4068B17}" sibTransId="{10EAFBDF-8923-4EDE-9596-A5A18B5561E6}"/>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4A81B83-C638-4B71-8D43-B1C6682F5773}" type="presOf" srcId="{6762C1C9-4029-4C05-9822-72A655E252E8}" destId="{B9014666-0AD7-4738-952E-6FF40015A81A}"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C9C4E96-A362-421D-A5C8-10C76CD14CC7}" type="presOf" srcId="{CB53D284-FF87-4D69-B73C-AE1C87FFEFC8}" destId="{59D6885A-44DC-4FD9-B773-6661F8DC938A}" srcOrd="0" destOrd="0" presId="urn:microsoft.com/office/officeart/2008/layout/VerticalCurvedList"/>
    <dgm:cxn modelId="{165700A5-5410-4052-8C38-56F281A985FB}" srcId="{845AF8D3-C2A4-4E22-B277-06E43AF2E3D9}" destId="{8D745300-FF03-47B8-9E44-00AE930FCF30}" srcOrd="1" destOrd="0" parTransId="{92A58180-E6BD-49D6-9ED9-25CB518FECA9}" sibTransId="{FDAF263F-64E8-4B60-BFAD-AB0375DA4CDB}"/>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 modelId="{D3EB3935-7506-4580-B9B4-3469F6D7F314}" type="presParOf" srcId="{E3C78FDA-7BB3-4441-A4ED-62E6EDC1BD19}" destId="{F0345053-C507-4606-9D70-62EDC8920B1C}" srcOrd="13" destOrd="0" presId="urn:microsoft.com/office/officeart/2008/layout/VerticalCurvedList"/>
    <dgm:cxn modelId="{3BB4DFB5-AEFE-4DAC-9BB3-A6AA14A7D26A}" type="presParOf" srcId="{E3C78FDA-7BB3-4441-A4ED-62E6EDC1BD19}" destId="{5C317FC0-5EE7-458D-8870-BB8A7C24E301}" srcOrd="14" destOrd="0" presId="urn:microsoft.com/office/officeart/2008/layout/VerticalCurvedList"/>
    <dgm:cxn modelId="{552D8D80-AC1F-4B30-AFBC-54EF60C95028}" type="presParOf" srcId="{5C317FC0-5EE7-458D-8870-BB8A7C24E301}"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http://www.informica.ru/windows/magaz/higher/higher.html – Научно-педагогический журнал Министерства Образования и Науки РФ.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http://www.kindereducation.com – «Дошколёнок». </a:t>
          </a:r>
          <a:r>
            <a:rPr lang="ru-RU" sz="2000" b="0" i="1" dirty="0" smtClean="0">
              <a:latin typeface="Times New Roman" panose="02020603050405020304" pitchFamily="18" charset="0"/>
              <a:cs typeface="Times New Roman" panose="02020603050405020304" pitchFamily="18" charset="0"/>
            </a:rPr>
            <a:t>Журнал для умных деток и их родителей.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6039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http://www.klepa.ru – «Клёпа». </a:t>
          </a:r>
          <a:r>
            <a:rPr lang="ru-RU" sz="2000" b="0" i="1" dirty="0" smtClean="0">
              <a:latin typeface="Times New Roman" panose="02020603050405020304" pitchFamily="18" charset="0"/>
              <a:cs typeface="Times New Roman" panose="02020603050405020304" pitchFamily="18" charset="0"/>
            </a:rPr>
            <a:t>Международный детский журнал/альманах, издается с 1992 года.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http://www.klepa.ru/klepclub_mag.php - «Клёп-клуб». </a:t>
          </a:r>
          <a:r>
            <a:rPr lang="ru-RU" sz="2400" b="0" i="1" dirty="0" smtClean="0">
              <a:latin typeface="Times New Roman" panose="02020603050405020304" pitchFamily="18" charset="0"/>
              <a:cs typeface="Times New Roman" panose="02020603050405020304" pitchFamily="18" charset="0"/>
            </a:rPr>
            <a:t>Приложение к журналу «Клёпа». </a:t>
          </a:r>
          <a:endParaRPr lang="ru-RU" sz="24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069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http://www.kostyor.ru - Детский литературно-художественный журнал «Костёр». </a:t>
          </a:r>
          <a:endParaRPr lang="ru-RU" sz="24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http://www.krokha.ru – «Мой Кроха и Я». </a:t>
          </a:r>
          <a:r>
            <a:rPr lang="ru-RU" sz="2000" b="0" i="1" dirty="0" smtClean="0">
              <a:latin typeface="Times New Roman" panose="02020603050405020304" pitchFamily="18" charset="0"/>
              <a:cs typeface="Times New Roman" panose="02020603050405020304" pitchFamily="18" charset="0"/>
            </a:rPr>
            <a:t>Одно из самых популярных в России изданий для родителей, воспитателей.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42296">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42561">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47469">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Y="140020">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6" custScaleY="147998">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6"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EAEA5C8-2A66-4AC9-A84A-884BB1F9A4E2}" type="presOf" srcId="{65867BDF-95AC-4174-A990-6D8204E1A01C}" destId="{0A52BF4F-9BF2-406B-B6FD-CB27DB78479A}" srcOrd="0" destOrd="0" presId="urn:microsoft.com/office/officeart/2008/layout/VerticalCurvedList"/>
    <dgm:cxn modelId="{68716764-D531-49B7-A392-5D740D03526B}" srcId="{845AF8D3-C2A4-4E22-B277-06E43AF2E3D9}" destId="{65867BDF-95AC-4174-A990-6D8204E1A01C}" srcOrd="5" destOrd="0" parTransId="{EC0111AD-B39F-4959-82E7-0C8620ABCBB7}" sibTransId="{B8F87230-D3E0-496A-A896-94458978C65A}"/>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http://www.lazur.ru/anons/cvirel/cvirel4.html - «Свирель». </a:t>
          </a:r>
          <a:r>
            <a:rPr lang="ru-RU" sz="2000" b="0" i="1" dirty="0" smtClean="0">
              <a:solidFill>
                <a:schemeClr val="bg1"/>
              </a:solidFill>
              <a:latin typeface="Times New Roman" panose="02020603050405020304" pitchFamily="18" charset="0"/>
              <a:cs typeface="Times New Roman" panose="02020603050405020304" pitchFamily="18" charset="0"/>
            </a:rPr>
            <a:t>Детский экологический журнал для чтения в кругу семьи.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http://www.lazur.ru/anons/cvirelka/cvirelka4.html - «Свирелька». </a:t>
          </a:r>
          <a:r>
            <a:rPr lang="ru-RU" sz="2000" b="0" i="1" dirty="0" smtClean="0">
              <a:latin typeface="Times New Roman" panose="02020603050405020304" pitchFamily="18" charset="0"/>
              <a:cs typeface="Times New Roman" panose="02020603050405020304" pitchFamily="18" charset="0"/>
            </a:rPr>
            <a:t>Ежемесячный журнал о природе для детей от 3 до 8 лет.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6039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http://www.magazines.russ.ru – Журнальный зал. </a:t>
          </a:r>
          <a:r>
            <a:rPr lang="ru-RU" sz="2000" b="0" i="1" dirty="0" smtClean="0">
              <a:latin typeface="Times New Roman" panose="02020603050405020304" pitchFamily="18" charset="0"/>
              <a:cs typeface="Times New Roman" panose="02020603050405020304" pitchFamily="18" charset="0"/>
            </a:rPr>
            <a:t>Электронная библиотека современных журналов России.</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http://www.medvejata.ru – «Весёлые медвежата». </a:t>
          </a:r>
          <a:r>
            <a:rPr lang="ru-RU" sz="2400" b="0" i="1" dirty="0" smtClean="0">
              <a:latin typeface="Times New Roman" panose="02020603050405020304" pitchFamily="18" charset="0"/>
              <a:cs typeface="Times New Roman" panose="02020603050405020304" pitchFamily="18" charset="0"/>
            </a:rPr>
            <a:t>Добрый, яркий развивающий журнал для детей 6 - 12 лет. </a:t>
          </a:r>
          <a:endParaRPr lang="ru-RU" sz="24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069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http://www.merrypictures.ru/last_eskiz - «Эскиз». </a:t>
          </a:r>
          <a:r>
            <a:rPr lang="ru-RU" sz="2000" b="0" i="1" dirty="0" smtClean="0">
              <a:latin typeface="Times New Roman" panose="02020603050405020304" pitchFamily="18" charset="0"/>
              <a:cs typeface="Times New Roman" panose="02020603050405020304" pitchFamily="18" charset="0"/>
            </a:rPr>
            <a:t>Журнал об искусстве для детей. Издается с 2000 года. </a:t>
          </a:r>
          <a:endParaRPr lang="ru-RU" sz="20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http://www.merrypictures.ru/last_filya - «Филя». </a:t>
          </a:r>
          <a:r>
            <a:rPr lang="ru-RU" sz="2000" b="0" i="1" dirty="0" smtClean="0">
              <a:latin typeface="Times New Roman" panose="02020603050405020304" pitchFamily="18" charset="0"/>
              <a:cs typeface="Times New Roman" panose="02020603050405020304" pitchFamily="18" charset="0"/>
            </a:rPr>
            <a:t>Журнал для детей о природе и экологии. Издается с 1997 года.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20833">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56429">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48464">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63996">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X="97257" custScaleY="147158" custLinFactNeighborX="600" custLinFactNeighborY="16581">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6" custScaleY="143329">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6"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EAEA5C8-2A66-4AC9-A84A-884BB1F9A4E2}" type="presOf" srcId="{65867BDF-95AC-4174-A990-6D8204E1A01C}" destId="{0A52BF4F-9BF2-406B-B6FD-CB27DB78479A}" srcOrd="0" destOrd="0" presId="urn:microsoft.com/office/officeart/2008/layout/VerticalCurvedList"/>
    <dgm:cxn modelId="{68716764-D531-49B7-A392-5D740D03526B}" srcId="{845AF8D3-C2A4-4E22-B277-06E43AF2E3D9}" destId="{65867BDF-95AC-4174-A990-6D8204E1A01C}" srcOrd="5" destOrd="0" parTransId="{EC0111AD-B39F-4959-82E7-0C8620ABCBB7}" sibTransId="{B8F87230-D3E0-496A-A896-94458978C65A}"/>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http://www.merrypictures.ru/last_vk - «Весёлые картинки». </a:t>
          </a:r>
          <a:r>
            <a:rPr lang="ru-RU" sz="2400" b="0" i="1" dirty="0" smtClean="0">
              <a:solidFill>
                <a:schemeClr val="bg1"/>
              </a:solidFill>
              <a:latin typeface="Times New Roman" panose="02020603050405020304" pitchFamily="18" charset="0"/>
              <a:cs typeface="Times New Roman" panose="02020603050405020304" pitchFamily="18" charset="0"/>
            </a:rPr>
            <a:t>Детский юмористический журнал.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http://www.murzilka.org/info/about/ - популярный детский литературно-художественный журнал «Мурзилка». </a:t>
          </a:r>
          <a:r>
            <a:rPr lang="ru-RU" sz="2000" b="0" i="1" dirty="0" smtClean="0">
              <a:latin typeface="Times New Roman" panose="02020603050405020304" pitchFamily="18" charset="0"/>
              <a:cs typeface="Times New Roman" panose="02020603050405020304" pitchFamily="18" charset="0"/>
            </a:rPr>
            <a:t>В журнале печатаются сказки, сказочные повести, рассказы, пьесы, стихи.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603900"/>
        </a:solidFill>
      </dgm:spPr>
      <dgm:t>
        <a:bodyPr/>
        <a:lstStyle/>
        <a:p>
          <a:pPr algn="just"/>
          <a:r>
            <a:rPr lang="ru-RU" sz="2400" b="1" i="1"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http://www.ug.ru – «</a:t>
          </a:r>
          <a:r>
            <a:rPr lang="ru-RU" sz="2400" b="1" i="1" dirty="0" smtClean="0">
              <a:latin typeface="Times New Roman" panose="02020603050405020304" pitchFamily="18" charset="0"/>
              <a:cs typeface="Times New Roman" panose="02020603050405020304" pitchFamily="18" charset="0"/>
            </a:rPr>
            <a:t>Учительская газета». </a:t>
          </a:r>
          <a:endParaRPr lang="ru-RU" sz="2400" b="1"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FA015"/>
        </a:solidFill>
      </dgm:spPr>
      <dgm:t>
        <a:bodyPr/>
        <a:lstStyle/>
        <a:p>
          <a:pPr algn="just"/>
          <a:r>
            <a:rPr lang="ru-RU" sz="2400" b="1" i="1" dirty="0" smtClean="0">
              <a:latin typeface="Times New Roman" panose="02020603050405020304" pitchFamily="18" charset="0"/>
              <a:cs typeface="Times New Roman" panose="02020603050405020304" pitchFamily="18" charset="0"/>
            </a:rPr>
            <a:t>       http://ru.wikipedia.org/wiki - Детские и юношеские журналы России. Материал из «Википедии» — свободной энциклопедии. </a:t>
          </a:r>
          <a:r>
            <a:rPr lang="ru-RU" sz="2000" b="0" i="1" dirty="0" smtClean="0">
              <a:latin typeface="Times New Roman" panose="02020603050405020304" pitchFamily="18" charset="0"/>
              <a:cs typeface="Times New Roman" panose="02020603050405020304" pitchFamily="18" charset="0"/>
            </a:rPr>
            <a:t>«Весёлые картинки», «Звёздочка», «Квант», «Колобок», «Потенциал» …</a:t>
          </a:r>
          <a:endParaRPr lang="ru-RU" sz="2000" b="0"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http://www.unnaturalist.ru/index.php - «Юный натуралист». </a:t>
          </a:r>
          <a:r>
            <a:rPr lang="ru-RU" sz="2000" b="0" i="1" dirty="0" smtClean="0">
              <a:latin typeface="Times New Roman" panose="02020603050405020304" pitchFamily="18" charset="0"/>
              <a:cs typeface="Times New Roman" panose="02020603050405020304" pitchFamily="18" charset="0"/>
            </a:rPr>
            <a:t>Уникальный старейший научно-популярный журнал для детей и юношества. Издается с 1928 года. </a:t>
          </a:r>
          <a:endParaRPr lang="ru-RU" sz="20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069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http://www.vestnik.edu.ru – «Вестник образования». </a:t>
          </a:r>
          <a:r>
            <a:rPr lang="ru-RU" sz="2000" b="0" i="1" dirty="0" smtClean="0">
              <a:latin typeface="Times New Roman" panose="02020603050405020304" pitchFamily="18" charset="0"/>
              <a:cs typeface="Times New Roman" panose="02020603050405020304" pitchFamily="18" charset="0"/>
            </a:rPr>
            <a:t>Нормативные документы и аналитические обзоры. </a:t>
          </a:r>
          <a:endParaRPr lang="ru-RU" sz="20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30877">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61785">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30778">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58545">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X="100791" custScaleY="142122" custLinFactNeighborX="-483">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F988740-3A84-4D88-86AA-C5E1A238CFD6}" type="pres">
      <dgm:prSet presAssocID="{A27BC243-CA5D-46AE-B660-EF9370C15504}" presName="text_6" presStyleLbl="node1" presStyleIdx="5" presStyleCnt="6" custScaleX="97573" custScaleY="157840" custLinFactNeighborX="1425">
        <dgm:presLayoutVars>
          <dgm:bulletEnabled val="1"/>
        </dgm:presLayoutVars>
      </dgm:prSet>
      <dgm:spPr/>
      <dgm:t>
        <a:bodyPr/>
        <a:lstStyle/>
        <a:p>
          <a:endParaRPr lang="ru-RU"/>
        </a:p>
      </dgm:t>
    </dgm:pt>
    <dgm:pt modelId="{226A093B-E290-4C9F-BDB7-9DA278706264}" type="pres">
      <dgm:prSet presAssocID="{A27BC243-CA5D-46AE-B660-EF9370C15504}" presName="accent_6" presStyleCnt="0"/>
      <dgm:spPr/>
    </dgm:pt>
    <dgm:pt modelId="{F527242A-C213-4D23-9920-700EAF92EB39}" type="pres">
      <dgm:prSet presAssocID="{A27BC243-CA5D-46AE-B660-EF9370C15504}" presName="accentRepeatNode" presStyleLbl="solidFgAcc1" presStyleIdx="5" presStyleCnt="6" custLinFactNeighborX="17586" custLinFactNeighborY="-17376"/>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AC8F1F0D-51A4-4683-AF15-41B3C6F56EE7}" srcId="{845AF8D3-C2A4-4E22-B277-06E43AF2E3D9}" destId="{A27BC243-CA5D-46AE-B660-EF9370C15504}" srcOrd="5" destOrd="0" parTransId="{35A05568-99A0-45EF-A590-D40427E6F2A6}" sibTransId="{DAD5E82B-F3FF-42D1-9D14-4DE95D8B10CA}"/>
    <dgm:cxn modelId="{3C9C4E96-A362-421D-A5C8-10C76CD14CC7}" type="presOf" srcId="{CB53D284-FF87-4D69-B73C-AE1C87FFEFC8}" destId="{59D6885A-44DC-4FD9-B773-6661F8DC938A}" srcOrd="0" destOrd="0" presId="urn:microsoft.com/office/officeart/2008/layout/VerticalCurvedList"/>
    <dgm:cxn modelId="{4B32658B-D028-4F13-9226-937B78781B50}" type="presOf" srcId="{A27BC243-CA5D-46AE-B660-EF9370C15504}" destId="{EF988740-3A84-4D88-86AA-C5E1A238CFD6}"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53C6DC0-B02C-44A5-B470-BF186969B792}" type="presParOf" srcId="{E3C78FDA-7BB3-4441-A4ED-62E6EDC1BD19}" destId="{EF988740-3A84-4D88-86AA-C5E1A238CFD6}" srcOrd="11" destOrd="0" presId="urn:microsoft.com/office/officeart/2008/layout/VerticalCurvedList"/>
    <dgm:cxn modelId="{FF3B3EC6-9C65-4A72-B5BE-47DAAD790A33}" type="presParOf" srcId="{E3C78FDA-7BB3-4441-A4ED-62E6EDC1BD19}" destId="{226A093B-E290-4C9F-BDB7-9DA278706264}" srcOrd="12" destOrd="0" presId="urn:microsoft.com/office/officeart/2008/layout/VerticalCurvedList"/>
    <dgm:cxn modelId="{C728F91C-EC7A-4F0B-B3E3-5F17F4E45B02}" type="presParOf" srcId="{226A093B-E290-4C9F-BDB7-9DA278706264}"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http://www.cofe.ru/read-ka - «Почитай-ка». </a:t>
          </a:r>
          <a:r>
            <a:rPr lang="ru-RU" sz="2000" b="0" i="1" dirty="0" smtClean="0">
              <a:solidFill>
                <a:schemeClr val="bg1"/>
              </a:solidFill>
              <a:latin typeface="Times New Roman" panose="02020603050405020304" pitchFamily="18" charset="0"/>
              <a:cs typeface="Times New Roman" panose="02020603050405020304" pitchFamily="18" charset="0"/>
            </a:rPr>
            <a:t>Красочный иллюстрированный журнал для самых маленьких детей, существующий только в Интернете.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http://www.solnet.ee/sol - «Солнышко». </a:t>
          </a:r>
          <a:r>
            <a:rPr lang="ru-RU" sz="2000" b="0" i="1" dirty="0" smtClean="0">
              <a:latin typeface="Times New Roman" panose="02020603050405020304" pitchFamily="18" charset="0"/>
              <a:cs typeface="Times New Roman" panose="02020603050405020304" pitchFamily="18" charset="0"/>
            </a:rPr>
            <a:t>Развлекательно-познавательный детский журнал, существующий только в Интернете (в виртуальном виде).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6039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http://www.enews.com/monster/education.html – Каталог журналов Сети. </a:t>
          </a:r>
          <a:r>
            <a:rPr lang="ru-RU" sz="2000" b="0" i="1" dirty="0" smtClean="0">
              <a:latin typeface="Times New Roman" panose="02020603050405020304" pitchFamily="18" charset="0"/>
              <a:cs typeface="Times New Roman" panose="02020603050405020304" pitchFamily="18" charset="0"/>
            </a:rPr>
            <a:t>Достаточно большой и подробный список образовательных журналов, не имеющих печатного аналога.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FA015"/>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http://www.xo.by.ru – «Санька - Бешеный кролик». </a:t>
          </a:r>
          <a:r>
            <a:rPr lang="ru-RU" sz="2000" b="0" i="1" dirty="0" smtClean="0">
              <a:latin typeface="Times New Roman" panose="02020603050405020304" pitchFamily="18" charset="0"/>
              <a:cs typeface="Times New Roman" panose="02020603050405020304" pitchFamily="18" charset="0"/>
            </a:rPr>
            <a:t>Развлекательно-познавательный Интернет-журнал для детей и подростков. Игры, загадки, рассказы, познавательные истории, сказки и многое другое. </a:t>
          </a:r>
          <a:endParaRPr lang="ru-RU" sz="2000" b="0"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http://www.e-skazki.narod.ru -Сказка для народа - новости мира сказок. </a:t>
          </a:r>
          <a:r>
            <a:rPr lang="ru-RU" sz="2000" b="0" i="1" dirty="0" smtClean="0">
              <a:latin typeface="Times New Roman" panose="02020603050405020304" pitchFamily="18" charset="0"/>
              <a:cs typeface="Times New Roman" panose="02020603050405020304" pitchFamily="18" charset="0"/>
            </a:rPr>
            <a:t>Размещены самые различные народные и авторские сказки со всех уголков планеты.</a:t>
          </a:r>
          <a:endParaRPr lang="ru-RU" sz="20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30877">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61785">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5" custScaleY="130778">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5"/>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5" custScaleY="158545">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5"/>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53D0767A-1492-4241-A60D-71BA1A634850}" type="pres">
      <dgm:prSet presAssocID="{A27BC243-CA5D-46AE-B660-EF9370C15504}" presName="text_5" presStyleLbl="node1" presStyleIdx="4" presStyleCnt="5" custScaleY="123623">
        <dgm:presLayoutVars>
          <dgm:bulletEnabled val="1"/>
        </dgm:presLayoutVars>
      </dgm:prSet>
      <dgm:spPr/>
      <dgm:t>
        <a:bodyPr/>
        <a:lstStyle/>
        <a:p>
          <a:endParaRPr lang="ru-RU"/>
        </a:p>
      </dgm:t>
    </dgm:pt>
    <dgm:pt modelId="{F26BBABE-4477-49BE-A261-DFE2C321BAC8}" type="pres">
      <dgm:prSet presAssocID="{A27BC243-CA5D-46AE-B660-EF9370C15504}" presName="accent_5" presStyleCnt="0"/>
      <dgm:spPr/>
    </dgm:pt>
    <dgm:pt modelId="{F527242A-C213-4D23-9920-700EAF92EB39}" type="pres">
      <dgm:prSet presAssocID="{A27BC243-CA5D-46AE-B660-EF9370C15504}" presName="accentRepeatNode" presStyleLbl="solidFgAcc1" presStyleIdx="4" presStyleCnt="5" custLinFactNeighborX="17586" custLinFactNeighborY="-17376"/>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AC8F1F0D-51A4-4683-AF15-41B3C6F56EE7}" srcId="{845AF8D3-C2A4-4E22-B277-06E43AF2E3D9}" destId="{A27BC243-CA5D-46AE-B660-EF9370C15504}" srcOrd="4" destOrd="0" parTransId="{35A05568-99A0-45EF-A590-D40427E6F2A6}" sibTransId="{DAD5E82B-F3FF-42D1-9D14-4DE95D8B10CA}"/>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44A81B83-C638-4B71-8D43-B1C6682F5773}" type="presOf" srcId="{6762C1C9-4029-4C05-9822-72A655E252E8}" destId="{B9014666-0AD7-4738-952E-6FF40015A81A}" srcOrd="0" destOrd="0" presId="urn:microsoft.com/office/officeart/2008/layout/VerticalCurvedList"/>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78A1EB32-08A4-4CD9-9C6F-7511AC994111}" type="presOf" srcId="{A27BC243-CA5D-46AE-B660-EF9370C15504}" destId="{53D0767A-1492-4241-A60D-71BA1A634850}"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1AD8BE49-B78C-49EC-A03D-08EE04AE7FD6}" type="presParOf" srcId="{E3C78FDA-7BB3-4441-A4ED-62E6EDC1BD19}" destId="{53D0767A-1492-4241-A60D-71BA1A634850}" srcOrd="9" destOrd="0" presId="urn:microsoft.com/office/officeart/2008/layout/VerticalCurvedList"/>
    <dgm:cxn modelId="{FAB9CB38-8ED1-44F5-AF5C-F2AEA8C5F4D9}" type="presParOf" srcId="{E3C78FDA-7BB3-4441-A4ED-62E6EDC1BD19}" destId="{F26BBABE-4477-49BE-A261-DFE2C321BAC8}" srcOrd="10" destOrd="0" presId="urn:microsoft.com/office/officeart/2008/layout/VerticalCurvedList"/>
    <dgm:cxn modelId="{BF07CBD0-A5CE-4F44-A6D7-5E3F886AFDD1}" type="presParOf" srcId="{F26BBABE-4477-49BE-A261-DFE2C321BAC8}"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http://www.ed.gov.ru </a:t>
          </a:r>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Федеральное агентство по образованию.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r>
            <a:rPr lang="ru-RU" sz="2400" b="1" i="1" dirty="0" smtClean="0">
              <a:latin typeface="Times New Roman" panose="02020603050405020304" pitchFamily="18" charset="0"/>
              <a:cs typeface="Times New Roman" panose="02020603050405020304" pitchFamily="18" charset="0"/>
            </a:rPr>
            <a:t>    http://www.edu.ru </a:t>
          </a:r>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Федеральный портал «Российское образование</a:t>
          </a:r>
          <a:r>
            <a:rPr lang="ru-RU" sz="2000" b="1" i="1" dirty="0" smtClean="0">
              <a:latin typeface="Times New Roman" panose="02020603050405020304" pitchFamily="18" charset="0"/>
              <a:cs typeface="Times New Roman" panose="02020603050405020304" pitchFamily="18" charset="0"/>
            </a:rPr>
            <a:t>. </a:t>
          </a:r>
          <a:endParaRPr lang="ru-RU" sz="2000" b="1"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http://www.edu.-all.ru </a:t>
          </a:r>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Портал «ВСЕОБУЧ» – всё об образовании</a:t>
          </a:r>
          <a:r>
            <a:rPr lang="ru-RU" sz="2000" b="1" i="1" dirty="0" smtClean="0">
              <a:latin typeface="Times New Roman" panose="02020603050405020304" pitchFamily="18" charset="0"/>
              <a:cs typeface="Times New Roman" panose="02020603050405020304" pitchFamily="18" charset="0"/>
            </a:rPr>
            <a:t>. </a:t>
          </a:r>
          <a:endParaRPr lang="ru-RU" sz="130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http://www.fipi.ru </a:t>
          </a:r>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Федеральный институт педагогических измерений, поиска.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http://5ballov.com.ru </a:t>
          </a:r>
          <a:r>
            <a:rPr lang="ru-RU" sz="2000" b="1" i="1" dirty="0" smtClean="0">
              <a:solidFill>
                <a:schemeClr val="bg1"/>
              </a:solidFill>
              <a:latin typeface="Times New Roman" panose="02020603050405020304" pitchFamily="18" charset="0"/>
              <a:cs typeface="Times New Roman" panose="02020603050405020304" pitchFamily="18" charset="0"/>
            </a:rPr>
            <a:t>– </a:t>
          </a:r>
          <a:r>
            <a:rPr lang="ru-RU" sz="2000" b="0" i="1" dirty="0" smtClean="0">
              <a:solidFill>
                <a:schemeClr val="bg1"/>
              </a:solidFill>
              <a:latin typeface="Times New Roman" panose="02020603050405020304" pitchFamily="18" charset="0"/>
              <a:cs typeface="Times New Roman" panose="02020603050405020304" pitchFamily="18" charset="0"/>
            </a:rPr>
            <a:t>«5 Баллов. Ру» содержит подборку образовательных ресурсов, документов.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D3E84109-7262-48F3-87E1-FD77DEC0D3EA}" type="sibTrans" cxnId="{1306B73F-E926-42E7-9268-2E490943E7C0}">
      <dgm:prSet/>
      <dgm:spPr>
        <a:ln>
          <a:solidFill>
            <a:srgbClr val="261700"/>
          </a:solidFill>
        </a:ln>
      </dgm:spPr>
      <dgm:t>
        <a:bodyPr/>
        <a:lstStyle/>
        <a:p>
          <a:endParaRPr lang="ru-RU"/>
        </a:p>
      </dgm:t>
    </dgm:pt>
    <dgm:pt modelId="{B4D7F519-FF3C-4ABC-BF92-11C3D0FB2DC5}" type="parTrans" cxnId="{1306B73F-E926-42E7-9268-2E490943E7C0}">
      <dgm:prSet/>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http://sputnik.mto.ru </a:t>
          </a:r>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Спутниковый канал единой образовательной информационной среды. </a:t>
          </a:r>
          <a:endParaRPr lang="ru-RU" sz="2400" b="0" i="1" dirty="0">
            <a:latin typeface="Times New Roman" panose="02020603050405020304" pitchFamily="18" charset="0"/>
            <a:cs typeface="Times New Roman" panose="02020603050405020304" pitchFamily="18" charset="0"/>
          </a:endParaRPr>
        </a:p>
      </dgm:t>
    </dgm:pt>
    <dgm:pt modelId="{FDAF263F-64E8-4B60-BFAD-AB0375DA4CDB}" type="sibTrans" cxnId="{165700A5-5410-4052-8C38-56F281A985FB}">
      <dgm:prSet/>
      <dgm:spPr/>
      <dgm:t>
        <a:bodyPr/>
        <a:lstStyle/>
        <a:p>
          <a:endParaRPr lang="ru-RU"/>
        </a:p>
      </dgm:t>
    </dgm:pt>
    <dgm:pt modelId="{92A58180-E6BD-49D6-9ED9-25CB518FECA9}" type="parTrans" cxnId="{165700A5-5410-4052-8C38-56F281A985F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61785">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38171">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49307">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Y="130922">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6" custScaleY="148572">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6" custLinFactNeighborX="-10925" custLinFactNeighborY="-1612"/>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EAEA5C8-2A66-4AC9-A84A-884BB1F9A4E2}" type="presOf" srcId="{65867BDF-95AC-4174-A990-6D8204E1A01C}" destId="{0A52BF4F-9BF2-406B-B6FD-CB27DB78479A}" srcOrd="0" destOrd="0" presId="urn:microsoft.com/office/officeart/2008/layout/VerticalCurvedList"/>
    <dgm:cxn modelId="{68716764-D531-49B7-A392-5D740D03526B}" srcId="{845AF8D3-C2A4-4E22-B277-06E43AF2E3D9}" destId="{65867BDF-95AC-4174-A990-6D8204E1A01C}" srcOrd="5" destOrd="0" parTransId="{EC0111AD-B39F-4959-82E7-0C8620ABCBB7}" sibTransId="{B8F87230-D3E0-496A-A896-94458978C65A}"/>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http://www.informika.ru </a:t>
          </a:r>
          <a:r>
            <a:rPr lang="ru-RU" sz="2000" b="0" i="1" dirty="0" smtClean="0">
              <a:latin typeface="Times New Roman" panose="02020603050405020304" pitchFamily="18" charset="0"/>
              <a:cs typeface="Times New Roman" panose="02020603050405020304" pitchFamily="18" charset="0"/>
            </a:rPr>
            <a:t>– «Информика» – Официальное название Центра информатизации Министерства общего и профессионального образования России.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r>
            <a:rPr lang="ru-RU" sz="2400" b="1" i="1" dirty="0" smtClean="0">
              <a:latin typeface="Times New Roman" panose="02020603050405020304" pitchFamily="18" charset="0"/>
              <a:cs typeface="Times New Roman" panose="02020603050405020304" pitchFamily="18" charset="0"/>
            </a:rPr>
            <a:t>    http://www.int-edu.ru </a:t>
          </a:r>
          <a:r>
            <a:rPr lang="ru-RU" sz="2000" b="0" i="1" dirty="0" smtClean="0">
              <a:latin typeface="Times New Roman" panose="02020603050405020304" pitchFamily="18" charset="0"/>
              <a:cs typeface="Times New Roman" panose="02020603050405020304" pitchFamily="18" charset="0"/>
            </a:rPr>
            <a:t>– Институт новых технологий образования. </a:t>
          </a:r>
          <a:endParaRPr lang="ru-RU" sz="2000" b="1"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http://www.lexed.ru </a:t>
          </a:r>
          <a:r>
            <a:rPr lang="ru-RU" sz="2000" b="0" i="1" dirty="0" smtClean="0">
              <a:latin typeface="Times New Roman" panose="02020603050405020304" pitchFamily="18" charset="0"/>
              <a:cs typeface="Times New Roman" panose="02020603050405020304" pitchFamily="18" charset="0"/>
            </a:rPr>
            <a:t>– Федеральный центр образовательного законодательства. </a:t>
          </a:r>
          <a:endParaRPr lang="ru-RU" sz="130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http://www.mon.gov.ru </a:t>
          </a:r>
          <a:r>
            <a:rPr lang="ru-RU" sz="2000" b="0" i="1" dirty="0" smtClean="0">
              <a:latin typeface="Times New Roman" panose="02020603050405020304" pitchFamily="18" charset="0"/>
              <a:cs typeface="Times New Roman" panose="02020603050405020304" pitchFamily="18" charset="0"/>
            </a:rPr>
            <a:t>– Министерство образования и науки Российской Федерации.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http://fsu.edu.ru/p1.html </a:t>
          </a:r>
          <a:r>
            <a:rPr lang="ru-RU" sz="2000" b="0" i="1" dirty="0" smtClean="0">
              <a:solidFill>
                <a:schemeClr val="bg1"/>
              </a:solidFill>
              <a:latin typeface="Times New Roman" panose="02020603050405020304" pitchFamily="18" charset="0"/>
              <a:cs typeface="Times New Roman" panose="02020603050405020304" pitchFamily="18" charset="0"/>
            </a:rPr>
            <a:t>– Федеральный совет по учебникам Министерства образования и науки РФ.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D3E84109-7262-48F3-87E1-FD77DEC0D3EA}" type="sibTrans" cxnId="{1306B73F-E926-42E7-9268-2E490943E7C0}">
      <dgm:prSet/>
      <dgm:spPr>
        <a:ln>
          <a:solidFill>
            <a:srgbClr val="261700"/>
          </a:solidFill>
        </a:ln>
      </dgm:spPr>
      <dgm:t>
        <a:bodyPr/>
        <a:lstStyle/>
        <a:p>
          <a:endParaRPr lang="ru-RU"/>
        </a:p>
      </dgm:t>
    </dgm:pt>
    <dgm:pt modelId="{B4D7F519-FF3C-4ABC-BF92-11C3D0FB2DC5}" type="parTrans" cxnId="{1306B73F-E926-42E7-9268-2E490943E7C0}">
      <dgm:prSet/>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http://www.ict.edu.ru </a:t>
          </a:r>
          <a:r>
            <a:rPr lang="ru-RU" sz="2000" b="0" i="1" dirty="0" smtClean="0">
              <a:latin typeface="Times New Roman" panose="02020603050405020304" pitchFamily="18" charset="0"/>
              <a:cs typeface="Times New Roman" panose="02020603050405020304" pitchFamily="18" charset="0"/>
            </a:rPr>
            <a:t>– Федеральный портал «Информационно-коммуникационные технологии в образовании». </a:t>
          </a:r>
          <a:endParaRPr lang="ru-RU" sz="2400" b="0" i="1" dirty="0">
            <a:latin typeface="Times New Roman" panose="02020603050405020304" pitchFamily="18" charset="0"/>
            <a:cs typeface="Times New Roman" panose="02020603050405020304" pitchFamily="18" charset="0"/>
          </a:endParaRPr>
        </a:p>
      </dgm:t>
    </dgm:pt>
    <dgm:pt modelId="{FDAF263F-64E8-4B60-BFAD-AB0375DA4CDB}" type="sibTrans" cxnId="{165700A5-5410-4052-8C38-56F281A985FB}">
      <dgm:prSet/>
      <dgm:spPr/>
      <dgm:t>
        <a:bodyPr/>
        <a:lstStyle/>
        <a:p>
          <a:endParaRPr lang="ru-RU"/>
        </a:p>
      </dgm:t>
    </dgm:pt>
    <dgm:pt modelId="{92A58180-E6BD-49D6-9ED9-25CB518FECA9}" type="parTrans" cxnId="{165700A5-5410-4052-8C38-56F281A985F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34997">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52738">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41341">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custLinFactNeighborX="11461" custLinFactNeighborY="-7820"/>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Y="130922">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6" custScaleY="148572">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6" custLinFactNeighborX="-7015" custLinFactNeighborY="-1612"/>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EAEA5C8-2A66-4AC9-A84A-884BB1F9A4E2}" type="presOf" srcId="{65867BDF-95AC-4174-A990-6D8204E1A01C}" destId="{0A52BF4F-9BF2-406B-B6FD-CB27DB78479A}" srcOrd="0" destOrd="0" presId="urn:microsoft.com/office/officeart/2008/layout/VerticalCurvedList"/>
    <dgm:cxn modelId="{68716764-D531-49B7-A392-5D740D03526B}" srcId="{845AF8D3-C2A4-4E22-B277-06E43AF2E3D9}" destId="{65867BDF-95AC-4174-A990-6D8204E1A01C}" srcOrd="5" destOrd="0" parTransId="{EC0111AD-B39F-4959-82E7-0C8620ABCBB7}" sibTransId="{B8F87230-D3E0-496A-A896-94458978C65A}"/>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http://www.videoresursy.ru </a:t>
          </a:r>
          <a:r>
            <a:rPr lang="ru-RU" sz="2000" b="0" i="1" dirty="0" smtClean="0">
              <a:latin typeface="Times New Roman" panose="02020603050405020304" pitchFamily="18" charset="0"/>
              <a:cs typeface="Times New Roman" panose="02020603050405020304" pitchFamily="18" charset="0"/>
            </a:rPr>
            <a:t>– «Медиаресурсы для образования и просвещения» - один из лидеров в создании нового поколения электронных учебно-методических пособий на основе демонстрации опыта работы педагогов-практиков.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http://www.vidod.edu.ru </a:t>
          </a:r>
          <a:r>
            <a:rPr lang="ru-RU" sz="2000" b="0" i="1" dirty="0" smtClean="0">
              <a:latin typeface="Times New Roman" panose="02020603050405020304" pitchFamily="18" charset="0"/>
              <a:cs typeface="Times New Roman" panose="02020603050405020304" pitchFamily="18" charset="0"/>
            </a:rPr>
            <a:t>– Федеральный портал «Дополнительное образование детей». Федеральные и межведомственные программы. </a:t>
          </a:r>
          <a:endParaRPr lang="ru-RU" sz="2000" b="1"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http://www</a:t>
          </a:r>
          <a:r>
            <a:rPr lang="ru-RU" sz="2400" b="1" i="1" dirty="0" smtClean="0">
              <a:latin typeface="Times New Roman" panose="02020603050405020304" pitchFamily="18" charset="0"/>
              <a:cs typeface="Times New Roman" panose="02020603050405020304" pitchFamily="18" charset="0"/>
            </a:rPr>
            <a:t>.</a:t>
          </a:r>
          <a:r>
            <a:rPr lang="en-US" sz="2400" b="1" i="1" dirty="0" smtClean="0">
              <a:latin typeface="Times New Roman" panose="02020603050405020304" pitchFamily="18" charset="0"/>
              <a:cs typeface="Times New Roman" panose="02020603050405020304" pitchFamily="18" charset="0"/>
            </a:rPr>
            <a:t>obr.amurobl.ru</a:t>
          </a:r>
          <a:r>
            <a:rPr lang="ru-RU" sz="2400" b="1" i="1" dirty="0" smtClean="0">
              <a:latin typeface="Times New Roman" panose="02020603050405020304" pitchFamily="18" charset="0"/>
              <a:cs typeface="Times New Roman" panose="02020603050405020304" pitchFamily="18" charset="0"/>
            </a:rPr>
            <a:t> - Министерство образования и науки Амурской области. </a:t>
          </a:r>
          <a:endParaRPr lang="ru-RU" sz="2400" b="1"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http://www.rost.ru </a:t>
          </a:r>
          <a:r>
            <a:rPr lang="ru-RU" sz="2000" b="0" i="1" dirty="0" smtClean="0">
              <a:solidFill>
                <a:schemeClr val="bg1"/>
              </a:solidFill>
              <a:latin typeface="Times New Roman" panose="02020603050405020304" pitchFamily="18" charset="0"/>
              <a:cs typeface="Times New Roman" panose="02020603050405020304" pitchFamily="18" charset="0"/>
            </a:rPr>
            <a:t>– Приоритетные национальные проекты: сайт Совета при Президенте Российской Федерации по реализации приоритетных национальных проектов и демографической политике.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D3E84109-7262-48F3-87E1-FD77DEC0D3EA}" type="sibTrans" cxnId="{1306B73F-E926-42E7-9268-2E490943E7C0}">
      <dgm:prSet/>
      <dgm:spPr>
        <a:ln>
          <a:solidFill>
            <a:srgbClr val="261700"/>
          </a:solidFill>
        </a:ln>
      </dgm:spPr>
      <dgm:t>
        <a:bodyPr/>
        <a:lstStyle/>
        <a:p>
          <a:endParaRPr lang="ru-RU"/>
        </a:p>
      </dgm:t>
    </dgm:pt>
    <dgm:pt modelId="{B4D7F519-FF3C-4ABC-BF92-11C3D0FB2DC5}" type="parTrans" cxnId="{1306B73F-E926-42E7-9268-2E490943E7C0}">
      <dgm:prSet/>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http://www.school.edu.ru </a:t>
          </a:r>
          <a:r>
            <a:rPr lang="ru-RU" sz="2000" b="0" i="1" dirty="0" smtClean="0">
              <a:latin typeface="Times New Roman" panose="02020603050405020304" pitchFamily="18" charset="0"/>
              <a:cs typeface="Times New Roman" panose="02020603050405020304" pitchFamily="18" charset="0"/>
            </a:rPr>
            <a:t>– Российский общеобразовательный портал. Портал содержит многообразную информацию по всем основным вопросам общего образования, от дошкольного до полного среднего. </a:t>
          </a:r>
          <a:endParaRPr lang="ru-RU" sz="2400" b="0" i="1" dirty="0">
            <a:latin typeface="Times New Roman" panose="02020603050405020304" pitchFamily="18" charset="0"/>
            <a:cs typeface="Times New Roman" panose="02020603050405020304" pitchFamily="18" charset="0"/>
          </a:endParaRPr>
        </a:p>
      </dgm:t>
    </dgm:pt>
    <dgm:pt modelId="{FDAF263F-64E8-4B60-BFAD-AB0375DA4CDB}" type="sibTrans" cxnId="{165700A5-5410-4052-8C38-56F281A985FB}">
      <dgm:prSet/>
      <dgm:spPr/>
      <dgm:t>
        <a:bodyPr/>
        <a:lstStyle/>
        <a:p>
          <a:endParaRPr lang="ru-RU"/>
        </a:p>
      </dgm:t>
    </dgm:pt>
    <dgm:pt modelId="{92A58180-E6BD-49D6-9ED9-25CB518FECA9}" type="parTrans" cxnId="{165700A5-5410-4052-8C38-56F281A985F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43351">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41464">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5" custScaleY="158440">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5"/>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5" custScaleY="130147">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5" custLinFactNeighborX="11461" custLinFactNeighborY="-3910"/>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5" custScaleY="147123">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5"/>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000" b="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http://deti.spb.ru – Региональный сайт детских библиотек.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http://detskiy-mir.net/rating.php - Детский мир. </a:t>
          </a:r>
          <a:r>
            <a:rPr lang="ru-RU" sz="2000" b="0" i="1" dirty="0" smtClean="0">
              <a:latin typeface="Times New Roman" panose="02020603050405020304" pitchFamily="18" charset="0"/>
              <a:cs typeface="Times New Roman" panose="02020603050405020304" pitchFamily="18" charset="0"/>
            </a:rPr>
            <a:t>Каталог детских ресурсов. Все сайты детской тематики.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http://gumer.info – Библиотека Гумер. </a:t>
          </a:r>
          <a:r>
            <a:rPr lang="ru-RU" sz="2000" b="0" i="1" dirty="0" smtClean="0">
              <a:latin typeface="Times New Roman" panose="02020603050405020304" pitchFamily="18" charset="0"/>
              <a:cs typeface="Times New Roman" panose="02020603050405020304" pitchFamily="18" charset="0"/>
            </a:rPr>
            <a:t>Включает в себя библиотеки по истории, психологии, праву, филологии, культурологии, журналистике, педагогике и др.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E9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http://sunsite.berkeley.edu/Libweb - Каталог библиотек России. </a:t>
          </a:r>
          <a:endParaRPr lang="ru-RU" sz="2400" b="1"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6762C1C9-4029-4C05-9822-72A655E252E8}">
      <dgm:prSet phldrT="[Текст]" custT="1"/>
      <dgm:spPr>
        <a:solidFill>
          <a:srgbClr val="865000"/>
        </a:solidFill>
      </dgm:spPr>
      <dgm:t>
        <a:bodyPr/>
        <a:lstStyle/>
        <a:p>
          <a:pPr algn="just"/>
          <a:r>
            <a:rPr lang="ru-RU" sz="2000" b="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http://kidsbook.narod.ru – Kidsbook: библиотека детской литературы. </a:t>
          </a:r>
          <a:endParaRPr lang="ru-RU" sz="2400" b="1"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000" b="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http://lib.students.ru – Студенческая библиотека Онлайн. </a:t>
          </a:r>
          <a:endParaRPr lang="ru-RU" sz="2400" b="1"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000" b="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http://lukoshko.net – «Лукошко сказок». </a:t>
          </a:r>
          <a:r>
            <a:rPr lang="ru-RU" sz="2000" b="0" i="1" dirty="0" smtClean="0">
              <a:latin typeface="Times New Roman" panose="02020603050405020304" pitchFamily="18" charset="0"/>
              <a:cs typeface="Times New Roman" panose="02020603050405020304" pitchFamily="18" charset="0"/>
            </a:rPr>
            <a:t>Детская электронная библиотека - народные и авторские сказки, стихи и рассказы для детей.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7"/>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7"/>
      <dgm:spPr/>
    </dgm:pt>
    <dgm:pt modelId="{B65D2A7A-E8F7-4018-BF18-003BB68E0FB5}" type="pres">
      <dgm:prSet presAssocID="{845AF8D3-C2A4-4E22-B277-06E43AF2E3D9}" presName="dstNode" presStyleLbl="node1" presStyleIdx="0" presStyleCnt="7"/>
      <dgm:spPr/>
    </dgm:pt>
    <dgm:pt modelId="{59D6885A-44DC-4FD9-B773-6661F8DC938A}" type="pres">
      <dgm:prSet presAssocID="{CB53D284-FF87-4D69-B73C-AE1C87FFEFC8}" presName="text_1" presStyleLbl="node1" presStyleIdx="0" presStyleCnt="7"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7"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7" custScaleY="161785">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7"/>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7" custScaleY="157394">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7"/>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7" custScaleY="155015">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7"/>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7" custScaleY="130922">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7"/>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7" custScaleY="162100">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7"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0345053-C507-4606-9D70-62EDC8920B1C}" type="pres">
      <dgm:prSet presAssocID="{A27BC243-CA5D-46AE-B660-EF9370C15504}" presName="text_7" presStyleLbl="node1" presStyleIdx="6" presStyleCnt="7" custScaleX="99868" custScaleY="121619" custLinFactNeighborX="248" custLinFactNeighborY="-28039">
        <dgm:presLayoutVars>
          <dgm:bulletEnabled val="1"/>
        </dgm:presLayoutVars>
      </dgm:prSet>
      <dgm:spPr/>
      <dgm:t>
        <a:bodyPr/>
        <a:lstStyle/>
        <a:p>
          <a:endParaRPr lang="ru-RU"/>
        </a:p>
      </dgm:t>
    </dgm:pt>
    <dgm:pt modelId="{5C317FC0-5EE7-458D-8870-BB8A7C24E301}" type="pres">
      <dgm:prSet presAssocID="{A27BC243-CA5D-46AE-B660-EF9370C15504}" presName="accent_7" presStyleCnt="0"/>
      <dgm:spPr/>
    </dgm:pt>
    <dgm:pt modelId="{F527242A-C213-4D23-9920-700EAF92EB39}" type="pres">
      <dgm:prSet presAssocID="{A27BC243-CA5D-46AE-B660-EF9370C15504}" presName="accentRepeatNode" presStyleLbl="solidFgAcc1" presStyleIdx="6" presStyleCnt="7" custLinFactNeighborX="-7284" custLinFactNeighborY="-23259"/>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4D07AD17-C0C3-41A7-BF39-A8D851649A49}" srcId="{845AF8D3-C2A4-4E22-B277-06E43AF2E3D9}" destId="{A1861B91-EC94-4691-BC69-DFA7BD682797}" srcOrd="4" destOrd="0" parTransId="{4FF96C9A-F2FC-4E0C-BD09-2F9C505A5B0C}" sibTransId="{B7187626-C308-478C-9BF7-31BB39702C55}"/>
    <dgm:cxn modelId="{41606A45-3533-4D99-A2A6-76EB6FB373B2}" type="presOf" srcId="{3EB49402-8FA7-423C-A301-89C808DA14FE}" destId="{4B412397-4580-4CFF-848F-CFF7E4068E63}"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AC8F1F0D-51A4-4683-AF15-41B3C6F56EE7}" srcId="{845AF8D3-C2A4-4E22-B277-06E43AF2E3D9}" destId="{A27BC243-CA5D-46AE-B660-EF9370C15504}" srcOrd="6" destOrd="0" parTransId="{35A05568-99A0-45EF-A590-D40427E6F2A6}" sibTransId="{DAD5E82B-F3FF-42D1-9D14-4DE95D8B10CA}"/>
    <dgm:cxn modelId="{68716764-D531-49B7-A392-5D740D03526B}" srcId="{845AF8D3-C2A4-4E22-B277-06E43AF2E3D9}" destId="{65867BDF-95AC-4174-A990-6D8204E1A01C}" srcOrd="5" destOrd="0" parTransId="{EC0111AD-B39F-4959-82E7-0C8620ABCBB7}" sibTransId="{B8F87230-D3E0-496A-A896-94458978C65A}"/>
    <dgm:cxn modelId="{3EAEA5C8-2A66-4AC9-A84A-884BB1F9A4E2}" type="presOf" srcId="{65867BDF-95AC-4174-A990-6D8204E1A01C}" destId="{0A52BF4F-9BF2-406B-B6FD-CB27DB78479A}" srcOrd="0" destOrd="0" presId="urn:microsoft.com/office/officeart/2008/layout/VerticalCurvedList"/>
    <dgm:cxn modelId="{22A383C4-379B-48D4-8990-68FEFE90E8EF}" type="presOf" srcId="{A27BC243-CA5D-46AE-B660-EF9370C15504}" destId="{F0345053-C507-4606-9D70-62EDC8920B1C}"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021AA597-662E-4A46-95B9-93AA047071B2}" type="presOf" srcId="{A1861B91-EC94-4691-BC69-DFA7BD682797}" destId="{2E623DA1-495D-4927-A5D1-E16B42194AD1}" srcOrd="0" destOrd="0" presId="urn:microsoft.com/office/officeart/2008/layout/VerticalCurvedList"/>
    <dgm:cxn modelId="{26B566A6-319C-411F-AA35-D6F891DCCEFF}" srcId="{845AF8D3-C2A4-4E22-B277-06E43AF2E3D9}" destId="{6762C1C9-4029-4C05-9822-72A655E252E8}" srcOrd="3" destOrd="0" parTransId="{02C9F632-1F04-4330-B7A3-78E7A4068B17}" sibTransId="{10EAFBDF-8923-4EDE-9596-A5A18B5561E6}"/>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4A81B83-C638-4B71-8D43-B1C6682F5773}" type="presOf" srcId="{6762C1C9-4029-4C05-9822-72A655E252E8}" destId="{B9014666-0AD7-4738-952E-6FF40015A81A}"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C9C4E96-A362-421D-A5C8-10C76CD14CC7}" type="presOf" srcId="{CB53D284-FF87-4D69-B73C-AE1C87FFEFC8}" destId="{59D6885A-44DC-4FD9-B773-6661F8DC938A}" srcOrd="0" destOrd="0" presId="urn:microsoft.com/office/officeart/2008/layout/VerticalCurvedList"/>
    <dgm:cxn modelId="{165700A5-5410-4052-8C38-56F281A985FB}" srcId="{845AF8D3-C2A4-4E22-B277-06E43AF2E3D9}" destId="{8D745300-FF03-47B8-9E44-00AE930FCF30}" srcOrd="1" destOrd="0" parTransId="{92A58180-E6BD-49D6-9ED9-25CB518FECA9}" sibTransId="{FDAF263F-64E8-4B60-BFAD-AB0375DA4CDB}"/>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 modelId="{D3EB3935-7506-4580-B9B4-3469F6D7F314}" type="presParOf" srcId="{E3C78FDA-7BB3-4441-A4ED-62E6EDC1BD19}" destId="{F0345053-C507-4606-9D70-62EDC8920B1C}" srcOrd="13" destOrd="0" presId="urn:microsoft.com/office/officeart/2008/layout/VerticalCurvedList"/>
    <dgm:cxn modelId="{3BB4DFB5-AEFE-4DAC-9BB3-A6AA14A7D26A}" type="presParOf" srcId="{E3C78FDA-7BB3-4441-A4ED-62E6EDC1BD19}" destId="{5C317FC0-5EE7-458D-8870-BB8A7C24E301}" srcOrd="14" destOrd="0" presId="urn:microsoft.com/office/officeart/2008/layout/VerticalCurvedList"/>
    <dgm:cxn modelId="{552D8D80-AC1F-4B30-AFBC-54EF60C95028}" type="presParOf" srcId="{5C317FC0-5EE7-458D-8870-BB8A7C24E301}"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000" b="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http://www.allbest.ru – «Allbest.ru» </a:t>
          </a:r>
          <a:r>
            <a:rPr lang="ru-RU" sz="2000" b="0" i="1" dirty="0" smtClean="0">
              <a:solidFill>
                <a:schemeClr val="bg1"/>
              </a:solidFill>
              <a:latin typeface="Times New Roman" panose="02020603050405020304" pitchFamily="18" charset="0"/>
              <a:cs typeface="Times New Roman" panose="02020603050405020304" pitchFamily="18" charset="0"/>
            </a:rPr>
            <a:t>является самым крупным на сегодняшний день каталогом библиотек, содержащим ссылки на универсальные, научно-образовательные, художественные, филологические и другие тематические библиотеки.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http://www.allbest.ru.union – один из ведущих разделов проекта «Allbest.ru». </a:t>
          </a:r>
          <a:r>
            <a:rPr lang="ru-RU" sz="2000" b="0" i="1" dirty="0" smtClean="0">
              <a:latin typeface="Times New Roman" panose="02020603050405020304" pitchFamily="18" charset="0"/>
              <a:cs typeface="Times New Roman" panose="02020603050405020304" pitchFamily="18" charset="0"/>
            </a:rPr>
            <a:t>На сайте размещён каталог наиболее содержательных, с точки зрения авторов сайта, образовательных, научных и информационных ресурсов.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http://www.analysys.com/vlib/educate.htm - Сборник виртуальных библиотек. </a:t>
          </a:r>
          <a:endParaRPr lang="ru-RU" sz="2400" b="1"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http://www.chtivo.ru </a:t>
          </a:r>
          <a:r>
            <a:rPr lang="ru-RU" sz="2000" b="0" i="1" dirty="0" smtClean="0">
              <a:latin typeface="Times New Roman" panose="02020603050405020304" pitchFamily="18" charset="0"/>
              <a:cs typeface="Times New Roman" panose="02020603050405020304" pitchFamily="18" charset="0"/>
            </a:rPr>
            <a:t>–</a:t>
          </a:r>
          <a:r>
            <a:rPr lang="ru-RU" sz="2400" b="1" i="1" dirty="0" smtClean="0">
              <a:latin typeface="Times New Roman" panose="02020603050405020304" pitchFamily="18" charset="0"/>
              <a:cs typeface="Times New Roman" panose="02020603050405020304" pitchFamily="18" charset="0"/>
            </a:rPr>
            <a:t> Чтиво. Ру. </a:t>
          </a:r>
          <a:r>
            <a:rPr lang="ru-RU" sz="2000" b="0" i="1" dirty="0" smtClean="0">
              <a:latin typeface="Times New Roman" panose="02020603050405020304" pitchFamily="18" charset="0"/>
              <a:cs typeface="Times New Roman" panose="02020603050405020304" pitchFamily="18" charset="0"/>
            </a:rPr>
            <a:t>Объединённый каталог печатных изданий. Включает примерно 150000 книг, 3000 газет, 700 журналов и около 200 электронных изданий. Представлено большое число учебных изданий. </a:t>
          </a:r>
          <a:endParaRPr lang="ru-RU" sz="2000" b="1"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http://www.dedushka.net – Детская сетевая библиотека. </a:t>
          </a:r>
          <a:r>
            <a:rPr lang="ru-RU" sz="2000" b="0" i="1" dirty="0" smtClean="0">
              <a:latin typeface="Times New Roman" panose="02020603050405020304" pitchFamily="18" charset="0"/>
              <a:cs typeface="Times New Roman" panose="02020603050405020304" pitchFamily="18" charset="0"/>
            </a:rPr>
            <a:t>Каталоги по возрасту, по авторам. Полезные ссылки: Сайты для родителей; Электронные архивы. </a:t>
          </a:r>
          <a:endParaRPr lang="ru-RU" sz="13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http://www.fplib.ru – Русская литература. </a:t>
          </a:r>
          <a:r>
            <a:rPr lang="ru-RU" sz="2000" b="0" i="1" dirty="0" smtClean="0">
              <a:latin typeface="Times New Roman" panose="02020603050405020304" pitchFamily="18" charset="0"/>
              <a:cs typeface="Times New Roman" panose="02020603050405020304" pitchFamily="18" charset="0"/>
            </a:rPr>
            <a:t>Электронная библиотека, войдя в которую любой пользователь окунается в волшебный мир поэзии.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61785">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38171">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49307">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Y="130922">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6" custScaleY="148572">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6"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EAEA5C8-2A66-4AC9-A84A-884BB1F9A4E2}" type="presOf" srcId="{65867BDF-95AC-4174-A990-6D8204E1A01C}" destId="{0A52BF4F-9BF2-406B-B6FD-CB27DB78479A}" srcOrd="0" destOrd="0" presId="urn:microsoft.com/office/officeart/2008/layout/VerticalCurvedList"/>
    <dgm:cxn modelId="{68716764-D531-49B7-A392-5D740D03526B}" srcId="{845AF8D3-C2A4-4E22-B277-06E43AF2E3D9}" destId="{65867BDF-95AC-4174-A990-6D8204E1A01C}" srcOrd="5" destOrd="0" parTransId="{EC0111AD-B39F-4959-82E7-0C8620ABCBB7}" sibTransId="{B8F87230-D3E0-496A-A896-94458978C65A}"/>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http://www.kulichki.com/moshkow/TALES/stishki.txt - Детские стихи </a:t>
          </a:r>
          <a:r>
            <a:rPr lang="ru-RU" sz="2400" b="0" i="1" dirty="0" smtClean="0">
              <a:solidFill>
                <a:schemeClr val="bg1"/>
              </a:solidFill>
              <a:latin typeface="Times New Roman" panose="02020603050405020304" pitchFamily="18" charset="0"/>
              <a:cs typeface="Times New Roman" panose="02020603050405020304" pitchFamily="18" charset="0"/>
            </a:rPr>
            <a:t>– </a:t>
          </a:r>
          <a:r>
            <a:rPr lang="ru-RU" sz="2000" b="0" i="1" dirty="0" smtClean="0">
              <a:solidFill>
                <a:schemeClr val="bg1"/>
              </a:solidFill>
              <a:latin typeface="Times New Roman" panose="02020603050405020304" pitchFamily="18" charset="0"/>
              <a:cs typeface="Times New Roman" panose="02020603050405020304" pitchFamily="18" charset="0"/>
            </a:rPr>
            <a:t>раздел библиотеки Максима Мошкова.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000" b="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http://www.kinder.ru – каталог детских ресурсов Интернет KINDER.RU. </a:t>
          </a:r>
          <a:r>
            <a:rPr lang="ru-RU" sz="2000" b="0" i="1" dirty="0" smtClean="0">
              <a:latin typeface="Times New Roman" panose="02020603050405020304" pitchFamily="18" charset="0"/>
              <a:cs typeface="Times New Roman" panose="02020603050405020304" pitchFamily="18" charset="0"/>
            </a:rPr>
            <a:t>Более 2000 ссылок на сайты о детях и для детей.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http://www.lib.com.ua – Большая электронная библиотека, </a:t>
          </a:r>
          <a:r>
            <a:rPr lang="ru-RU" sz="2000" b="0" i="1" dirty="0" smtClean="0">
              <a:latin typeface="Times New Roman" panose="02020603050405020304" pitchFamily="18" charset="0"/>
              <a:cs typeface="Times New Roman" panose="02020603050405020304" pitchFamily="18" charset="0"/>
            </a:rPr>
            <a:t>в которой можно найти книги в электронном виде практически на любую тему. </a:t>
          </a:r>
          <a:endParaRPr lang="ru-RU" sz="2000" b="0"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A27BC243-CA5D-46AE-B660-EF9370C15504}">
      <dgm:prSet phldrT="[Текст]" custT="1"/>
      <dgm:spPr>
        <a:solidFill>
          <a:srgbClr val="FE9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http://www.rsl.ru - Российская государственная библиотека. </a:t>
          </a:r>
          <a:endParaRPr lang="ru-RU" sz="2400" b="1" i="1" dirty="0">
            <a:latin typeface="Times New Roman" panose="02020603050405020304" pitchFamily="18" charset="0"/>
            <a:cs typeface="Times New Roman" panose="02020603050405020304" pitchFamily="18" charset="0"/>
          </a:endParaRPr>
        </a:p>
      </dgm:t>
    </dgm:pt>
    <dgm:pt modelId="{35A05568-99A0-45EF-A590-D40427E6F2A6}" type="parTrans" cxnId="{AC8F1F0D-51A4-4683-AF15-41B3C6F56EE7}">
      <dgm:prSet/>
      <dgm:spPr/>
      <dgm:t>
        <a:bodyPr/>
        <a:lstStyle/>
        <a:p>
          <a:endParaRPr lang="ru-RU"/>
        </a:p>
      </dgm:t>
    </dgm:pt>
    <dgm:pt modelId="{DAD5E82B-F3FF-42D1-9D14-4DE95D8B10CA}" type="sibTrans" cxnId="{AC8F1F0D-51A4-4683-AF15-41B3C6F56EE7}">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http://www.lib.km.ru – Электронная библиотека, </a:t>
          </a:r>
          <a:r>
            <a:rPr lang="ru-RU" sz="2000" b="0" i="1" dirty="0" smtClean="0">
              <a:latin typeface="Times New Roman" panose="02020603050405020304" pitchFamily="18" charset="0"/>
              <a:cs typeface="Times New Roman" panose="02020603050405020304" pitchFamily="18" charset="0"/>
            </a:rPr>
            <a:t>содержащая в своем архиве более 16 000 ежедневно обновляемых книг. </a:t>
          </a:r>
          <a:endParaRPr lang="ru-RU" sz="20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http://www.lib.ru – Электронная библиотека Максима Мошкова. </a:t>
          </a:r>
          <a:endParaRPr lang="ru-RU" sz="24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http://www.rgdb.ru/Default1.aspx - Российская государственная детская библиотека</a:t>
          </a:r>
          <a:r>
            <a:rPr lang="ru-RU" sz="2000" b="1" i="1" dirty="0" smtClean="0">
              <a:latin typeface="Times New Roman" panose="02020603050405020304" pitchFamily="18" charset="0"/>
              <a:cs typeface="Times New Roman" panose="02020603050405020304" pitchFamily="18" charset="0"/>
            </a:rPr>
            <a:t>. </a:t>
          </a:r>
          <a:r>
            <a:rPr lang="ru-RU" sz="2000" b="0" i="1" dirty="0" smtClean="0">
              <a:latin typeface="Times New Roman" panose="02020603050405020304" pitchFamily="18" charset="0"/>
              <a:cs typeface="Times New Roman" panose="02020603050405020304" pitchFamily="18" charset="0"/>
            </a:rPr>
            <a:t>На сайте представлены различные каталоги:…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7"/>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7"/>
      <dgm:spPr/>
    </dgm:pt>
    <dgm:pt modelId="{B65D2A7A-E8F7-4018-BF18-003BB68E0FB5}" type="pres">
      <dgm:prSet presAssocID="{845AF8D3-C2A4-4E22-B277-06E43AF2E3D9}" presName="dstNode" presStyleLbl="node1" presStyleIdx="0" presStyleCnt="7"/>
      <dgm:spPr/>
    </dgm:pt>
    <dgm:pt modelId="{59D6885A-44DC-4FD9-B773-6661F8DC938A}" type="pres">
      <dgm:prSet presAssocID="{CB53D284-FF87-4D69-B73C-AE1C87FFEFC8}" presName="text_1" presStyleLbl="node1" presStyleIdx="0" presStyleCnt="7"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7"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7" custScaleY="150000">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7"/>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7" custScaleY="142331">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7"/>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7" custScaleY="158545">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7"/>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7" custScaleY="136898">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7"/>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7" custScaleY="162357">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7"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0345053-C507-4606-9D70-62EDC8920B1C}" type="pres">
      <dgm:prSet presAssocID="{A27BC243-CA5D-46AE-B660-EF9370C15504}" presName="text_7" presStyleLbl="node1" presStyleIdx="6" presStyleCnt="7" custScaleX="99868" custScaleY="118874" custLinFactNeighborX="248" custLinFactNeighborY="-28039">
        <dgm:presLayoutVars>
          <dgm:bulletEnabled val="1"/>
        </dgm:presLayoutVars>
      </dgm:prSet>
      <dgm:spPr/>
      <dgm:t>
        <a:bodyPr/>
        <a:lstStyle/>
        <a:p>
          <a:endParaRPr lang="ru-RU"/>
        </a:p>
      </dgm:t>
    </dgm:pt>
    <dgm:pt modelId="{5C317FC0-5EE7-458D-8870-BB8A7C24E301}" type="pres">
      <dgm:prSet presAssocID="{A27BC243-CA5D-46AE-B660-EF9370C15504}" presName="accent_7" presStyleCnt="0"/>
      <dgm:spPr/>
    </dgm:pt>
    <dgm:pt modelId="{F527242A-C213-4D23-9920-700EAF92EB39}" type="pres">
      <dgm:prSet presAssocID="{A27BC243-CA5D-46AE-B660-EF9370C15504}" presName="accentRepeatNode" presStyleLbl="solidFgAcc1" presStyleIdx="6" presStyleCnt="7" custLinFactNeighborX="-7284" custLinFactNeighborY="-23259"/>
      <dgm:spPr>
        <a:solidFill>
          <a:srgbClr val="FE9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4D07AD17-C0C3-41A7-BF39-A8D851649A49}" srcId="{845AF8D3-C2A4-4E22-B277-06E43AF2E3D9}" destId="{A1861B91-EC94-4691-BC69-DFA7BD682797}" srcOrd="4" destOrd="0" parTransId="{4FF96C9A-F2FC-4E0C-BD09-2F9C505A5B0C}" sibTransId="{B7187626-C308-478C-9BF7-31BB39702C55}"/>
    <dgm:cxn modelId="{41606A45-3533-4D99-A2A6-76EB6FB373B2}" type="presOf" srcId="{3EB49402-8FA7-423C-A301-89C808DA14FE}" destId="{4B412397-4580-4CFF-848F-CFF7E4068E63}"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AC8F1F0D-51A4-4683-AF15-41B3C6F56EE7}" srcId="{845AF8D3-C2A4-4E22-B277-06E43AF2E3D9}" destId="{A27BC243-CA5D-46AE-B660-EF9370C15504}" srcOrd="6" destOrd="0" parTransId="{35A05568-99A0-45EF-A590-D40427E6F2A6}" sibTransId="{DAD5E82B-F3FF-42D1-9D14-4DE95D8B10CA}"/>
    <dgm:cxn modelId="{68716764-D531-49B7-A392-5D740D03526B}" srcId="{845AF8D3-C2A4-4E22-B277-06E43AF2E3D9}" destId="{65867BDF-95AC-4174-A990-6D8204E1A01C}" srcOrd="5" destOrd="0" parTransId="{EC0111AD-B39F-4959-82E7-0C8620ABCBB7}" sibTransId="{B8F87230-D3E0-496A-A896-94458978C65A}"/>
    <dgm:cxn modelId="{3EAEA5C8-2A66-4AC9-A84A-884BB1F9A4E2}" type="presOf" srcId="{65867BDF-95AC-4174-A990-6D8204E1A01C}" destId="{0A52BF4F-9BF2-406B-B6FD-CB27DB78479A}" srcOrd="0" destOrd="0" presId="urn:microsoft.com/office/officeart/2008/layout/VerticalCurvedList"/>
    <dgm:cxn modelId="{22A383C4-379B-48D4-8990-68FEFE90E8EF}" type="presOf" srcId="{A27BC243-CA5D-46AE-B660-EF9370C15504}" destId="{F0345053-C507-4606-9D70-62EDC8920B1C}"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021AA597-662E-4A46-95B9-93AA047071B2}" type="presOf" srcId="{A1861B91-EC94-4691-BC69-DFA7BD682797}" destId="{2E623DA1-495D-4927-A5D1-E16B42194AD1}" srcOrd="0" destOrd="0" presId="urn:microsoft.com/office/officeart/2008/layout/VerticalCurvedList"/>
    <dgm:cxn modelId="{26B566A6-319C-411F-AA35-D6F891DCCEFF}" srcId="{845AF8D3-C2A4-4E22-B277-06E43AF2E3D9}" destId="{6762C1C9-4029-4C05-9822-72A655E252E8}" srcOrd="3" destOrd="0" parTransId="{02C9F632-1F04-4330-B7A3-78E7A4068B17}" sibTransId="{10EAFBDF-8923-4EDE-9596-A5A18B5561E6}"/>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4A81B83-C638-4B71-8D43-B1C6682F5773}" type="presOf" srcId="{6762C1C9-4029-4C05-9822-72A655E252E8}" destId="{B9014666-0AD7-4738-952E-6FF40015A81A}"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C9C4E96-A362-421D-A5C8-10C76CD14CC7}" type="presOf" srcId="{CB53D284-FF87-4D69-B73C-AE1C87FFEFC8}" destId="{59D6885A-44DC-4FD9-B773-6661F8DC938A}" srcOrd="0" destOrd="0" presId="urn:microsoft.com/office/officeart/2008/layout/VerticalCurvedList"/>
    <dgm:cxn modelId="{165700A5-5410-4052-8C38-56F281A985FB}" srcId="{845AF8D3-C2A4-4E22-B277-06E43AF2E3D9}" destId="{8D745300-FF03-47B8-9E44-00AE930FCF30}" srcOrd="1" destOrd="0" parTransId="{92A58180-E6BD-49D6-9ED9-25CB518FECA9}" sibTransId="{FDAF263F-64E8-4B60-BFAD-AB0375DA4CDB}"/>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 modelId="{D3EB3935-7506-4580-B9B4-3469F6D7F314}" type="presParOf" srcId="{E3C78FDA-7BB3-4441-A4ED-62E6EDC1BD19}" destId="{F0345053-C507-4606-9D70-62EDC8920B1C}" srcOrd="13" destOrd="0" presId="urn:microsoft.com/office/officeart/2008/layout/VerticalCurvedList"/>
    <dgm:cxn modelId="{3BB4DFB5-AEFE-4DAC-9BB3-A6AA14A7D26A}" type="presParOf" srcId="{E3C78FDA-7BB3-4441-A4ED-62E6EDC1BD19}" destId="{5C317FC0-5EE7-458D-8870-BB8A7C24E301}" srcOrd="14" destOrd="0" presId="urn:microsoft.com/office/officeart/2008/layout/VerticalCurvedList"/>
    <dgm:cxn modelId="{552D8D80-AC1F-4B30-AFBC-54EF60C95028}" type="presParOf" srcId="{5C317FC0-5EE7-458D-8870-BB8A7C24E301}" destId="{F527242A-C213-4D23-9920-700EAF92EB39}"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000" b="0"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http://www.russiantext.com – Русский текст. </a:t>
          </a:r>
          <a:r>
            <a:rPr lang="ru-RU" sz="2000" b="0" i="1" dirty="0" smtClean="0">
              <a:solidFill>
                <a:schemeClr val="bg1"/>
              </a:solidFill>
              <a:latin typeface="Times New Roman" panose="02020603050405020304" pitchFamily="18" charset="0"/>
              <a:cs typeface="Times New Roman" panose="02020603050405020304" pitchFamily="18" charset="0"/>
            </a:rPr>
            <a:t>Сайт представляет своего рода архив русских текстов от классических авторов до современных. Также на сайте большой выбор словарей.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http://www.rvb.ru – Русская виртуальная библиотека. </a:t>
          </a:r>
          <a:r>
            <a:rPr lang="ru-RU" sz="2000" b="0" i="1" dirty="0" smtClean="0">
              <a:latin typeface="Times New Roman" panose="02020603050405020304" pitchFamily="18" charset="0"/>
              <a:cs typeface="Times New Roman" panose="02020603050405020304" pitchFamily="18" charset="0"/>
            </a:rPr>
            <a:t>Все произведения, имеющиеся на сайте, подготовлены по академическим изданиям.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3EB49402-8FA7-423C-A301-89C808DA14FE}">
      <dgm:prSet phldrT="[Текст]" custT="1"/>
      <dgm:spPr>
        <a:solidFill>
          <a:srgbClr val="7043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http://www.top-kniga.ru – «Топ-книга» – </a:t>
          </a:r>
          <a:r>
            <a:rPr lang="ru-RU" sz="2000" b="0" i="1" dirty="0" smtClean="0">
              <a:latin typeface="Times New Roman" panose="02020603050405020304" pitchFamily="18" charset="0"/>
              <a:cs typeface="Times New Roman" panose="02020603050405020304" pitchFamily="18" charset="0"/>
            </a:rPr>
            <a:t>своего рода обозреватель книжных новинок с универсальной поисковой системой. </a:t>
          </a:r>
          <a:endParaRPr lang="ru-RU" sz="2000" b="1" i="1" dirty="0">
            <a:latin typeface="Times New Roman" panose="02020603050405020304" pitchFamily="18" charset="0"/>
            <a:cs typeface="Times New Roman" panose="02020603050405020304" pitchFamily="18" charset="0"/>
          </a:endParaRPr>
        </a:p>
      </dgm:t>
    </dgm:pt>
    <dgm:pt modelId="{116B1257-B72D-4F78-9706-8B9B59D18DF2}" type="parTrans" cxnId="{7A5C635F-F293-4A16-93AD-97DC63475861}">
      <dgm:prSet/>
      <dgm:spPr/>
      <dgm:t>
        <a:bodyPr/>
        <a:lstStyle/>
        <a:p>
          <a:endParaRPr lang="ru-RU"/>
        </a:p>
      </dgm:t>
    </dgm:pt>
    <dgm:pt modelId="{F6A538AA-56AD-4028-B249-8E8CC577FCD4}" type="sibTrans" cxnId="{7A5C635F-F293-4A16-93AD-97DC63475861}">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a:t>
          </a:r>
          <a:r>
            <a:rPr lang="en-US" sz="2400" b="1" i="1" dirty="0" smtClean="0">
              <a:latin typeface="Times New Roman" panose="02020603050405020304" pitchFamily="18" charset="0"/>
              <a:cs typeface="Times New Roman" panose="02020603050405020304" pitchFamily="18" charset="0"/>
            </a:rPr>
            <a:t>http://www</a:t>
          </a:r>
          <a:r>
            <a:rPr lang="ru-RU" sz="2400" b="1" i="1" dirty="0" smtClean="0">
              <a:latin typeface="Times New Roman" panose="02020603050405020304" pitchFamily="18" charset="0"/>
              <a:cs typeface="Times New Roman" panose="02020603050405020304" pitchFamily="18" charset="0"/>
            </a:rPr>
            <a:t>.</a:t>
          </a:r>
          <a:r>
            <a:rPr lang="en-US" sz="2400" b="1" i="1" dirty="0" smtClean="0">
              <a:latin typeface="Times New Roman" panose="02020603050405020304" pitchFamily="18" charset="0"/>
              <a:cs typeface="Times New Roman" panose="02020603050405020304" pitchFamily="18" charset="0"/>
            </a:rPr>
            <a:t>aodb-blag.ru</a:t>
          </a:r>
          <a:r>
            <a:rPr lang="ru-RU" sz="2400" b="1" i="1" dirty="0" smtClean="0">
              <a:latin typeface="Times New Roman" panose="02020603050405020304" pitchFamily="18" charset="0"/>
              <a:cs typeface="Times New Roman" panose="02020603050405020304" pitchFamily="18" charset="0"/>
            </a:rPr>
            <a:t> - Амурская областная детская библиотека.</a:t>
          </a: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a:t>
          </a:r>
          <a:r>
            <a:rPr lang="en-US" sz="2400" b="1" i="1" dirty="0" smtClean="0">
              <a:latin typeface="Times New Roman" panose="02020603050405020304" pitchFamily="18" charset="0"/>
              <a:cs typeface="Times New Roman" panose="02020603050405020304" pitchFamily="18" charset="0"/>
            </a:rPr>
            <a:t>culture.ru›institutes/25566…</a:t>
          </a:r>
          <a:r>
            <a:rPr lang="en-US" sz="2400" b="1" i="1" dirty="0" err="1" smtClean="0">
              <a:latin typeface="Times New Roman" panose="02020603050405020304" pitchFamily="18" charset="0"/>
              <a:cs typeface="Times New Roman" panose="02020603050405020304" pitchFamily="18" charset="0"/>
            </a:rPr>
            <a:t>biblioteka</a:t>
          </a:r>
          <a:r>
            <a:rPr lang="en-US" sz="2400" b="1" i="1" dirty="0" smtClean="0">
              <a:latin typeface="Times New Roman" panose="02020603050405020304" pitchFamily="18" charset="0"/>
              <a:cs typeface="Times New Roman" panose="02020603050405020304" pitchFamily="18" charset="0"/>
            </a:rPr>
            <a:t>…a…</a:t>
          </a:r>
          <a:r>
            <a:rPr lang="en-US" sz="2400" b="1" i="1" dirty="0" err="1" smtClean="0">
              <a:latin typeface="Times New Roman" panose="02020603050405020304" pitchFamily="18" charset="0"/>
              <a:cs typeface="Times New Roman" panose="02020603050405020304" pitchFamily="18" charset="0"/>
            </a:rPr>
            <a:t>chekhova</a:t>
          </a:r>
          <a:r>
            <a:rPr lang="en-US" sz="2400" b="1" i="1" dirty="0" smtClean="0">
              <a:latin typeface="Times New Roman" panose="02020603050405020304" pitchFamily="18" charset="0"/>
              <a:cs typeface="Times New Roman" panose="02020603050405020304" pitchFamily="18" charset="0"/>
            </a:rPr>
            <a:t>…</a:t>
          </a:r>
          <a:r>
            <a:rPr lang="ru-RU" sz="2400" b="1" i="1" dirty="0" smtClean="0">
              <a:latin typeface="Times New Roman" panose="02020603050405020304" pitchFamily="18" charset="0"/>
              <a:cs typeface="Times New Roman" panose="02020603050405020304" pitchFamily="18" charset="0"/>
            </a:rPr>
            <a:t>– Молодежная библиотека им. А. П. Чехова г. Благовещенска.</a:t>
          </a:r>
          <a:endParaRPr lang="ru-RU" sz="1300" b="0"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http://www.</a:t>
          </a:r>
          <a:r>
            <a:rPr lang="en-US" sz="2400" b="1" i="1" dirty="0" smtClean="0">
              <a:latin typeface="Times New Roman" panose="02020603050405020304" pitchFamily="18" charset="0"/>
              <a:cs typeface="Times New Roman" panose="02020603050405020304" pitchFamily="18" charset="0"/>
            </a:rPr>
            <a:t>ibamur.ru</a:t>
          </a:r>
          <a:r>
            <a:rPr lang="ru-RU" sz="2400" b="1" i="1" dirty="0" smtClean="0">
              <a:latin typeface="Times New Roman" panose="02020603050405020304" pitchFamily="18" charset="0"/>
              <a:cs typeface="Times New Roman" panose="02020603050405020304" pitchFamily="18" charset="0"/>
            </a:rPr>
            <a:t> – Амурская библиотека им. Н. Н. Муравьева-Амурского </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6"/>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6"/>
      <dgm:spPr/>
    </dgm:pt>
    <dgm:pt modelId="{B65D2A7A-E8F7-4018-BF18-003BB68E0FB5}" type="pres">
      <dgm:prSet presAssocID="{845AF8D3-C2A4-4E22-B277-06E43AF2E3D9}" presName="dstNode" presStyleLbl="node1" presStyleIdx="0" presStyleCnt="6"/>
      <dgm:spPr/>
    </dgm:pt>
    <dgm:pt modelId="{59D6885A-44DC-4FD9-B773-6661F8DC938A}" type="pres">
      <dgm:prSet presAssocID="{CB53D284-FF87-4D69-B73C-AE1C87FFEFC8}" presName="text_1" presStyleLbl="node1" presStyleIdx="0" presStyleCnt="6" custScaleY="150540">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6"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6" custScaleY="149101">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6"/>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B412397-4580-4CFF-848F-CFF7E4068E63}" type="pres">
      <dgm:prSet presAssocID="{3EB49402-8FA7-423C-A301-89C808DA14FE}" presName="text_3" presStyleLbl="node1" presStyleIdx="2" presStyleCnt="6" custScaleY="138171">
        <dgm:presLayoutVars>
          <dgm:bulletEnabled val="1"/>
        </dgm:presLayoutVars>
      </dgm:prSet>
      <dgm:spPr/>
      <dgm:t>
        <a:bodyPr/>
        <a:lstStyle/>
        <a:p>
          <a:endParaRPr lang="ru-RU"/>
        </a:p>
      </dgm:t>
    </dgm:pt>
    <dgm:pt modelId="{72C80D45-0249-4FA3-9B3C-C8803778054A}" type="pres">
      <dgm:prSet presAssocID="{3EB49402-8FA7-423C-A301-89C808DA14FE}" presName="accent_3" presStyleCnt="0"/>
      <dgm:spPr/>
    </dgm:pt>
    <dgm:pt modelId="{459FADF9-36ED-4641-8E36-A5915C264137}" type="pres">
      <dgm:prSet presAssocID="{3EB49402-8FA7-423C-A301-89C808DA14FE}" presName="accentRepeatNode" presStyleLbl="solidFgAcc1" presStyleIdx="2" presStyleCnt="6"/>
      <dgm:spPr>
        <a:solidFill>
          <a:srgbClr val="7043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9014666-0AD7-4738-952E-6FF40015A81A}" type="pres">
      <dgm:prSet presAssocID="{6762C1C9-4029-4C05-9822-72A655E252E8}" presName="text_4" presStyleLbl="node1" presStyleIdx="3" presStyleCnt="6" custScaleY="149307">
        <dgm:presLayoutVars>
          <dgm:bulletEnabled val="1"/>
        </dgm:presLayoutVars>
      </dgm:prSet>
      <dgm:spPr/>
      <dgm:t>
        <a:bodyPr/>
        <a:lstStyle/>
        <a:p>
          <a:endParaRPr lang="ru-RU"/>
        </a:p>
      </dgm:t>
    </dgm:pt>
    <dgm:pt modelId="{770173CD-47CE-4545-AF3D-9D51FDAC40D8}" type="pres">
      <dgm:prSet presAssocID="{6762C1C9-4029-4C05-9822-72A655E252E8}" presName="accent_4" presStyleCnt="0"/>
      <dgm:spPr/>
    </dgm:pt>
    <dgm:pt modelId="{BFBF6573-91A9-4A90-BCDA-AC5FC15F5329}" type="pres">
      <dgm:prSet presAssocID="{6762C1C9-4029-4C05-9822-72A655E252E8}" presName="accentRepeatNode" presStyleLbl="solidFgAcc1" presStyleIdx="3" presStyleCnt="6"/>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E623DA1-495D-4927-A5D1-E16B42194AD1}" type="pres">
      <dgm:prSet presAssocID="{A1861B91-EC94-4691-BC69-DFA7BD682797}" presName="text_5" presStyleLbl="node1" presStyleIdx="4" presStyleCnt="6" custScaleY="130922">
        <dgm:presLayoutVars>
          <dgm:bulletEnabled val="1"/>
        </dgm:presLayoutVars>
      </dgm:prSet>
      <dgm:spPr/>
      <dgm:t>
        <a:bodyPr/>
        <a:lstStyle/>
        <a:p>
          <a:endParaRPr lang="ru-RU"/>
        </a:p>
      </dgm:t>
    </dgm:pt>
    <dgm:pt modelId="{5EFAD373-A17C-40EB-8626-6490A6E815CA}" type="pres">
      <dgm:prSet presAssocID="{A1861B91-EC94-4691-BC69-DFA7BD682797}" presName="accent_5" presStyleCnt="0"/>
      <dgm:spPr/>
    </dgm:pt>
    <dgm:pt modelId="{7D24324E-74B9-4F03-8B95-47962B6693BE}" type="pres">
      <dgm:prSet presAssocID="{A1861B91-EC94-4691-BC69-DFA7BD682797}" presName="accentRepeatNode" presStyleLbl="solidFgAcc1" presStyleIdx="4" presStyleCnt="6"/>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52BF4F-9BF2-406B-B6FD-CB27DB78479A}" type="pres">
      <dgm:prSet presAssocID="{65867BDF-95AC-4174-A990-6D8204E1A01C}" presName="text_6" presStyleLbl="node1" presStyleIdx="5" presStyleCnt="6" custScaleY="148572">
        <dgm:presLayoutVars>
          <dgm:bulletEnabled val="1"/>
        </dgm:presLayoutVars>
      </dgm:prSet>
      <dgm:spPr/>
      <dgm:t>
        <a:bodyPr/>
        <a:lstStyle/>
        <a:p>
          <a:endParaRPr lang="ru-RU"/>
        </a:p>
      </dgm:t>
    </dgm:pt>
    <dgm:pt modelId="{6D5D3D1A-B13A-488E-911F-8A44E1A0F8ED}" type="pres">
      <dgm:prSet presAssocID="{65867BDF-95AC-4174-A990-6D8204E1A01C}" presName="accent_6" presStyleCnt="0"/>
      <dgm:spPr/>
    </dgm:pt>
    <dgm:pt modelId="{461FB32F-6687-44D5-94AB-9DFA20D7A51F}" type="pres">
      <dgm:prSet presAssocID="{65867BDF-95AC-4174-A990-6D8204E1A01C}" presName="accentRepeatNode" presStyleLbl="solidFgAcc1" presStyleIdx="5" presStyleCnt="6"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7A5C635F-F293-4A16-93AD-97DC63475861}" srcId="{845AF8D3-C2A4-4E22-B277-06E43AF2E3D9}" destId="{3EB49402-8FA7-423C-A301-89C808DA14FE}" srcOrd="2" destOrd="0" parTransId="{116B1257-B72D-4F78-9706-8B9B59D18DF2}" sibTransId="{F6A538AA-56AD-4028-B249-8E8CC577FCD4}"/>
    <dgm:cxn modelId="{41606A45-3533-4D99-A2A6-76EB6FB373B2}" type="presOf" srcId="{3EB49402-8FA7-423C-A301-89C808DA14FE}" destId="{4B412397-4580-4CFF-848F-CFF7E4068E63}"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3EAEA5C8-2A66-4AC9-A84A-884BB1F9A4E2}" type="presOf" srcId="{65867BDF-95AC-4174-A990-6D8204E1A01C}" destId="{0A52BF4F-9BF2-406B-B6FD-CB27DB78479A}" srcOrd="0" destOrd="0" presId="urn:microsoft.com/office/officeart/2008/layout/VerticalCurvedList"/>
    <dgm:cxn modelId="{68716764-D531-49B7-A392-5D740D03526B}" srcId="{845AF8D3-C2A4-4E22-B277-06E43AF2E3D9}" destId="{65867BDF-95AC-4174-A990-6D8204E1A01C}" srcOrd="5" destOrd="0" parTransId="{EC0111AD-B39F-4959-82E7-0C8620ABCBB7}" sibTransId="{B8F87230-D3E0-496A-A896-94458978C65A}"/>
    <dgm:cxn modelId="{44A81B83-C638-4B71-8D43-B1C6682F5773}" type="presOf" srcId="{6762C1C9-4029-4C05-9822-72A655E252E8}" destId="{B9014666-0AD7-4738-952E-6FF40015A81A}" srcOrd="0" destOrd="0" presId="urn:microsoft.com/office/officeart/2008/layout/VerticalCurvedList"/>
    <dgm:cxn modelId="{4D07AD17-C0C3-41A7-BF39-A8D851649A49}" srcId="{845AF8D3-C2A4-4E22-B277-06E43AF2E3D9}" destId="{A1861B91-EC94-4691-BC69-DFA7BD682797}" srcOrd="4"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26B566A6-319C-411F-AA35-D6F891DCCEFF}" srcId="{845AF8D3-C2A4-4E22-B277-06E43AF2E3D9}" destId="{6762C1C9-4029-4C05-9822-72A655E252E8}" srcOrd="3" destOrd="0" parTransId="{02C9F632-1F04-4330-B7A3-78E7A4068B17}" sibTransId="{10EAFBDF-8923-4EDE-9596-A5A18B5561E6}"/>
    <dgm:cxn modelId="{021AA597-662E-4A46-95B9-93AA047071B2}" type="presOf" srcId="{A1861B91-EC94-4691-BC69-DFA7BD682797}" destId="{2E623DA1-495D-4927-A5D1-E16B42194AD1}" srcOrd="0" destOrd="0" presId="urn:microsoft.com/office/officeart/2008/layout/VerticalCurvedList"/>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56243270-FD73-40A2-A7F6-12FD85B8DE4B}" type="presParOf" srcId="{E3C78FDA-7BB3-4441-A4ED-62E6EDC1BD19}" destId="{4B412397-4580-4CFF-848F-CFF7E4068E63}" srcOrd="5" destOrd="0" presId="urn:microsoft.com/office/officeart/2008/layout/VerticalCurvedList"/>
    <dgm:cxn modelId="{F14ECA91-1ABD-4992-829B-28917BB4F895}" type="presParOf" srcId="{E3C78FDA-7BB3-4441-A4ED-62E6EDC1BD19}" destId="{72C80D45-0249-4FA3-9B3C-C8803778054A}" srcOrd="6" destOrd="0" presId="urn:microsoft.com/office/officeart/2008/layout/VerticalCurvedList"/>
    <dgm:cxn modelId="{7EAEC86B-819F-4BF5-9125-FA1E9DB2E07A}" type="presParOf" srcId="{72C80D45-0249-4FA3-9B3C-C8803778054A}" destId="{459FADF9-36ED-4641-8E36-A5915C264137}" srcOrd="0" destOrd="0" presId="urn:microsoft.com/office/officeart/2008/layout/VerticalCurvedList"/>
    <dgm:cxn modelId="{759EA1FC-72E4-474C-BE64-9A35B5476C85}" type="presParOf" srcId="{E3C78FDA-7BB3-4441-A4ED-62E6EDC1BD19}" destId="{B9014666-0AD7-4738-952E-6FF40015A81A}" srcOrd="7" destOrd="0" presId="urn:microsoft.com/office/officeart/2008/layout/VerticalCurvedList"/>
    <dgm:cxn modelId="{2DF5CC90-4AB1-40E3-8875-A08B9541435B}" type="presParOf" srcId="{E3C78FDA-7BB3-4441-A4ED-62E6EDC1BD19}" destId="{770173CD-47CE-4545-AF3D-9D51FDAC40D8}" srcOrd="8" destOrd="0" presId="urn:microsoft.com/office/officeart/2008/layout/VerticalCurvedList"/>
    <dgm:cxn modelId="{D111E7EE-8890-4B4C-93C9-0D9D41D03EC4}" type="presParOf" srcId="{770173CD-47CE-4545-AF3D-9D51FDAC40D8}" destId="{BFBF6573-91A9-4A90-BCDA-AC5FC15F5329}" srcOrd="0" destOrd="0" presId="urn:microsoft.com/office/officeart/2008/layout/VerticalCurvedList"/>
    <dgm:cxn modelId="{39343ECB-340D-4E09-ACD9-EBC666A7A5D8}" type="presParOf" srcId="{E3C78FDA-7BB3-4441-A4ED-62E6EDC1BD19}" destId="{2E623DA1-495D-4927-A5D1-E16B42194AD1}" srcOrd="9" destOrd="0" presId="urn:microsoft.com/office/officeart/2008/layout/VerticalCurvedList"/>
    <dgm:cxn modelId="{D80F3A05-0782-4A33-A2CF-58912D1686C4}" type="presParOf" srcId="{E3C78FDA-7BB3-4441-A4ED-62E6EDC1BD19}" destId="{5EFAD373-A17C-40EB-8626-6490A6E815CA}" srcOrd="10" destOrd="0" presId="urn:microsoft.com/office/officeart/2008/layout/VerticalCurvedList"/>
    <dgm:cxn modelId="{6DA3D908-F8FC-430E-BD7A-EBB034392DA9}" type="presParOf" srcId="{5EFAD373-A17C-40EB-8626-6490A6E815CA}" destId="{7D24324E-74B9-4F03-8B95-47962B6693BE}" srcOrd="0" destOrd="0" presId="urn:microsoft.com/office/officeart/2008/layout/VerticalCurvedList"/>
    <dgm:cxn modelId="{1465A2E6-48B8-4980-82B8-AF8B0AEF2E00}" type="presParOf" srcId="{E3C78FDA-7BB3-4441-A4ED-62E6EDC1BD19}" destId="{0A52BF4F-9BF2-406B-B6FD-CB27DB78479A}" srcOrd="11" destOrd="0" presId="urn:microsoft.com/office/officeart/2008/layout/VerticalCurvedList"/>
    <dgm:cxn modelId="{281443C3-5654-4A1B-A384-2F8241760DF4}" type="presParOf" srcId="{E3C78FDA-7BB3-4441-A4ED-62E6EDC1BD19}" destId="{6D5D3D1A-B13A-488E-911F-8A44E1A0F8ED}" srcOrd="12" destOrd="0" presId="urn:microsoft.com/office/officeart/2008/layout/VerticalCurvedList"/>
    <dgm:cxn modelId="{2456843F-B367-493A-AE94-305CEA7291C9}" type="presParOf" srcId="{6D5D3D1A-B13A-488E-911F-8A44E1A0F8ED}"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45AF8D3-C2A4-4E22-B277-06E43AF2E3D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53D284-FF87-4D69-B73C-AE1C87FFEFC8}">
      <dgm:prSet phldrT="[Текст]" custT="1"/>
      <dgm:spPr>
        <a:solidFill>
          <a:srgbClr val="261700"/>
        </a:solidFill>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http://a-nomalia.narod.ru/mif – Мифологический словарь. </a:t>
          </a:r>
          <a:r>
            <a:rPr lang="ru-RU" sz="2000" b="0" i="1" dirty="0" smtClean="0">
              <a:solidFill>
                <a:schemeClr val="bg1"/>
              </a:solidFill>
              <a:latin typeface="Times New Roman" panose="02020603050405020304" pitchFamily="18" charset="0"/>
              <a:cs typeface="Times New Roman" panose="02020603050405020304" pitchFamily="18" charset="0"/>
            </a:rPr>
            <a:t>Славянская и русская мифология. </a:t>
          </a:r>
          <a:endParaRPr lang="ru-RU" sz="2000" b="0" i="1" dirty="0">
            <a:solidFill>
              <a:schemeClr val="bg1"/>
            </a:solidFill>
            <a:latin typeface="Times New Roman" panose="02020603050405020304" pitchFamily="18" charset="0"/>
            <a:cs typeface="Times New Roman" panose="02020603050405020304" pitchFamily="18" charset="0"/>
          </a:endParaRPr>
        </a:p>
      </dgm:t>
    </dgm:pt>
    <dgm:pt modelId="{B4D7F519-FF3C-4ABC-BF92-11C3D0FB2DC5}" type="parTrans" cxnId="{1306B73F-E926-42E7-9268-2E490943E7C0}">
      <dgm:prSet/>
      <dgm:spPr/>
      <dgm:t>
        <a:bodyPr/>
        <a:lstStyle/>
        <a:p>
          <a:endParaRPr lang="ru-RU"/>
        </a:p>
      </dgm:t>
    </dgm:pt>
    <dgm:pt modelId="{D3E84109-7262-48F3-87E1-FD77DEC0D3EA}" type="sibTrans" cxnId="{1306B73F-E926-42E7-9268-2E490943E7C0}">
      <dgm:prSet/>
      <dgm:spPr>
        <a:ln>
          <a:solidFill>
            <a:srgbClr val="261700"/>
          </a:solidFill>
        </a:ln>
      </dgm:spPr>
      <dgm:t>
        <a:bodyPr/>
        <a:lstStyle/>
        <a:p>
          <a:endParaRPr lang="ru-RU"/>
        </a:p>
      </dgm:t>
    </dgm:pt>
    <dgm:pt modelId="{8D745300-FF03-47B8-9E44-00AE930FCF30}">
      <dgm:prSet phldrT="[Текст]" custT="1"/>
      <dgm:spPr>
        <a:solidFill>
          <a:srgbClr val="4227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http://mify.org/dictionary.shtml – Мифы Древней Греции: </a:t>
          </a:r>
          <a:r>
            <a:rPr lang="ru-RU" sz="2000" b="0" i="1" dirty="0" smtClean="0">
              <a:latin typeface="Times New Roman" panose="02020603050405020304" pitchFamily="18" charset="0"/>
              <a:cs typeface="Times New Roman" panose="02020603050405020304" pitchFamily="18" charset="0"/>
            </a:rPr>
            <a:t>Мифологический словарь. В словаре более 1100 статей. </a:t>
          </a:r>
          <a:endParaRPr lang="ru-RU" sz="2400" b="0" i="1" dirty="0">
            <a:latin typeface="Times New Roman" panose="02020603050405020304" pitchFamily="18" charset="0"/>
            <a:cs typeface="Times New Roman" panose="02020603050405020304" pitchFamily="18" charset="0"/>
          </a:endParaRPr>
        </a:p>
      </dgm:t>
    </dgm:pt>
    <dgm:pt modelId="{92A58180-E6BD-49D6-9ED9-25CB518FECA9}" type="parTrans" cxnId="{165700A5-5410-4052-8C38-56F281A985FB}">
      <dgm:prSet/>
      <dgm:spPr/>
      <dgm:t>
        <a:bodyPr/>
        <a:lstStyle/>
        <a:p>
          <a:endParaRPr lang="ru-RU"/>
        </a:p>
      </dgm:t>
    </dgm:pt>
    <dgm:pt modelId="{FDAF263F-64E8-4B60-BFAD-AB0375DA4CDB}" type="sibTrans" cxnId="{165700A5-5410-4052-8C38-56F281A985FB}">
      <dgm:prSet/>
      <dgm:spPr/>
      <dgm:t>
        <a:bodyPr/>
        <a:lstStyle/>
        <a:p>
          <a:endParaRPr lang="ru-RU"/>
        </a:p>
      </dgm:t>
    </dgm:pt>
    <dgm:pt modelId="{6762C1C9-4029-4C05-9822-72A655E252E8}">
      <dgm:prSet phldrT="[Текст]" custT="1"/>
      <dgm:spPr>
        <a:solidFill>
          <a:srgbClr val="8650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http://potomy.ru - «Потому.ру - Детская энциклопедия. </a:t>
          </a:r>
          <a:r>
            <a:rPr lang="ru-RU" sz="2000" b="0" i="1" dirty="0" smtClean="0">
              <a:latin typeface="Times New Roman" panose="02020603050405020304" pitchFamily="18" charset="0"/>
              <a:cs typeface="Times New Roman" panose="02020603050405020304" pitchFamily="18" charset="0"/>
            </a:rPr>
            <a:t>Вместе познаём мир». Более 2500 ответов на самые разные вопросы. </a:t>
          </a:r>
          <a:endParaRPr lang="ru-RU" sz="2000" b="0" i="1" dirty="0">
            <a:latin typeface="Times New Roman" panose="02020603050405020304" pitchFamily="18" charset="0"/>
            <a:cs typeface="Times New Roman" panose="02020603050405020304" pitchFamily="18" charset="0"/>
          </a:endParaRPr>
        </a:p>
      </dgm:t>
    </dgm:pt>
    <dgm:pt modelId="{02C9F632-1F04-4330-B7A3-78E7A4068B17}" type="parTrans" cxnId="{26B566A6-319C-411F-AA35-D6F891DCCEFF}">
      <dgm:prSet/>
      <dgm:spPr/>
      <dgm:t>
        <a:bodyPr/>
        <a:lstStyle/>
        <a:p>
          <a:endParaRPr lang="ru-RU"/>
        </a:p>
      </dgm:t>
    </dgm:pt>
    <dgm:pt modelId="{10EAFBDF-8923-4EDE-9596-A5A18B5561E6}" type="sibTrans" cxnId="{26B566A6-319C-411F-AA35-D6F891DCCEFF}">
      <dgm:prSet/>
      <dgm:spPr/>
      <dgm:t>
        <a:bodyPr/>
        <a:lstStyle/>
        <a:p>
          <a:endParaRPr lang="ru-RU"/>
        </a:p>
      </dgm:t>
    </dgm:pt>
    <dgm:pt modelId="{A1861B91-EC94-4691-BC69-DFA7BD682797}">
      <dgm:prSet phldrT="[Текст]" custT="1"/>
      <dgm:spPr>
        <a:solidFill>
          <a:srgbClr val="B86E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http://ru.wikipedia.org – «Википедия»: свободная многоязычная энциклопедия. </a:t>
          </a:r>
          <a:endParaRPr lang="ru-RU" sz="2400" b="1" dirty="0"/>
        </a:p>
      </dgm:t>
    </dgm:pt>
    <dgm:pt modelId="{4FF96C9A-F2FC-4E0C-BD09-2F9C505A5B0C}" type="parTrans" cxnId="{4D07AD17-C0C3-41A7-BF39-A8D851649A49}">
      <dgm:prSet/>
      <dgm:spPr/>
      <dgm:t>
        <a:bodyPr/>
        <a:lstStyle/>
        <a:p>
          <a:endParaRPr lang="ru-RU"/>
        </a:p>
      </dgm:t>
    </dgm:pt>
    <dgm:pt modelId="{B7187626-C308-478C-9BF7-31BB39702C55}" type="sibTrans" cxnId="{4D07AD17-C0C3-41A7-BF39-A8D851649A49}">
      <dgm:prSet/>
      <dgm:spPr/>
      <dgm:t>
        <a:bodyPr/>
        <a:lstStyle/>
        <a:p>
          <a:endParaRPr lang="ru-RU"/>
        </a:p>
      </dgm:t>
    </dgm:pt>
    <dgm:pt modelId="{65867BDF-95AC-4174-A990-6D8204E1A01C}">
      <dgm:prSet phldrT="[Текст]" custT="1"/>
      <dgm:spPr>
        <a:solidFill>
          <a:srgbClr val="D27D00"/>
        </a:solidFill>
      </dgm:spPr>
      <dgm:t>
        <a:bodyPr/>
        <a:lstStyle/>
        <a:p>
          <a:pPr algn="just"/>
          <a:r>
            <a:rPr lang="ru-RU" sz="2400" b="1" i="1" dirty="0" smtClean="0">
              <a:latin typeface="Times New Roman" panose="02020603050405020304" pitchFamily="18" charset="0"/>
              <a:cs typeface="Times New Roman" panose="02020603050405020304" pitchFamily="18" charset="0"/>
            </a:rPr>
            <a:t>       http://vip.km.ru/Megabook/child/index.asp - Энциклопедии vip.km.ru: </a:t>
          </a:r>
          <a:r>
            <a:rPr lang="ru-RU" sz="2000" b="0" i="1" dirty="0" smtClean="0">
              <a:latin typeface="Times New Roman" panose="02020603050405020304" pitchFamily="18" charset="0"/>
              <a:cs typeface="Times New Roman" panose="02020603050405020304" pitchFamily="18" charset="0"/>
            </a:rPr>
            <a:t>«Универсальная энциклопедия», «Детская энциклопедия», «Энциклопедия популярной музыки», «Энциклопедия животных»…</a:t>
          </a:r>
          <a:endParaRPr lang="ru-RU" sz="2000" b="0" i="1" dirty="0">
            <a:latin typeface="Times New Roman" panose="02020603050405020304" pitchFamily="18" charset="0"/>
            <a:cs typeface="Times New Roman" panose="02020603050405020304" pitchFamily="18" charset="0"/>
          </a:endParaRPr>
        </a:p>
      </dgm:t>
    </dgm:pt>
    <dgm:pt modelId="{EC0111AD-B39F-4959-82E7-0C8620ABCBB7}" type="parTrans" cxnId="{68716764-D531-49B7-A392-5D740D03526B}">
      <dgm:prSet/>
      <dgm:spPr/>
      <dgm:t>
        <a:bodyPr/>
        <a:lstStyle/>
        <a:p>
          <a:endParaRPr lang="ru-RU"/>
        </a:p>
      </dgm:t>
    </dgm:pt>
    <dgm:pt modelId="{B8F87230-D3E0-496A-A896-94458978C65A}" type="sibTrans" cxnId="{68716764-D531-49B7-A392-5D740D03526B}">
      <dgm:prSet/>
      <dgm:spPr/>
      <dgm:t>
        <a:bodyPr/>
        <a:lstStyle/>
        <a:p>
          <a:endParaRPr lang="ru-RU"/>
        </a:p>
      </dgm:t>
    </dgm:pt>
    <dgm:pt modelId="{DBB34BCC-2258-4482-87FC-76529E47BA1F}" type="pres">
      <dgm:prSet presAssocID="{845AF8D3-C2A4-4E22-B277-06E43AF2E3D9}" presName="Name0" presStyleCnt="0">
        <dgm:presLayoutVars>
          <dgm:chMax val="7"/>
          <dgm:chPref val="7"/>
          <dgm:dir/>
        </dgm:presLayoutVars>
      </dgm:prSet>
      <dgm:spPr/>
      <dgm:t>
        <a:bodyPr/>
        <a:lstStyle/>
        <a:p>
          <a:endParaRPr lang="ru-RU"/>
        </a:p>
      </dgm:t>
    </dgm:pt>
    <dgm:pt modelId="{E3C78FDA-7BB3-4441-A4ED-62E6EDC1BD19}" type="pres">
      <dgm:prSet presAssocID="{845AF8D3-C2A4-4E22-B277-06E43AF2E3D9}" presName="Name1" presStyleCnt="0"/>
      <dgm:spPr/>
    </dgm:pt>
    <dgm:pt modelId="{FFE24E5E-7FEC-4AEE-9B7F-59FAB995B352}" type="pres">
      <dgm:prSet presAssocID="{845AF8D3-C2A4-4E22-B277-06E43AF2E3D9}" presName="cycle" presStyleCnt="0"/>
      <dgm:spPr/>
    </dgm:pt>
    <dgm:pt modelId="{6FD70AAC-1752-4420-AFDC-D7C28CF02FCE}" type="pres">
      <dgm:prSet presAssocID="{845AF8D3-C2A4-4E22-B277-06E43AF2E3D9}" presName="srcNode" presStyleLbl="node1" presStyleIdx="0" presStyleCnt="5"/>
      <dgm:spPr/>
    </dgm:pt>
    <dgm:pt modelId="{0A62AEBA-BBB9-49D9-A849-F7F22EBA62AD}" type="pres">
      <dgm:prSet presAssocID="{845AF8D3-C2A4-4E22-B277-06E43AF2E3D9}" presName="conn" presStyleLbl="parChTrans1D2" presStyleIdx="0" presStyleCnt="1"/>
      <dgm:spPr/>
      <dgm:t>
        <a:bodyPr/>
        <a:lstStyle/>
        <a:p>
          <a:endParaRPr lang="ru-RU"/>
        </a:p>
      </dgm:t>
    </dgm:pt>
    <dgm:pt modelId="{B9977731-5672-4873-A26E-61775720E7AA}" type="pres">
      <dgm:prSet presAssocID="{845AF8D3-C2A4-4E22-B277-06E43AF2E3D9}" presName="extraNode" presStyleLbl="node1" presStyleIdx="0" presStyleCnt="5"/>
      <dgm:spPr/>
    </dgm:pt>
    <dgm:pt modelId="{B65D2A7A-E8F7-4018-BF18-003BB68E0FB5}" type="pres">
      <dgm:prSet presAssocID="{845AF8D3-C2A4-4E22-B277-06E43AF2E3D9}" presName="dstNode" presStyleLbl="node1" presStyleIdx="0" presStyleCnt="5"/>
      <dgm:spPr/>
    </dgm:pt>
    <dgm:pt modelId="{59D6885A-44DC-4FD9-B773-6661F8DC938A}" type="pres">
      <dgm:prSet presAssocID="{CB53D284-FF87-4D69-B73C-AE1C87FFEFC8}" presName="text_1" presStyleLbl="node1" presStyleIdx="0" presStyleCnt="5" custScaleY="141442">
        <dgm:presLayoutVars>
          <dgm:bulletEnabled val="1"/>
        </dgm:presLayoutVars>
      </dgm:prSet>
      <dgm:spPr/>
      <dgm:t>
        <a:bodyPr/>
        <a:lstStyle/>
        <a:p>
          <a:endParaRPr lang="ru-RU"/>
        </a:p>
      </dgm:t>
    </dgm:pt>
    <dgm:pt modelId="{B7BD1072-422C-4C1B-83A9-4B620188AF3C}" type="pres">
      <dgm:prSet presAssocID="{CB53D284-FF87-4D69-B73C-AE1C87FFEFC8}" presName="accent_1" presStyleCnt="0"/>
      <dgm:spPr/>
    </dgm:pt>
    <dgm:pt modelId="{3C99121B-13D4-4A55-883A-D7E339A0E671}" type="pres">
      <dgm:prSet presAssocID="{CB53D284-FF87-4D69-B73C-AE1C87FFEFC8}" presName="accentRepeatNode" presStyleLbl="solidFgAcc1" presStyleIdx="0" presStyleCnt="5" custLinFactNeighborX="6146" custLinFactNeighborY="0"/>
      <dgm:spPr>
        <a:solidFill>
          <a:srgbClr val="261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E56B2FD-FD77-4D8D-98CA-FCA98EFD2555}" type="pres">
      <dgm:prSet presAssocID="{8D745300-FF03-47B8-9E44-00AE930FCF30}" presName="text_2" presStyleLbl="node1" presStyleIdx="1" presStyleCnt="5" custScaleY="146955">
        <dgm:presLayoutVars>
          <dgm:bulletEnabled val="1"/>
        </dgm:presLayoutVars>
      </dgm:prSet>
      <dgm:spPr/>
      <dgm:t>
        <a:bodyPr/>
        <a:lstStyle/>
        <a:p>
          <a:endParaRPr lang="ru-RU"/>
        </a:p>
      </dgm:t>
    </dgm:pt>
    <dgm:pt modelId="{37EDF775-6C61-4C53-8076-3EA5092E2C0D}" type="pres">
      <dgm:prSet presAssocID="{8D745300-FF03-47B8-9E44-00AE930FCF30}" presName="accent_2" presStyleCnt="0"/>
      <dgm:spPr/>
    </dgm:pt>
    <dgm:pt modelId="{92FB0896-273C-44B1-BECB-E3FF8BDAE830}" type="pres">
      <dgm:prSet presAssocID="{8D745300-FF03-47B8-9E44-00AE930FCF30}" presName="accentRepeatNode" presStyleLbl="solidFgAcc1" presStyleIdx="1" presStyleCnt="5"/>
      <dgm:spPr>
        <a:solidFill>
          <a:srgbClr val="4227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3A8C98A-E952-460A-8B2B-A3B4E2194CB2}" type="pres">
      <dgm:prSet presAssocID="{6762C1C9-4029-4C05-9822-72A655E252E8}" presName="text_3" presStyleLbl="node1" presStyleIdx="2" presStyleCnt="5" custScaleY="148524">
        <dgm:presLayoutVars>
          <dgm:bulletEnabled val="1"/>
        </dgm:presLayoutVars>
      </dgm:prSet>
      <dgm:spPr/>
      <dgm:t>
        <a:bodyPr/>
        <a:lstStyle/>
        <a:p>
          <a:endParaRPr lang="ru-RU"/>
        </a:p>
      </dgm:t>
    </dgm:pt>
    <dgm:pt modelId="{21A6A115-66A6-4BF6-A184-001EA7BBB83D}" type="pres">
      <dgm:prSet presAssocID="{6762C1C9-4029-4C05-9822-72A655E252E8}" presName="accent_3" presStyleCnt="0"/>
      <dgm:spPr/>
    </dgm:pt>
    <dgm:pt modelId="{BFBF6573-91A9-4A90-BCDA-AC5FC15F5329}" type="pres">
      <dgm:prSet presAssocID="{6762C1C9-4029-4C05-9822-72A655E252E8}" presName="accentRepeatNode" presStyleLbl="solidFgAcc1" presStyleIdx="2" presStyleCnt="5"/>
      <dgm:spPr>
        <a:solidFill>
          <a:srgbClr val="865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5F9539F-3638-49EE-83C3-3F6D04D330C0}" type="pres">
      <dgm:prSet presAssocID="{A1861B91-EC94-4691-BC69-DFA7BD682797}" presName="text_4" presStyleLbl="node1" presStyleIdx="3" presStyleCnt="5" custScaleY="137832">
        <dgm:presLayoutVars>
          <dgm:bulletEnabled val="1"/>
        </dgm:presLayoutVars>
      </dgm:prSet>
      <dgm:spPr/>
      <dgm:t>
        <a:bodyPr/>
        <a:lstStyle/>
        <a:p>
          <a:endParaRPr lang="ru-RU"/>
        </a:p>
      </dgm:t>
    </dgm:pt>
    <dgm:pt modelId="{7C121219-F6A9-4031-B9FB-8FA3B3429817}" type="pres">
      <dgm:prSet presAssocID="{A1861B91-EC94-4691-BC69-DFA7BD682797}" presName="accent_4" presStyleCnt="0"/>
      <dgm:spPr/>
    </dgm:pt>
    <dgm:pt modelId="{7D24324E-74B9-4F03-8B95-47962B6693BE}" type="pres">
      <dgm:prSet presAssocID="{A1861B91-EC94-4691-BC69-DFA7BD682797}" presName="accentRepeatNode" presStyleLbl="solidFgAcc1" presStyleIdx="3" presStyleCnt="5"/>
      <dgm:spPr>
        <a:solidFill>
          <a:srgbClr val="B86E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841CC8A0-F5F8-4186-9542-B5B57A08DB48}" type="pres">
      <dgm:prSet presAssocID="{65867BDF-95AC-4174-A990-6D8204E1A01C}" presName="text_5" presStyleLbl="node1" presStyleIdx="4" presStyleCnt="5" custScaleY="150428">
        <dgm:presLayoutVars>
          <dgm:bulletEnabled val="1"/>
        </dgm:presLayoutVars>
      </dgm:prSet>
      <dgm:spPr/>
      <dgm:t>
        <a:bodyPr/>
        <a:lstStyle/>
        <a:p>
          <a:endParaRPr lang="ru-RU"/>
        </a:p>
      </dgm:t>
    </dgm:pt>
    <dgm:pt modelId="{A51D8FAE-570B-4C5F-8B49-396DFB367E4E}" type="pres">
      <dgm:prSet presAssocID="{65867BDF-95AC-4174-A990-6D8204E1A01C}" presName="accent_5" presStyleCnt="0"/>
      <dgm:spPr/>
    </dgm:pt>
    <dgm:pt modelId="{461FB32F-6687-44D5-94AB-9DFA20D7A51F}" type="pres">
      <dgm:prSet presAssocID="{65867BDF-95AC-4174-A990-6D8204E1A01C}" presName="accentRepeatNode" presStyleLbl="solidFgAcc1" presStyleIdx="4" presStyleCnt="5" custLinFactNeighborX="-17214" custLinFactNeighborY="-7477"/>
      <dgm:spPr>
        <a:solidFill>
          <a:srgbClr val="D27D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C9C4E96-A362-421D-A5C8-10C76CD14CC7}" type="presOf" srcId="{CB53D284-FF87-4D69-B73C-AE1C87FFEFC8}" destId="{59D6885A-44DC-4FD9-B773-6661F8DC938A}" srcOrd="0" destOrd="0" presId="urn:microsoft.com/office/officeart/2008/layout/VerticalCurvedList"/>
    <dgm:cxn modelId="{4196F6A7-86D8-4CCE-ADF1-9B41E1870E83}" type="presOf" srcId="{D3E84109-7262-48F3-87E1-FD77DEC0D3EA}" destId="{0A62AEBA-BBB9-49D9-A849-F7F22EBA62AD}" srcOrd="0" destOrd="0" presId="urn:microsoft.com/office/officeart/2008/layout/VerticalCurvedList"/>
    <dgm:cxn modelId="{47AF912C-C629-410E-8082-432A6BF1F57A}" type="presOf" srcId="{8D745300-FF03-47B8-9E44-00AE930FCF30}" destId="{AE56B2FD-FD77-4D8D-98CA-FCA98EFD2555}" srcOrd="0" destOrd="0" presId="urn:microsoft.com/office/officeart/2008/layout/VerticalCurvedList"/>
    <dgm:cxn modelId="{60762025-4ABE-431C-9822-A314E6FFB29A}" type="presOf" srcId="{6762C1C9-4029-4C05-9822-72A655E252E8}" destId="{03A8C98A-E952-460A-8B2B-A3B4E2194CB2}" srcOrd="0" destOrd="0" presId="urn:microsoft.com/office/officeart/2008/layout/VerticalCurvedList"/>
    <dgm:cxn modelId="{D2A6FBA7-D0F1-4521-B744-E11AE459556B}" type="presOf" srcId="{845AF8D3-C2A4-4E22-B277-06E43AF2E3D9}" destId="{DBB34BCC-2258-4482-87FC-76529E47BA1F}" srcOrd="0" destOrd="0" presId="urn:microsoft.com/office/officeart/2008/layout/VerticalCurvedList"/>
    <dgm:cxn modelId="{68716764-D531-49B7-A392-5D740D03526B}" srcId="{845AF8D3-C2A4-4E22-B277-06E43AF2E3D9}" destId="{65867BDF-95AC-4174-A990-6D8204E1A01C}" srcOrd="4" destOrd="0" parTransId="{EC0111AD-B39F-4959-82E7-0C8620ABCBB7}" sibTransId="{B8F87230-D3E0-496A-A896-94458978C65A}"/>
    <dgm:cxn modelId="{4D07AD17-C0C3-41A7-BF39-A8D851649A49}" srcId="{845AF8D3-C2A4-4E22-B277-06E43AF2E3D9}" destId="{A1861B91-EC94-4691-BC69-DFA7BD682797}" srcOrd="3" destOrd="0" parTransId="{4FF96C9A-F2FC-4E0C-BD09-2F9C505A5B0C}" sibTransId="{B7187626-C308-478C-9BF7-31BB39702C55}"/>
    <dgm:cxn modelId="{165700A5-5410-4052-8C38-56F281A985FB}" srcId="{845AF8D3-C2A4-4E22-B277-06E43AF2E3D9}" destId="{8D745300-FF03-47B8-9E44-00AE930FCF30}" srcOrd="1" destOrd="0" parTransId="{92A58180-E6BD-49D6-9ED9-25CB518FECA9}" sibTransId="{FDAF263F-64E8-4B60-BFAD-AB0375DA4CDB}"/>
    <dgm:cxn modelId="{8973169E-15F5-4D92-84E5-8F4AAACDAFF4}" type="presOf" srcId="{A1861B91-EC94-4691-BC69-DFA7BD682797}" destId="{E5F9539F-3638-49EE-83C3-3F6D04D330C0}" srcOrd="0" destOrd="0" presId="urn:microsoft.com/office/officeart/2008/layout/VerticalCurvedList"/>
    <dgm:cxn modelId="{D31A8B32-EBF8-4CD2-92DA-61AB58372FF6}" type="presOf" srcId="{65867BDF-95AC-4174-A990-6D8204E1A01C}" destId="{841CC8A0-F5F8-4186-9542-B5B57A08DB48}" srcOrd="0" destOrd="0" presId="urn:microsoft.com/office/officeart/2008/layout/VerticalCurvedList"/>
    <dgm:cxn modelId="{26B566A6-319C-411F-AA35-D6F891DCCEFF}" srcId="{845AF8D3-C2A4-4E22-B277-06E43AF2E3D9}" destId="{6762C1C9-4029-4C05-9822-72A655E252E8}" srcOrd="2" destOrd="0" parTransId="{02C9F632-1F04-4330-B7A3-78E7A4068B17}" sibTransId="{10EAFBDF-8923-4EDE-9596-A5A18B5561E6}"/>
    <dgm:cxn modelId="{1306B73F-E926-42E7-9268-2E490943E7C0}" srcId="{845AF8D3-C2A4-4E22-B277-06E43AF2E3D9}" destId="{CB53D284-FF87-4D69-B73C-AE1C87FFEFC8}" srcOrd="0" destOrd="0" parTransId="{B4D7F519-FF3C-4ABC-BF92-11C3D0FB2DC5}" sibTransId="{D3E84109-7262-48F3-87E1-FD77DEC0D3EA}"/>
    <dgm:cxn modelId="{B97D3080-2045-40E0-B50D-38AB400FD679}" type="presParOf" srcId="{DBB34BCC-2258-4482-87FC-76529E47BA1F}" destId="{E3C78FDA-7BB3-4441-A4ED-62E6EDC1BD19}" srcOrd="0" destOrd="0" presId="urn:microsoft.com/office/officeart/2008/layout/VerticalCurvedList"/>
    <dgm:cxn modelId="{11E5EB3C-D622-497B-B39F-D9E68E9DF2FB}" type="presParOf" srcId="{E3C78FDA-7BB3-4441-A4ED-62E6EDC1BD19}" destId="{FFE24E5E-7FEC-4AEE-9B7F-59FAB995B352}" srcOrd="0" destOrd="0" presId="urn:microsoft.com/office/officeart/2008/layout/VerticalCurvedList"/>
    <dgm:cxn modelId="{CF8F9C50-ECFF-4D6D-8DF6-A6C3BD7EC924}" type="presParOf" srcId="{FFE24E5E-7FEC-4AEE-9B7F-59FAB995B352}" destId="{6FD70AAC-1752-4420-AFDC-D7C28CF02FCE}" srcOrd="0" destOrd="0" presId="urn:microsoft.com/office/officeart/2008/layout/VerticalCurvedList"/>
    <dgm:cxn modelId="{95FCA601-B5E7-4CF2-8F23-1360C29CD576}" type="presParOf" srcId="{FFE24E5E-7FEC-4AEE-9B7F-59FAB995B352}" destId="{0A62AEBA-BBB9-49D9-A849-F7F22EBA62AD}" srcOrd="1" destOrd="0" presId="urn:microsoft.com/office/officeart/2008/layout/VerticalCurvedList"/>
    <dgm:cxn modelId="{6A4AED06-C355-4F19-8EDE-63E143B9D546}" type="presParOf" srcId="{FFE24E5E-7FEC-4AEE-9B7F-59FAB995B352}" destId="{B9977731-5672-4873-A26E-61775720E7AA}" srcOrd="2" destOrd="0" presId="urn:microsoft.com/office/officeart/2008/layout/VerticalCurvedList"/>
    <dgm:cxn modelId="{44E33577-05B1-43E4-922C-AE87A934E580}" type="presParOf" srcId="{FFE24E5E-7FEC-4AEE-9B7F-59FAB995B352}" destId="{B65D2A7A-E8F7-4018-BF18-003BB68E0FB5}" srcOrd="3" destOrd="0" presId="urn:microsoft.com/office/officeart/2008/layout/VerticalCurvedList"/>
    <dgm:cxn modelId="{6EF48DA8-9FB4-4D0F-853B-CB8E6C68D325}" type="presParOf" srcId="{E3C78FDA-7BB3-4441-A4ED-62E6EDC1BD19}" destId="{59D6885A-44DC-4FD9-B773-6661F8DC938A}" srcOrd="1" destOrd="0" presId="urn:microsoft.com/office/officeart/2008/layout/VerticalCurvedList"/>
    <dgm:cxn modelId="{28116850-8678-4BEC-BB26-BD6487D28D74}" type="presParOf" srcId="{E3C78FDA-7BB3-4441-A4ED-62E6EDC1BD19}" destId="{B7BD1072-422C-4C1B-83A9-4B620188AF3C}" srcOrd="2" destOrd="0" presId="urn:microsoft.com/office/officeart/2008/layout/VerticalCurvedList"/>
    <dgm:cxn modelId="{1F45AFC7-59BC-4401-8F31-C8387F484DF1}" type="presParOf" srcId="{B7BD1072-422C-4C1B-83A9-4B620188AF3C}" destId="{3C99121B-13D4-4A55-883A-D7E339A0E671}" srcOrd="0" destOrd="0" presId="urn:microsoft.com/office/officeart/2008/layout/VerticalCurvedList"/>
    <dgm:cxn modelId="{B7FDF8C7-DCC1-4BCF-AEEB-874C1F401BD8}" type="presParOf" srcId="{E3C78FDA-7BB3-4441-A4ED-62E6EDC1BD19}" destId="{AE56B2FD-FD77-4D8D-98CA-FCA98EFD2555}" srcOrd="3" destOrd="0" presId="urn:microsoft.com/office/officeart/2008/layout/VerticalCurvedList"/>
    <dgm:cxn modelId="{7131183E-7202-45FB-AD9D-B3748088DEB6}" type="presParOf" srcId="{E3C78FDA-7BB3-4441-A4ED-62E6EDC1BD19}" destId="{37EDF775-6C61-4C53-8076-3EA5092E2C0D}" srcOrd="4" destOrd="0" presId="urn:microsoft.com/office/officeart/2008/layout/VerticalCurvedList"/>
    <dgm:cxn modelId="{A5DD856E-9870-486E-A99B-6AA2E2695102}" type="presParOf" srcId="{37EDF775-6C61-4C53-8076-3EA5092E2C0D}" destId="{92FB0896-273C-44B1-BECB-E3FF8BDAE830}" srcOrd="0" destOrd="0" presId="urn:microsoft.com/office/officeart/2008/layout/VerticalCurvedList"/>
    <dgm:cxn modelId="{F10A39BD-12DC-4D6E-B562-1FC472CA24A0}" type="presParOf" srcId="{E3C78FDA-7BB3-4441-A4ED-62E6EDC1BD19}" destId="{03A8C98A-E952-460A-8B2B-A3B4E2194CB2}" srcOrd="5" destOrd="0" presId="urn:microsoft.com/office/officeart/2008/layout/VerticalCurvedList"/>
    <dgm:cxn modelId="{E0078D97-6856-4DF6-A09F-089CCF5020E4}" type="presParOf" srcId="{E3C78FDA-7BB3-4441-A4ED-62E6EDC1BD19}" destId="{21A6A115-66A6-4BF6-A184-001EA7BBB83D}" srcOrd="6" destOrd="0" presId="urn:microsoft.com/office/officeart/2008/layout/VerticalCurvedList"/>
    <dgm:cxn modelId="{3B02CBC6-88E8-49EE-8011-DC06437346D3}" type="presParOf" srcId="{21A6A115-66A6-4BF6-A184-001EA7BBB83D}" destId="{BFBF6573-91A9-4A90-BCDA-AC5FC15F5329}" srcOrd="0" destOrd="0" presId="urn:microsoft.com/office/officeart/2008/layout/VerticalCurvedList"/>
    <dgm:cxn modelId="{B5E12621-D3C9-4D8D-A74D-846CCD1C391E}" type="presParOf" srcId="{E3C78FDA-7BB3-4441-A4ED-62E6EDC1BD19}" destId="{E5F9539F-3638-49EE-83C3-3F6D04D330C0}" srcOrd="7" destOrd="0" presId="urn:microsoft.com/office/officeart/2008/layout/VerticalCurvedList"/>
    <dgm:cxn modelId="{30F80DFB-E68A-497E-AC98-755A01D72A47}" type="presParOf" srcId="{E3C78FDA-7BB3-4441-A4ED-62E6EDC1BD19}" destId="{7C121219-F6A9-4031-B9FB-8FA3B3429817}" srcOrd="8" destOrd="0" presId="urn:microsoft.com/office/officeart/2008/layout/VerticalCurvedList"/>
    <dgm:cxn modelId="{AC951CE9-B1C1-4A6B-B0A5-B216D576DEC2}" type="presParOf" srcId="{7C121219-F6A9-4031-B9FB-8FA3B3429817}" destId="{7D24324E-74B9-4F03-8B95-47962B6693BE}" srcOrd="0" destOrd="0" presId="urn:microsoft.com/office/officeart/2008/layout/VerticalCurvedList"/>
    <dgm:cxn modelId="{51A46499-83E2-4917-921C-609FC32CB52C}" type="presParOf" srcId="{E3C78FDA-7BB3-4441-A4ED-62E6EDC1BD19}" destId="{841CC8A0-F5F8-4186-9542-B5B57A08DB48}" srcOrd="9" destOrd="0" presId="urn:microsoft.com/office/officeart/2008/layout/VerticalCurvedList"/>
    <dgm:cxn modelId="{512A2406-2BAC-400B-9098-6EEB1A775910}" type="presParOf" srcId="{E3C78FDA-7BB3-4441-A4ED-62E6EDC1BD19}" destId="{A51D8FAE-570B-4C5F-8B49-396DFB367E4E}" srcOrd="10" destOrd="0" presId="urn:microsoft.com/office/officeart/2008/layout/VerticalCurvedList"/>
    <dgm:cxn modelId="{A95F31E8-FD8D-43F7-8ACA-D04B6C832895}" type="presParOf" srcId="{A51D8FAE-570B-4C5F-8B49-396DFB367E4E}" destId="{461FB32F-6687-44D5-94AB-9DFA20D7A51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325397" y="-968286"/>
          <a:ext cx="7534753" cy="7534753"/>
        </a:xfrm>
        <a:prstGeom prst="blockArc">
          <a:avLst>
            <a:gd name="adj1" fmla="val 18900000"/>
            <a:gd name="adj2" fmla="val 2700000"/>
            <a:gd name="adj3" fmla="val 287"/>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392712" y="125928"/>
          <a:ext cx="10436078" cy="765891"/>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a:t>
          </a:r>
          <a:r>
            <a:rPr lang="en-US" sz="2400" b="1" i="1" kern="1200" dirty="0" smtClean="0">
              <a:solidFill>
                <a:schemeClr val="bg1"/>
              </a:solidFill>
              <a:latin typeface="Times New Roman" panose="02020603050405020304" pitchFamily="18" charset="0"/>
              <a:cs typeface="Times New Roman" panose="02020603050405020304" pitchFamily="18" charset="0"/>
            </a:rPr>
            <a:t>http://www.AltaVista.ru – </a:t>
          </a:r>
          <a:r>
            <a:rPr lang="ru-RU" sz="2400" b="1" i="1" kern="1200" dirty="0" smtClean="0">
              <a:solidFill>
                <a:schemeClr val="bg1"/>
              </a:solidFill>
              <a:latin typeface="Times New Roman" panose="02020603050405020304" pitchFamily="18" charset="0"/>
              <a:cs typeface="Times New Roman" panose="02020603050405020304" pitchFamily="18" charset="0"/>
            </a:rPr>
            <a:t>АльтаВиста. </a:t>
          </a:r>
          <a:r>
            <a:rPr lang="ru-RU" sz="2000" b="0" i="1" kern="1200" dirty="0" smtClean="0">
              <a:solidFill>
                <a:schemeClr val="bg1"/>
              </a:solidFill>
              <a:latin typeface="Times New Roman" panose="02020603050405020304" pitchFamily="18" charset="0"/>
              <a:cs typeface="Times New Roman" panose="02020603050405020304" pitchFamily="18" charset="0"/>
            </a:rPr>
            <a:t>Поисковая система занимает одно из первых мест по объёму проиндексированных документов.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392712" y="125928"/>
        <a:ext cx="10436078" cy="765891"/>
      </dsp:txXfrm>
    </dsp:sp>
    <dsp:sp modelId="{3C99121B-13D4-4A55-883A-D7E339A0E671}">
      <dsp:nvSpPr>
        <dsp:cNvPr id="0" name=""/>
        <dsp:cNvSpPr/>
      </dsp:nvSpPr>
      <dsp:spPr>
        <a:xfrm>
          <a:off x="113821" y="190897"/>
          <a:ext cx="635953" cy="635953"/>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853442" y="884570"/>
          <a:ext cx="9975348" cy="775791"/>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http://www.Aport.ru </a:t>
          </a:r>
          <a:r>
            <a:rPr lang="ru-RU" sz="2000" b="0" i="1" kern="1200" dirty="0" smtClean="0">
              <a:solidFill>
                <a:schemeClr val="bg1"/>
              </a:solidFill>
              <a:latin typeface="Times New Roman" panose="02020603050405020304" pitchFamily="18" charset="0"/>
              <a:cs typeface="Times New Roman" panose="02020603050405020304" pitchFamily="18" charset="0"/>
            </a:rPr>
            <a:t>– Апорт - уникальная двуязычная поисковая система</a:t>
          </a:r>
          <a:r>
            <a:rPr lang="ru-RU" sz="2400" b="0" i="1" kern="1200" dirty="0" smtClean="0">
              <a:solidFill>
                <a:schemeClr val="bg1"/>
              </a:solidFill>
              <a:latin typeface="Times New Roman" panose="02020603050405020304" pitchFamily="18" charset="0"/>
              <a:cs typeface="Times New Roman" panose="02020603050405020304" pitchFamily="18" charset="0"/>
            </a:rPr>
            <a:t>.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853442" y="884570"/>
        <a:ext cx="9975348" cy="775791"/>
      </dsp:txXfrm>
    </dsp:sp>
    <dsp:sp modelId="{92FB0896-273C-44B1-BECB-E3FF8BDAE830}">
      <dsp:nvSpPr>
        <dsp:cNvPr id="0" name=""/>
        <dsp:cNvSpPr/>
      </dsp:nvSpPr>
      <dsp:spPr>
        <a:xfrm>
          <a:off x="535465" y="954489"/>
          <a:ext cx="635953" cy="635953"/>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105920" y="1684017"/>
          <a:ext cx="9722870" cy="702962"/>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a:t>
          </a:r>
          <a:r>
            <a:rPr lang="en-US" sz="2400" b="1" i="1" kern="1200" dirty="0" smtClean="0">
              <a:solidFill>
                <a:schemeClr val="bg1"/>
              </a:solidFill>
              <a:latin typeface="Times New Roman" panose="02020603050405020304" pitchFamily="18" charset="0"/>
              <a:cs typeface="Times New Roman" panose="02020603050405020304" pitchFamily="18" charset="0"/>
            </a:rPr>
            <a:t>http://www.Google.ru – Google. </a:t>
          </a:r>
          <a:r>
            <a:rPr lang="ru-RU" sz="2000" b="0" i="1" kern="1200" dirty="0" smtClean="0">
              <a:solidFill>
                <a:schemeClr val="bg1"/>
              </a:solidFill>
              <a:latin typeface="Times New Roman" panose="02020603050405020304" pitchFamily="18" charset="0"/>
              <a:cs typeface="Times New Roman" panose="02020603050405020304" pitchFamily="18" charset="0"/>
            </a:rPr>
            <a:t>Проста и удобна в использовании и за долю секунды бесплатно выдаёт информацию на разных языках.</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1105920" y="1684017"/>
        <a:ext cx="9722870" cy="702962"/>
      </dsp:txXfrm>
    </dsp:sp>
    <dsp:sp modelId="{459FADF9-36ED-4641-8E36-A5915C264137}">
      <dsp:nvSpPr>
        <dsp:cNvPr id="0" name=""/>
        <dsp:cNvSpPr/>
      </dsp:nvSpPr>
      <dsp:spPr>
        <a:xfrm>
          <a:off x="787943" y="1717521"/>
          <a:ext cx="635953" cy="635953"/>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186534" y="2419280"/>
          <a:ext cx="9642257" cy="759618"/>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a:t>
          </a:r>
          <a:r>
            <a:rPr lang="en-US" sz="2400" b="1" i="1" kern="1200" dirty="0" smtClean="0">
              <a:solidFill>
                <a:schemeClr val="bg1"/>
              </a:solidFill>
              <a:latin typeface="Times New Roman" panose="02020603050405020304" pitchFamily="18" charset="0"/>
              <a:cs typeface="Times New Roman" panose="02020603050405020304" pitchFamily="18" charset="0"/>
            </a:rPr>
            <a:t>http://www.OpenText.ru </a:t>
          </a:r>
          <a:r>
            <a:rPr lang="en-US" sz="2000" b="1" i="1" kern="1200" dirty="0" smtClean="0">
              <a:solidFill>
                <a:schemeClr val="bg1"/>
              </a:solidFill>
              <a:latin typeface="Times New Roman" panose="02020603050405020304" pitchFamily="18" charset="0"/>
              <a:cs typeface="Times New Roman" panose="02020603050405020304" pitchFamily="18" charset="0"/>
            </a:rPr>
            <a:t>–</a:t>
          </a:r>
          <a:r>
            <a:rPr lang="ru-RU" sz="2000" b="0" i="1" kern="1200" dirty="0" smtClean="0">
              <a:solidFill>
                <a:schemeClr val="bg1"/>
              </a:solidFill>
              <a:latin typeface="Times New Roman" panose="02020603050405020304" pitchFamily="18" charset="0"/>
              <a:cs typeface="Times New Roman" panose="02020603050405020304" pitchFamily="18" charset="0"/>
            </a:rPr>
            <a:t>Информационная система представляет собой самый коммерциализированный информационный продукт в Сети</a:t>
          </a:r>
          <a:r>
            <a:rPr lang="ru-RU" sz="2000" b="1" i="1" kern="1200" dirty="0" smtClean="0">
              <a:solidFill>
                <a:schemeClr val="bg1"/>
              </a:solidFill>
              <a:latin typeface="Times New Roman" panose="02020603050405020304" pitchFamily="18" charset="0"/>
              <a:cs typeface="Times New Roman" panose="02020603050405020304" pitchFamily="18" charset="0"/>
            </a:rPr>
            <a:t>. </a:t>
          </a:r>
          <a:endParaRPr lang="ru-RU" sz="2000" b="1" i="1" kern="1200" dirty="0">
            <a:solidFill>
              <a:schemeClr val="bg1"/>
            </a:solidFill>
            <a:latin typeface="Times New Roman" panose="02020603050405020304" pitchFamily="18" charset="0"/>
            <a:cs typeface="Times New Roman" panose="02020603050405020304" pitchFamily="18" charset="0"/>
          </a:endParaRPr>
        </a:p>
      </dsp:txBody>
      <dsp:txXfrm>
        <a:off x="1186534" y="2419280"/>
        <a:ext cx="9642257" cy="759618"/>
      </dsp:txXfrm>
    </dsp:sp>
    <dsp:sp modelId="{BFBF6573-91A9-4A90-BCDA-AC5FC15F5329}">
      <dsp:nvSpPr>
        <dsp:cNvPr id="0" name=""/>
        <dsp:cNvSpPr/>
      </dsp:nvSpPr>
      <dsp:spPr>
        <a:xfrm>
          <a:off x="868557" y="2481113"/>
          <a:ext cx="635953" cy="635953"/>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105920" y="3229640"/>
          <a:ext cx="9722870" cy="666082"/>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http://www.Rambler.ru </a:t>
          </a:r>
          <a:r>
            <a:rPr lang="ru-RU" sz="2000" b="1" i="1" kern="1200" dirty="0" smtClean="0">
              <a:solidFill>
                <a:schemeClr val="bg1"/>
              </a:solidFill>
              <a:latin typeface="Times New Roman" panose="02020603050405020304" pitchFamily="18" charset="0"/>
              <a:cs typeface="Times New Roman" panose="02020603050405020304" pitchFamily="18" charset="0"/>
            </a:rPr>
            <a:t>– </a:t>
          </a:r>
          <a:r>
            <a:rPr lang="ru-RU" sz="2000" b="0" i="1" kern="1200" dirty="0" smtClean="0">
              <a:solidFill>
                <a:schemeClr val="bg1"/>
              </a:solidFill>
              <a:latin typeface="Times New Roman" panose="02020603050405020304" pitchFamily="18" charset="0"/>
              <a:cs typeface="Times New Roman" panose="02020603050405020304" pitchFamily="18" charset="0"/>
            </a:rPr>
            <a:t>Поисковая система Рамблер содержит миллионы документов с более чем 42 тысяч сайтов России</a:t>
          </a:r>
          <a:r>
            <a:rPr lang="ru-RU" sz="1300" b="0" kern="1200" dirty="0" smtClean="0">
              <a:solidFill>
                <a:schemeClr val="bg1"/>
              </a:solidFill>
            </a:rPr>
            <a:t>. </a:t>
          </a:r>
          <a:endParaRPr lang="ru-RU" sz="1300" b="0" kern="1200" dirty="0">
            <a:solidFill>
              <a:schemeClr val="bg1"/>
            </a:solidFill>
          </a:endParaRPr>
        </a:p>
      </dsp:txBody>
      <dsp:txXfrm>
        <a:off x="1105920" y="3229640"/>
        <a:ext cx="9722870" cy="666082"/>
      </dsp:txXfrm>
    </dsp:sp>
    <dsp:sp modelId="{7D24324E-74B9-4F03-8B95-47962B6693BE}">
      <dsp:nvSpPr>
        <dsp:cNvPr id="0" name=""/>
        <dsp:cNvSpPr/>
      </dsp:nvSpPr>
      <dsp:spPr>
        <a:xfrm>
          <a:off x="787943" y="3244705"/>
          <a:ext cx="635953" cy="635953"/>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853442" y="3947774"/>
          <a:ext cx="9975348" cy="755878"/>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http://www.Yahoo.ru </a:t>
          </a:r>
          <a:r>
            <a:rPr lang="ru-RU" sz="2000" b="1" i="1" kern="1200" dirty="0" smtClean="0">
              <a:solidFill>
                <a:schemeClr val="bg1"/>
              </a:solidFill>
              <a:latin typeface="Times New Roman" panose="02020603050405020304" pitchFamily="18" charset="0"/>
              <a:cs typeface="Times New Roman" panose="02020603050405020304" pitchFamily="18" charset="0"/>
            </a:rPr>
            <a:t>– </a:t>
          </a:r>
          <a:r>
            <a:rPr lang="ru-RU" sz="2000" b="0" i="1" kern="1200" dirty="0" smtClean="0">
              <a:solidFill>
                <a:schemeClr val="bg1"/>
              </a:solidFill>
              <a:latin typeface="Times New Roman" panose="02020603050405020304" pitchFamily="18" charset="0"/>
              <a:cs typeface="Times New Roman" panose="02020603050405020304" pitchFamily="18" charset="0"/>
            </a:rPr>
            <a:t>Yahoo сотрудничает со многими производителями средств информационного поиска.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853442" y="3947774"/>
        <a:ext cx="9975348" cy="755878"/>
      </dsp:txXfrm>
    </dsp:sp>
    <dsp:sp modelId="{461FB32F-6687-44D5-94AB-9DFA20D7A51F}">
      <dsp:nvSpPr>
        <dsp:cNvPr id="0" name=""/>
        <dsp:cNvSpPr/>
      </dsp:nvSpPr>
      <dsp:spPr>
        <a:xfrm>
          <a:off x="425992" y="3960186"/>
          <a:ext cx="635953" cy="635953"/>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0345053-C507-4606-9D70-62EDC8920B1C}">
      <dsp:nvSpPr>
        <dsp:cNvPr id="0" name=""/>
        <dsp:cNvSpPr/>
      </dsp:nvSpPr>
      <dsp:spPr>
        <a:xfrm>
          <a:off x="425481" y="4613762"/>
          <a:ext cx="10422303" cy="665781"/>
        </a:xfrm>
        <a:prstGeom prst="rect">
          <a:avLst/>
        </a:prstGeom>
        <a:solidFill>
          <a:srgbClr val="FE9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3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http://www.Yandex.ru </a:t>
          </a:r>
          <a:r>
            <a:rPr lang="ru-RU" sz="2000" b="1" i="1" kern="1200" dirty="0" smtClean="0">
              <a:solidFill>
                <a:schemeClr val="bg1"/>
              </a:solidFill>
              <a:latin typeface="Times New Roman" panose="02020603050405020304" pitchFamily="18" charset="0"/>
              <a:cs typeface="Times New Roman" panose="02020603050405020304" pitchFamily="18" charset="0"/>
            </a:rPr>
            <a:t>– </a:t>
          </a:r>
          <a:r>
            <a:rPr lang="ru-RU" sz="2000" b="0" i="1" kern="1200" dirty="0" smtClean="0">
              <a:solidFill>
                <a:schemeClr val="bg1"/>
              </a:solidFill>
              <a:latin typeface="Times New Roman" panose="02020603050405020304" pitchFamily="18" charset="0"/>
              <a:cs typeface="Times New Roman" panose="02020603050405020304" pitchFamily="18" charset="0"/>
            </a:rPr>
            <a:t>На сегодняшний день имеет самую большую в русской сети поисковую базу.</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25481" y="4613762"/>
        <a:ext cx="10422303" cy="665781"/>
      </dsp:txXfrm>
    </dsp:sp>
    <dsp:sp modelId="{F527242A-C213-4D23-9920-700EAF92EB39}">
      <dsp:nvSpPr>
        <dsp:cNvPr id="0" name=""/>
        <dsp:cNvSpPr/>
      </dsp:nvSpPr>
      <dsp:spPr>
        <a:xfrm>
          <a:off x="28412" y="4623412"/>
          <a:ext cx="635953" cy="635953"/>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170240" y="-943987"/>
          <a:ext cx="7344877" cy="7344877"/>
        </a:xfrm>
        <a:prstGeom prst="blockArc">
          <a:avLst>
            <a:gd name="adj1" fmla="val 18900000"/>
            <a:gd name="adj2" fmla="val 2700000"/>
            <a:gd name="adj3" fmla="val 294"/>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513250" y="232917"/>
          <a:ext cx="10361581" cy="898391"/>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60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http://www.books.kharkov.com – В.И. Даль. Толковый словарь живого великорусского языка.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513250" y="232917"/>
        <a:ext cx="10361581" cy="898391"/>
      </dsp:txXfrm>
    </dsp:sp>
    <dsp:sp modelId="{3C99121B-13D4-4A55-883A-D7E339A0E671}">
      <dsp:nvSpPr>
        <dsp:cNvPr id="0" name=""/>
        <dsp:cNvSpPr/>
      </dsp:nvSpPr>
      <dsp:spPr>
        <a:xfrm>
          <a:off x="139214" y="255655"/>
          <a:ext cx="852913" cy="852913"/>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1002189" y="1174565"/>
          <a:ext cx="9872642" cy="1061434"/>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60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http://www.encyclopedia.ru – Мир энциклопедий. Справочная система. </a:t>
          </a:r>
          <a:r>
            <a:rPr lang="ru-RU" sz="2000" b="0" i="1" kern="1200" dirty="0" smtClean="0">
              <a:latin typeface="Times New Roman" panose="02020603050405020304" pitchFamily="18" charset="0"/>
              <a:cs typeface="Times New Roman" panose="02020603050405020304" pitchFamily="18" charset="0"/>
            </a:rPr>
            <a:t>Обзор универсальных и специализированных Интернет-энциклопедий, словарей. </a:t>
          </a:r>
          <a:endParaRPr lang="ru-RU" sz="2400" b="0" i="1" kern="1200" dirty="0">
            <a:latin typeface="Times New Roman" panose="02020603050405020304" pitchFamily="18" charset="0"/>
            <a:cs typeface="Times New Roman" panose="02020603050405020304" pitchFamily="18" charset="0"/>
          </a:endParaRPr>
        </a:p>
      </dsp:txBody>
      <dsp:txXfrm>
        <a:off x="1002189" y="1174565"/>
        <a:ext cx="9872642" cy="1061434"/>
      </dsp:txXfrm>
    </dsp:sp>
    <dsp:sp modelId="{92FB0896-273C-44B1-BECB-E3FF8BDAE830}">
      <dsp:nvSpPr>
        <dsp:cNvPr id="0" name=""/>
        <dsp:cNvSpPr/>
      </dsp:nvSpPr>
      <dsp:spPr>
        <a:xfrm>
          <a:off x="575732" y="1278825"/>
          <a:ext cx="852913" cy="852913"/>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3A8C98A-E952-460A-8B2B-A3B4E2194CB2}">
      <dsp:nvSpPr>
        <dsp:cNvPr id="0" name=""/>
        <dsp:cNvSpPr/>
      </dsp:nvSpPr>
      <dsp:spPr>
        <a:xfrm>
          <a:off x="1152254" y="2281060"/>
          <a:ext cx="9722577" cy="894781"/>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60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a:t>
          </a:r>
          <a:r>
            <a:rPr lang="en-US" sz="2400" b="1" i="1" kern="1200" dirty="0" smtClean="0">
              <a:latin typeface="Times New Roman" panose="02020603050405020304" pitchFamily="18" charset="0"/>
              <a:cs typeface="Times New Roman" panose="02020603050405020304" pitchFamily="18" charset="0"/>
            </a:rPr>
            <a:t>http://www.krugosvet.ru – </a:t>
          </a:r>
          <a:r>
            <a:rPr lang="ru-RU" sz="2400" b="1" i="1" kern="1200" dirty="0" smtClean="0">
              <a:latin typeface="Times New Roman" panose="02020603050405020304" pitchFamily="18" charset="0"/>
              <a:cs typeface="Times New Roman" panose="02020603050405020304" pitchFamily="18" charset="0"/>
            </a:rPr>
            <a:t>Энциклопедия «Кругосвет».</a:t>
          </a:r>
          <a:endParaRPr lang="ru-RU" sz="2400" b="1" i="1" kern="1200" dirty="0">
            <a:latin typeface="Times New Roman" panose="02020603050405020304" pitchFamily="18" charset="0"/>
            <a:cs typeface="Times New Roman" panose="02020603050405020304" pitchFamily="18" charset="0"/>
          </a:endParaRPr>
        </a:p>
      </dsp:txBody>
      <dsp:txXfrm>
        <a:off x="1152254" y="2281060"/>
        <a:ext cx="9722577" cy="894781"/>
      </dsp:txXfrm>
    </dsp:sp>
    <dsp:sp modelId="{BFBF6573-91A9-4A90-BCDA-AC5FC15F5329}">
      <dsp:nvSpPr>
        <dsp:cNvPr id="0" name=""/>
        <dsp:cNvSpPr/>
      </dsp:nvSpPr>
      <dsp:spPr>
        <a:xfrm>
          <a:off x="725797" y="2301994"/>
          <a:ext cx="852913" cy="852913"/>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5F9539F-3638-49EE-83C3-3F6D04D330C0}">
      <dsp:nvSpPr>
        <dsp:cNvPr id="0" name=""/>
        <dsp:cNvSpPr/>
      </dsp:nvSpPr>
      <dsp:spPr>
        <a:xfrm>
          <a:off x="1002189" y="3247524"/>
          <a:ext cx="9872642" cy="1008192"/>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60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http://www.megakm.ru – Мегаэнциклопедия Кирилла и Мефодия. </a:t>
          </a:r>
          <a:r>
            <a:rPr lang="ru-RU" sz="2000" b="0" i="1" kern="1200" dirty="0" smtClean="0">
              <a:latin typeface="Times New Roman" panose="02020603050405020304" pitchFamily="18" charset="0"/>
              <a:cs typeface="Times New Roman" panose="02020603050405020304" pitchFamily="18" charset="0"/>
            </a:rPr>
            <a:t>Универсальная библиотека, несколько тематических энциклопедий и словарей. Возможность поиска информации по ключевым словам.</a:t>
          </a:r>
          <a:endParaRPr lang="ru-RU" sz="2000" b="0" kern="1200" dirty="0"/>
        </a:p>
      </dsp:txBody>
      <dsp:txXfrm>
        <a:off x="1002189" y="3247524"/>
        <a:ext cx="9872642" cy="1008192"/>
      </dsp:txXfrm>
    </dsp:sp>
    <dsp:sp modelId="{7D24324E-74B9-4F03-8B95-47962B6693BE}">
      <dsp:nvSpPr>
        <dsp:cNvPr id="0" name=""/>
        <dsp:cNvSpPr/>
      </dsp:nvSpPr>
      <dsp:spPr>
        <a:xfrm>
          <a:off x="575732" y="3325163"/>
          <a:ext cx="852913" cy="852913"/>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41CC8A0-F5F8-4186-9542-B5B57A08DB48}">
      <dsp:nvSpPr>
        <dsp:cNvPr id="0" name=""/>
        <dsp:cNvSpPr/>
      </dsp:nvSpPr>
      <dsp:spPr>
        <a:xfrm>
          <a:off x="513250" y="4322674"/>
          <a:ext cx="10361581" cy="904232"/>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160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http://www.psi.webzone.ru – Психологический словарь. </a:t>
          </a:r>
          <a:r>
            <a:rPr lang="ru-RU" sz="2000" b="0" i="1" kern="1200" dirty="0" smtClean="0">
              <a:latin typeface="Times New Roman" panose="02020603050405020304" pitchFamily="18" charset="0"/>
              <a:cs typeface="Times New Roman" panose="02020603050405020304" pitchFamily="18" charset="0"/>
            </a:rPr>
            <a:t>Алфавитная и тематическая сортировка статей. Тесты по психологии. Система поиска по словарю. </a:t>
          </a:r>
          <a:endParaRPr lang="ru-RU" sz="2000" b="0" i="1" kern="1200" dirty="0">
            <a:latin typeface="Times New Roman" panose="02020603050405020304" pitchFamily="18" charset="0"/>
            <a:cs typeface="Times New Roman" panose="02020603050405020304" pitchFamily="18" charset="0"/>
          </a:endParaRPr>
        </a:p>
      </dsp:txBody>
      <dsp:txXfrm>
        <a:off x="513250" y="4322674"/>
        <a:ext cx="10361581" cy="904232"/>
      </dsp:txXfrm>
    </dsp:sp>
    <dsp:sp modelId="{461FB32F-6687-44D5-94AB-9DFA20D7A51F}">
      <dsp:nvSpPr>
        <dsp:cNvPr id="0" name=""/>
        <dsp:cNvSpPr/>
      </dsp:nvSpPr>
      <dsp:spPr>
        <a:xfrm>
          <a:off x="0" y="4284560"/>
          <a:ext cx="852913" cy="852913"/>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220299" y="-951597"/>
          <a:ext cx="7404344" cy="7404344"/>
        </a:xfrm>
        <a:prstGeom prst="blockArc">
          <a:avLst>
            <a:gd name="adj1" fmla="val 18900000"/>
            <a:gd name="adj2" fmla="val 2700000"/>
            <a:gd name="adj3" fmla="val 292"/>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517339" y="215903"/>
          <a:ext cx="10402974" cy="943480"/>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99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http://www.rubricon.com – Рубрикон. </a:t>
          </a:r>
          <a:r>
            <a:rPr lang="ru-RU" sz="2000" b="0" i="1" kern="1200" dirty="0" smtClean="0">
              <a:solidFill>
                <a:schemeClr val="bg1"/>
              </a:solidFill>
              <a:latin typeface="Times New Roman" panose="02020603050405020304" pitchFamily="18" charset="0"/>
              <a:cs typeface="Times New Roman" panose="02020603050405020304" pitchFamily="18" charset="0"/>
            </a:rPr>
            <a:t>Крупнейший справочно-энциклопедический Интернет-ресурс на русском языке.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517339" y="215903"/>
        <a:ext cx="10402974" cy="943480"/>
      </dsp:txXfrm>
    </dsp:sp>
    <dsp:sp modelId="{3C99121B-13D4-4A55-883A-D7E339A0E671}">
      <dsp:nvSpPr>
        <dsp:cNvPr id="0" name=""/>
        <dsp:cNvSpPr/>
      </dsp:nvSpPr>
      <dsp:spPr>
        <a:xfrm>
          <a:off x="140269" y="257728"/>
          <a:ext cx="859829" cy="859829"/>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1010242" y="1194668"/>
          <a:ext cx="9910071" cy="1048882"/>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99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http://www.rulex.ru – Русский биографический словарь. </a:t>
          </a:r>
          <a:r>
            <a:rPr lang="ru-RU" sz="2000" b="0" i="1" kern="1200" dirty="0" smtClean="0">
              <a:latin typeface="Times New Roman" panose="02020603050405020304" pitchFamily="18" charset="0"/>
              <a:cs typeface="Times New Roman" panose="02020603050405020304" pitchFamily="18" charset="0"/>
            </a:rPr>
            <a:t>Выборка статей из Энциклопедического словаря Брокгауза и Ефрона, портреты, гербы.</a:t>
          </a:r>
          <a:endParaRPr lang="ru-RU" sz="2400" b="0" i="1" kern="1200" dirty="0">
            <a:latin typeface="Times New Roman" panose="02020603050405020304" pitchFamily="18" charset="0"/>
            <a:cs typeface="Times New Roman" panose="02020603050405020304" pitchFamily="18" charset="0"/>
          </a:endParaRPr>
        </a:p>
      </dsp:txBody>
      <dsp:txXfrm>
        <a:off x="1010242" y="1194668"/>
        <a:ext cx="9910071" cy="1048882"/>
      </dsp:txXfrm>
    </dsp:sp>
    <dsp:sp modelId="{92FB0896-273C-44B1-BECB-E3FF8BDAE830}">
      <dsp:nvSpPr>
        <dsp:cNvPr id="0" name=""/>
        <dsp:cNvSpPr/>
      </dsp:nvSpPr>
      <dsp:spPr>
        <a:xfrm>
          <a:off x="580327" y="1289194"/>
          <a:ext cx="859829" cy="859829"/>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3A8C98A-E952-460A-8B2B-A3B4E2194CB2}">
      <dsp:nvSpPr>
        <dsp:cNvPr id="0" name=""/>
        <dsp:cNvSpPr/>
      </dsp:nvSpPr>
      <dsp:spPr>
        <a:xfrm>
          <a:off x="1161524" y="2299556"/>
          <a:ext cx="9758790" cy="902036"/>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99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http://www.slovari.gramota.ru – Справочно-информационный портал. Словари русского языка. </a:t>
          </a:r>
          <a:r>
            <a:rPr lang="ru-RU" sz="2000" b="0" i="1" kern="1200" dirty="0" smtClean="0">
              <a:latin typeface="Times New Roman" panose="02020603050405020304" pitchFamily="18" charset="0"/>
              <a:cs typeface="Times New Roman" panose="02020603050405020304" pitchFamily="18" charset="0"/>
            </a:rPr>
            <a:t>Служба русского языка. (Институт русского языка им. В.В. Виноградова.)</a:t>
          </a:r>
          <a:endParaRPr lang="ru-RU" sz="2000" b="0" i="1" kern="1200" dirty="0">
            <a:latin typeface="Times New Roman" panose="02020603050405020304" pitchFamily="18" charset="0"/>
            <a:cs typeface="Times New Roman" panose="02020603050405020304" pitchFamily="18" charset="0"/>
          </a:endParaRPr>
        </a:p>
      </dsp:txBody>
      <dsp:txXfrm>
        <a:off x="1161524" y="2299556"/>
        <a:ext cx="9758790" cy="902036"/>
      </dsp:txXfrm>
    </dsp:sp>
    <dsp:sp modelId="{BFBF6573-91A9-4A90-BCDA-AC5FC15F5329}">
      <dsp:nvSpPr>
        <dsp:cNvPr id="0" name=""/>
        <dsp:cNvSpPr/>
      </dsp:nvSpPr>
      <dsp:spPr>
        <a:xfrm>
          <a:off x="731609" y="2320659"/>
          <a:ext cx="859829" cy="859829"/>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5F9539F-3638-49EE-83C3-3F6D04D330C0}">
      <dsp:nvSpPr>
        <dsp:cNvPr id="0" name=""/>
        <dsp:cNvSpPr/>
      </dsp:nvSpPr>
      <dsp:spPr>
        <a:xfrm>
          <a:off x="1010242" y="3307991"/>
          <a:ext cx="9910071" cy="948096"/>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99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http://www.sokr.ru – Sokr.Ru. Словарь сокращений русского языка. </a:t>
          </a:r>
          <a:endParaRPr lang="ru-RU" sz="2400" b="1" kern="1200" dirty="0"/>
        </a:p>
      </dsp:txBody>
      <dsp:txXfrm>
        <a:off x="1010242" y="3307991"/>
        <a:ext cx="9910071" cy="948096"/>
      </dsp:txXfrm>
    </dsp:sp>
    <dsp:sp modelId="{7D24324E-74B9-4F03-8B95-47962B6693BE}">
      <dsp:nvSpPr>
        <dsp:cNvPr id="0" name=""/>
        <dsp:cNvSpPr/>
      </dsp:nvSpPr>
      <dsp:spPr>
        <a:xfrm>
          <a:off x="580327" y="3352125"/>
          <a:ext cx="859829" cy="859829"/>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41CC8A0-F5F8-4186-9542-B5B57A08DB48}">
      <dsp:nvSpPr>
        <dsp:cNvPr id="0" name=""/>
        <dsp:cNvSpPr/>
      </dsp:nvSpPr>
      <dsp:spPr>
        <a:xfrm>
          <a:off x="517339" y="4357723"/>
          <a:ext cx="10402974" cy="911563"/>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4599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http://www.src-home.slav.hokudai.ac.jp/Writer - Современные писатели в России. Библиографический справочник. </a:t>
          </a:r>
          <a:endParaRPr lang="ru-RU" sz="2000" b="0" i="1" kern="1200" dirty="0">
            <a:latin typeface="Times New Roman" panose="02020603050405020304" pitchFamily="18" charset="0"/>
            <a:cs typeface="Times New Roman" panose="02020603050405020304" pitchFamily="18" charset="0"/>
          </a:endParaRPr>
        </a:p>
      </dsp:txBody>
      <dsp:txXfrm>
        <a:off x="517339" y="4357723"/>
        <a:ext cx="10402974" cy="911563"/>
      </dsp:txXfrm>
    </dsp:sp>
    <dsp:sp modelId="{461FB32F-6687-44D5-94AB-9DFA20D7A51F}">
      <dsp:nvSpPr>
        <dsp:cNvPr id="0" name=""/>
        <dsp:cNvSpPr/>
      </dsp:nvSpPr>
      <dsp:spPr>
        <a:xfrm>
          <a:off x="0" y="4319301"/>
          <a:ext cx="859829" cy="859829"/>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076683" y="-929764"/>
          <a:ext cx="7233738" cy="7233738"/>
        </a:xfrm>
        <a:prstGeom prst="blockArc">
          <a:avLst>
            <a:gd name="adj1" fmla="val 18900000"/>
            <a:gd name="adj2" fmla="val 2700000"/>
            <a:gd name="adj3" fmla="val 299"/>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505609" y="178679"/>
          <a:ext cx="10322037" cy="986194"/>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39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http://andersen.com.ua – Все сказки Андерсена.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505609" y="178679"/>
        <a:ext cx="10322037" cy="986194"/>
      </dsp:txXfrm>
    </dsp:sp>
    <dsp:sp modelId="{3C99121B-13D4-4A55-883A-D7E339A0E671}">
      <dsp:nvSpPr>
        <dsp:cNvPr id="0" name=""/>
        <dsp:cNvSpPr/>
      </dsp:nvSpPr>
      <dsp:spPr>
        <a:xfrm>
          <a:off x="137240" y="251781"/>
          <a:ext cx="839989" cy="839989"/>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87138" y="1175836"/>
          <a:ext cx="9840508" cy="1007207"/>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39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http://s-marshak.ru – «Недописанная страница - Самуил Маршак». </a:t>
          </a:r>
          <a:r>
            <a:rPr lang="ru-RU" sz="2000" b="0" i="1" kern="1200" dirty="0" smtClean="0">
              <a:latin typeface="Times New Roman" panose="02020603050405020304" pitchFamily="18" charset="0"/>
              <a:cs typeface="Times New Roman" panose="02020603050405020304" pitchFamily="18" charset="0"/>
            </a:rPr>
            <a:t>Сайт о жизни и творчестве Самуила Яковлевича Маршака. </a:t>
          </a:r>
          <a:endParaRPr lang="ru-RU" sz="2400" b="0" i="1" kern="1200" dirty="0">
            <a:latin typeface="Times New Roman" panose="02020603050405020304" pitchFamily="18" charset="0"/>
            <a:cs typeface="Times New Roman" panose="02020603050405020304" pitchFamily="18" charset="0"/>
          </a:endParaRPr>
        </a:p>
      </dsp:txBody>
      <dsp:txXfrm>
        <a:off x="987138" y="1175836"/>
        <a:ext cx="9840508" cy="1007207"/>
      </dsp:txXfrm>
    </dsp:sp>
    <dsp:sp modelId="{92FB0896-273C-44B1-BECB-E3FF8BDAE830}">
      <dsp:nvSpPr>
        <dsp:cNvPr id="0" name=""/>
        <dsp:cNvSpPr/>
      </dsp:nvSpPr>
      <dsp:spPr>
        <a:xfrm>
          <a:off x="567144" y="1259446"/>
          <a:ext cx="839989" cy="839989"/>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134929" y="2240684"/>
          <a:ext cx="9692717" cy="892841"/>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39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http://www.bazhov.ru/ - Павел Петрович Бажов. </a:t>
          </a:r>
          <a:r>
            <a:rPr lang="ru-RU" sz="2000" b="0" i="1" kern="1200" dirty="0" smtClean="0">
              <a:latin typeface="Times New Roman" panose="02020603050405020304" pitchFamily="18" charset="0"/>
              <a:cs typeface="Times New Roman" panose="02020603050405020304" pitchFamily="18" charset="0"/>
            </a:rPr>
            <a:t>Биография писателя, написанная дочерью - Ариадной Павловной Бажовой; фотоальбом. Сказы. </a:t>
          </a:r>
          <a:endParaRPr lang="ru-RU" sz="2000" b="0" i="1" kern="1200" dirty="0">
            <a:latin typeface="Times New Roman" panose="02020603050405020304" pitchFamily="18" charset="0"/>
            <a:cs typeface="Times New Roman" panose="02020603050405020304" pitchFamily="18" charset="0"/>
          </a:endParaRPr>
        </a:p>
      </dsp:txBody>
      <dsp:txXfrm>
        <a:off x="1134929" y="2240684"/>
        <a:ext cx="9692717" cy="892841"/>
      </dsp:txXfrm>
    </dsp:sp>
    <dsp:sp modelId="{459FADF9-36ED-4641-8E36-A5915C264137}">
      <dsp:nvSpPr>
        <dsp:cNvPr id="0" name=""/>
        <dsp:cNvSpPr/>
      </dsp:nvSpPr>
      <dsp:spPr>
        <a:xfrm>
          <a:off x="714935" y="2267110"/>
          <a:ext cx="839989" cy="839989"/>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D6735165-2BE4-4429-98B1-6DE0A327EEED}">
      <dsp:nvSpPr>
        <dsp:cNvPr id="0" name=""/>
        <dsp:cNvSpPr/>
      </dsp:nvSpPr>
      <dsp:spPr>
        <a:xfrm>
          <a:off x="987138" y="3196366"/>
          <a:ext cx="9840508" cy="996804"/>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39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http://www.chaplina1.narod.ru – Сайт В.В. Чаплиной. </a:t>
          </a:r>
          <a:r>
            <a:rPr lang="ru-RU" sz="2000" b="0" i="1" kern="1200" dirty="0" smtClean="0">
              <a:latin typeface="Times New Roman" panose="02020603050405020304" pitchFamily="18" charset="0"/>
              <a:cs typeface="Times New Roman" panose="02020603050405020304" pitchFamily="18" charset="0"/>
            </a:rPr>
            <a:t>Сайт, посвящён жизни и творчеству замечательной детской писательницы.</a:t>
          </a:r>
          <a:endParaRPr lang="ru-RU" sz="2000" b="0" kern="1200" dirty="0"/>
        </a:p>
      </dsp:txBody>
      <dsp:txXfrm>
        <a:off x="987138" y="3196366"/>
        <a:ext cx="9840508" cy="996804"/>
      </dsp:txXfrm>
    </dsp:sp>
    <dsp:sp modelId="{7D24324E-74B9-4F03-8B95-47962B6693BE}">
      <dsp:nvSpPr>
        <dsp:cNvPr id="0" name=""/>
        <dsp:cNvSpPr/>
      </dsp:nvSpPr>
      <dsp:spPr>
        <a:xfrm>
          <a:off x="567144" y="3274774"/>
          <a:ext cx="839989" cy="839989"/>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6076AA46-1624-45D1-A3D2-A13B7D54EC9D}">
      <dsp:nvSpPr>
        <dsp:cNvPr id="0" name=""/>
        <dsp:cNvSpPr/>
      </dsp:nvSpPr>
      <dsp:spPr>
        <a:xfrm>
          <a:off x="505609" y="4259258"/>
          <a:ext cx="10322037" cy="886349"/>
        </a:xfrm>
        <a:prstGeom prst="rect">
          <a:avLst/>
        </a:prstGeom>
        <a:solidFill>
          <a:srgbClr val="FE9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39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http://www.museum.ru – Каталог музеев. </a:t>
          </a:r>
          <a:r>
            <a:rPr lang="ru-RU" sz="2000" b="0" i="1" kern="1200" dirty="0" smtClean="0">
              <a:latin typeface="Times New Roman" panose="02020603050405020304" pitchFamily="18" charset="0"/>
              <a:cs typeface="Times New Roman" panose="02020603050405020304" pitchFamily="18" charset="0"/>
            </a:rPr>
            <a:t>Возможен поиск музеев по автору или произведению любого автора.  </a:t>
          </a:r>
          <a:endParaRPr lang="ru-RU" sz="2000" b="0" i="1" kern="1200" dirty="0">
            <a:latin typeface="Times New Roman" panose="02020603050405020304" pitchFamily="18" charset="0"/>
            <a:cs typeface="Times New Roman" panose="02020603050405020304" pitchFamily="18" charset="0"/>
          </a:endParaRPr>
        </a:p>
      </dsp:txBody>
      <dsp:txXfrm>
        <a:off x="505609" y="4259258"/>
        <a:ext cx="10322037" cy="886349"/>
      </dsp:txXfrm>
    </dsp:sp>
    <dsp:sp modelId="{F527242A-C213-4D23-9920-700EAF92EB39}">
      <dsp:nvSpPr>
        <dsp:cNvPr id="0" name=""/>
        <dsp:cNvSpPr/>
      </dsp:nvSpPr>
      <dsp:spPr>
        <a:xfrm>
          <a:off x="157165" y="4249301"/>
          <a:ext cx="839989" cy="839989"/>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617427" y="-1011971"/>
          <a:ext cx="7876103" cy="7876103"/>
        </a:xfrm>
        <a:prstGeom prst="blockArc">
          <a:avLst>
            <a:gd name="adj1" fmla="val 18900000"/>
            <a:gd name="adj2" fmla="val 2700000"/>
            <a:gd name="adj3" fmla="val 274"/>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549775" y="228600"/>
          <a:ext cx="10270323" cy="1005839"/>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0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http://www.sky-art.com/andersen/index.htm - Небесное искусство. </a:t>
          </a:r>
          <a:r>
            <a:rPr lang="ru-RU" sz="2000" b="0" i="1" kern="1200" dirty="0" smtClean="0">
              <a:solidFill>
                <a:schemeClr val="bg1"/>
              </a:solidFill>
              <a:latin typeface="Times New Roman" panose="02020603050405020304" pitchFamily="18" charset="0"/>
              <a:cs typeface="Times New Roman" panose="02020603050405020304" pitchFamily="18" charset="0"/>
            </a:rPr>
            <a:t>Ханс Кристиан Андерсен.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549775" y="228600"/>
        <a:ext cx="10270323" cy="1005839"/>
      </dsp:txXfrm>
    </dsp:sp>
    <dsp:sp modelId="{3C99121B-13D4-4A55-883A-D7E339A0E671}">
      <dsp:nvSpPr>
        <dsp:cNvPr id="0" name=""/>
        <dsp:cNvSpPr/>
      </dsp:nvSpPr>
      <dsp:spPr>
        <a:xfrm>
          <a:off x="148645" y="274173"/>
          <a:ext cx="914692" cy="914692"/>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1074128" y="1280160"/>
          <a:ext cx="9745969" cy="1097279"/>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0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http://www.sgu.ru/ogis/museum/kassil/indexmsie.html - Музей Льва Кассиля. </a:t>
          </a:r>
          <a:endParaRPr lang="ru-RU" sz="2400" b="1" i="1" kern="1200" dirty="0">
            <a:latin typeface="Times New Roman" panose="02020603050405020304" pitchFamily="18" charset="0"/>
            <a:cs typeface="Times New Roman" panose="02020603050405020304" pitchFamily="18" charset="0"/>
          </a:endParaRPr>
        </a:p>
      </dsp:txBody>
      <dsp:txXfrm>
        <a:off x="1074128" y="1280160"/>
        <a:ext cx="9745969" cy="1097279"/>
      </dsp:txXfrm>
    </dsp:sp>
    <dsp:sp modelId="{92FB0896-273C-44B1-BECB-E3FF8BDAE830}">
      <dsp:nvSpPr>
        <dsp:cNvPr id="0" name=""/>
        <dsp:cNvSpPr/>
      </dsp:nvSpPr>
      <dsp:spPr>
        <a:xfrm>
          <a:off x="616782" y="1371453"/>
          <a:ext cx="914692" cy="914692"/>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35062" y="2392678"/>
          <a:ext cx="9585035" cy="1066802"/>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0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http://www.uspens.ru – сайт Э.Н.Успенского. </a:t>
          </a:r>
          <a:r>
            <a:rPr lang="ru-RU" sz="2000" b="0" i="1" kern="1200" dirty="0" smtClean="0">
              <a:latin typeface="Times New Roman" panose="02020603050405020304" pitchFamily="18" charset="0"/>
              <a:cs typeface="Times New Roman" panose="02020603050405020304" pitchFamily="18" charset="0"/>
            </a:rPr>
            <a:t>Все произведения Э.Н.Успенского. Издания на иностранных языках. Новые проекты. Персонажи. </a:t>
          </a:r>
          <a:endParaRPr lang="ru-RU" sz="2000" b="0" i="1" kern="1200" dirty="0">
            <a:latin typeface="Times New Roman" panose="02020603050405020304" pitchFamily="18" charset="0"/>
            <a:cs typeface="Times New Roman" panose="02020603050405020304" pitchFamily="18" charset="0"/>
          </a:endParaRPr>
        </a:p>
      </dsp:txBody>
      <dsp:txXfrm>
        <a:off x="1235062" y="2392678"/>
        <a:ext cx="9585035" cy="1066802"/>
      </dsp:txXfrm>
    </dsp:sp>
    <dsp:sp modelId="{459FADF9-36ED-4641-8E36-A5915C264137}">
      <dsp:nvSpPr>
        <dsp:cNvPr id="0" name=""/>
        <dsp:cNvSpPr/>
      </dsp:nvSpPr>
      <dsp:spPr>
        <a:xfrm>
          <a:off x="777716" y="2468733"/>
          <a:ext cx="914692" cy="914692"/>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8B4EA85-D516-4145-A97B-211C00063E8A}">
      <dsp:nvSpPr>
        <dsp:cNvPr id="0" name=""/>
        <dsp:cNvSpPr/>
      </dsp:nvSpPr>
      <dsp:spPr>
        <a:xfrm>
          <a:off x="1074128" y="3474720"/>
          <a:ext cx="9745969" cy="1097279"/>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0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http://www.chukfamily.ru – «Отдав искусству жизнь без сдачи...» </a:t>
          </a:r>
          <a:r>
            <a:rPr lang="ru-RU" sz="2400" b="0" i="1" kern="1200" dirty="0" smtClean="0">
              <a:latin typeface="Times New Roman" panose="02020603050405020304" pitchFamily="18" charset="0"/>
              <a:cs typeface="Times New Roman" panose="02020603050405020304" pitchFamily="18" charset="0"/>
            </a:rPr>
            <a:t>Сайт о Корнее и Лидии Чуковских. Биографии. …</a:t>
          </a:r>
        </a:p>
      </dsp:txBody>
      <dsp:txXfrm>
        <a:off x="1074128" y="3474720"/>
        <a:ext cx="9745969" cy="1097279"/>
      </dsp:txXfrm>
    </dsp:sp>
    <dsp:sp modelId="{7D24324E-74B9-4F03-8B95-47962B6693BE}">
      <dsp:nvSpPr>
        <dsp:cNvPr id="0" name=""/>
        <dsp:cNvSpPr/>
      </dsp:nvSpPr>
      <dsp:spPr>
        <a:xfrm>
          <a:off x="616782" y="3566013"/>
          <a:ext cx="914692" cy="914692"/>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7824A14-46E3-44C4-9FEE-03EBA562A6AA}">
      <dsp:nvSpPr>
        <dsp:cNvPr id="0" name=""/>
        <dsp:cNvSpPr/>
      </dsp:nvSpPr>
      <dsp:spPr>
        <a:xfrm>
          <a:off x="549775" y="4663440"/>
          <a:ext cx="10270323" cy="914399"/>
        </a:xfrm>
        <a:prstGeom prst="rect">
          <a:avLst/>
        </a:prstGeom>
        <a:solidFill>
          <a:srgbClr val="FE9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083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http://www.detlit.hut2.ru - Официальный сайт Товарищества детских и юношеских писателей России. </a:t>
          </a:r>
          <a:endParaRPr lang="ru-RU" sz="2400" b="1" i="1" kern="1200" dirty="0">
            <a:latin typeface="Times New Roman" panose="02020603050405020304" pitchFamily="18" charset="0"/>
            <a:cs typeface="Times New Roman" panose="02020603050405020304" pitchFamily="18" charset="0"/>
          </a:endParaRPr>
        </a:p>
      </dsp:txBody>
      <dsp:txXfrm>
        <a:off x="549775" y="4663440"/>
        <a:ext cx="10270323" cy="914399"/>
      </dsp:txXfrm>
    </dsp:sp>
    <dsp:sp modelId="{F527242A-C213-4D23-9920-700EAF92EB39}">
      <dsp:nvSpPr>
        <dsp:cNvPr id="0" name=""/>
        <dsp:cNvSpPr/>
      </dsp:nvSpPr>
      <dsp:spPr>
        <a:xfrm>
          <a:off x="25802" y="4601570"/>
          <a:ext cx="914692" cy="914692"/>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407177" y="-980746"/>
          <a:ext cx="7632113" cy="7632113"/>
        </a:xfrm>
        <a:prstGeom prst="blockArc">
          <a:avLst>
            <a:gd name="adj1" fmla="val 18900000"/>
            <a:gd name="adj2" fmla="val 2700000"/>
            <a:gd name="adj3" fmla="val 283"/>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397793" y="197867"/>
          <a:ext cx="10605983" cy="635184"/>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http://dob.1september.ru – Газета «Дошкольное образование».</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397793" y="197867"/>
        <a:ext cx="10605983" cy="635184"/>
      </dsp:txXfrm>
    </dsp:sp>
    <dsp:sp modelId="{3C99121B-13D4-4A55-883A-D7E339A0E671}">
      <dsp:nvSpPr>
        <dsp:cNvPr id="0" name=""/>
        <dsp:cNvSpPr/>
      </dsp:nvSpPr>
      <dsp:spPr>
        <a:xfrm>
          <a:off x="115294" y="193368"/>
          <a:ext cx="644182" cy="644182"/>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864486" y="830779"/>
          <a:ext cx="10139291" cy="916305"/>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http://periodika.websib.ru – Педагогическая периодика: </a:t>
          </a:r>
          <a:r>
            <a:rPr lang="ru-RU" sz="2000" b="0" i="1" kern="1200" dirty="0" smtClean="0">
              <a:latin typeface="Times New Roman" panose="02020603050405020304" pitchFamily="18" charset="0"/>
              <a:cs typeface="Times New Roman" panose="02020603050405020304" pitchFamily="18" charset="0"/>
            </a:rPr>
            <a:t>каталог статей российской образовательной прессы. </a:t>
          </a:r>
          <a:endParaRPr lang="ru-RU" sz="2400" b="0" i="1" kern="1200" dirty="0">
            <a:latin typeface="Times New Roman" panose="02020603050405020304" pitchFamily="18" charset="0"/>
            <a:cs typeface="Times New Roman" panose="02020603050405020304" pitchFamily="18" charset="0"/>
          </a:endParaRPr>
        </a:p>
      </dsp:txBody>
      <dsp:txXfrm>
        <a:off x="864486" y="830779"/>
        <a:ext cx="10139291" cy="916305"/>
      </dsp:txXfrm>
    </dsp:sp>
    <dsp:sp modelId="{92FB0896-273C-44B1-BECB-E3FF8BDAE830}">
      <dsp:nvSpPr>
        <dsp:cNvPr id="0" name=""/>
        <dsp:cNvSpPr/>
      </dsp:nvSpPr>
      <dsp:spPr>
        <a:xfrm>
          <a:off x="542394" y="966840"/>
          <a:ext cx="644182" cy="644182"/>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120230" y="1663132"/>
          <a:ext cx="9883546" cy="797410"/>
        </a:xfrm>
        <a:prstGeom prst="rect">
          <a:avLst/>
        </a:prstGeom>
        <a:solidFill>
          <a:srgbClr val="603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http://puzkarapuz.ru/2008/04/16/razvivajushhijj_zhurnal_dlja_detejj_umnjasha_122008.html - Развивающий журнал «Умняша»</a:t>
          </a:r>
          <a:endParaRPr lang="ru-RU" sz="2000" b="0" i="1" kern="1200" dirty="0">
            <a:latin typeface="Times New Roman" panose="02020603050405020304" pitchFamily="18" charset="0"/>
            <a:cs typeface="Times New Roman" panose="02020603050405020304" pitchFamily="18" charset="0"/>
          </a:endParaRPr>
        </a:p>
      </dsp:txBody>
      <dsp:txXfrm>
        <a:off x="1120230" y="1663132"/>
        <a:ext cx="9883546" cy="797410"/>
      </dsp:txXfrm>
    </dsp:sp>
    <dsp:sp modelId="{459FADF9-36ED-4641-8E36-A5915C264137}">
      <dsp:nvSpPr>
        <dsp:cNvPr id="0" name=""/>
        <dsp:cNvSpPr/>
      </dsp:nvSpPr>
      <dsp:spPr>
        <a:xfrm>
          <a:off x="798139" y="1739746"/>
          <a:ext cx="644182" cy="644182"/>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201887" y="2434288"/>
          <a:ext cx="9801889" cy="802043"/>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http://zerno.narod.ru – «Зёрнышко». </a:t>
          </a:r>
          <a:r>
            <a:rPr lang="ru-RU" sz="2000" b="0" i="1" kern="1200" dirty="0" smtClean="0">
              <a:latin typeface="Times New Roman" panose="02020603050405020304" pitchFamily="18" charset="0"/>
              <a:cs typeface="Times New Roman" panose="02020603050405020304" pitchFamily="18" charset="0"/>
            </a:rPr>
            <a:t>Полноцветный христианский журнал, для детей 4- 11 лет, помогает воспитывать детей в христианских традициях.  </a:t>
          </a:r>
          <a:endParaRPr lang="ru-RU" sz="2000" b="0" i="1" kern="1200" dirty="0">
            <a:latin typeface="Times New Roman" panose="02020603050405020304" pitchFamily="18" charset="0"/>
            <a:cs typeface="Times New Roman" panose="02020603050405020304" pitchFamily="18" charset="0"/>
          </a:endParaRPr>
        </a:p>
      </dsp:txBody>
      <dsp:txXfrm>
        <a:off x="1201887" y="2434288"/>
        <a:ext cx="9801889" cy="802043"/>
      </dsp:txXfrm>
    </dsp:sp>
    <dsp:sp modelId="{BFBF6573-91A9-4A90-BCDA-AC5FC15F5329}">
      <dsp:nvSpPr>
        <dsp:cNvPr id="0" name=""/>
        <dsp:cNvSpPr/>
      </dsp:nvSpPr>
      <dsp:spPr>
        <a:xfrm>
          <a:off x="879796" y="2513218"/>
          <a:ext cx="644182" cy="644182"/>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120230" y="3205194"/>
          <a:ext cx="9883546" cy="807176"/>
        </a:xfrm>
        <a:prstGeom prst="rect">
          <a:avLst/>
        </a:prstGeom>
        <a:solidFill>
          <a:srgbClr val="B06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a:t>
          </a:r>
          <a:r>
            <a:rPr lang="en-US" sz="2400" b="1" i="1" kern="1200" dirty="0" smtClean="0">
              <a:latin typeface="Times New Roman" panose="02020603050405020304" pitchFamily="18" charset="0"/>
              <a:cs typeface="Times New Roman" panose="02020603050405020304" pitchFamily="18" charset="0"/>
            </a:rPr>
            <a:t>http://www.1september.ru – «</a:t>
          </a:r>
          <a:r>
            <a:rPr lang="ru-RU" sz="2400" b="1" i="1" kern="1200" dirty="0" smtClean="0">
              <a:latin typeface="Times New Roman" panose="02020603050405020304" pitchFamily="18" charset="0"/>
              <a:cs typeface="Times New Roman" panose="02020603050405020304" pitchFamily="18" charset="0"/>
            </a:rPr>
            <a:t>Первое сентября». </a:t>
          </a:r>
          <a:r>
            <a:rPr lang="ru-RU" sz="2000" b="0" i="1" kern="1200" dirty="0" smtClean="0">
              <a:latin typeface="Times New Roman" panose="02020603050405020304" pitchFamily="18" charset="0"/>
              <a:cs typeface="Times New Roman" panose="02020603050405020304" pitchFamily="18" charset="0"/>
            </a:rPr>
            <a:t>Публикуются номера газеты, а также материалы предметных газет, в том числе «Дошкольное образование». </a:t>
          </a:r>
          <a:endParaRPr lang="ru-RU" sz="2000" b="0" kern="1200" dirty="0"/>
        </a:p>
      </dsp:txBody>
      <dsp:txXfrm>
        <a:off x="1120230" y="3205194"/>
        <a:ext cx="9883546" cy="807176"/>
      </dsp:txXfrm>
    </dsp:sp>
    <dsp:sp modelId="{7D24324E-74B9-4F03-8B95-47962B6693BE}">
      <dsp:nvSpPr>
        <dsp:cNvPr id="0" name=""/>
        <dsp:cNvSpPr/>
      </dsp:nvSpPr>
      <dsp:spPr>
        <a:xfrm>
          <a:off x="798139" y="3286691"/>
          <a:ext cx="644182" cy="644182"/>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864486" y="4027704"/>
          <a:ext cx="10139291" cy="707966"/>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en-US" sz="2400" b="1" i="1" kern="1200" dirty="0" smtClean="0">
              <a:latin typeface="Times New Roman" panose="02020603050405020304" pitchFamily="18" charset="0"/>
              <a:cs typeface="Times New Roman" panose="02020603050405020304" pitchFamily="18" charset="0"/>
            </a:rPr>
            <a:t>http://psy.1september.ru – «</a:t>
          </a:r>
          <a:r>
            <a:rPr lang="ru-RU" sz="2400" b="1" i="1" kern="1200" dirty="0" smtClean="0">
              <a:latin typeface="Times New Roman" panose="02020603050405020304" pitchFamily="18" charset="0"/>
              <a:cs typeface="Times New Roman" panose="02020603050405020304" pitchFamily="18" charset="0"/>
            </a:rPr>
            <a:t>Школьный психолог». </a:t>
          </a:r>
          <a:endParaRPr lang="ru-RU" sz="2400" b="1" i="1" kern="1200" dirty="0">
            <a:latin typeface="Times New Roman" panose="02020603050405020304" pitchFamily="18" charset="0"/>
            <a:cs typeface="Times New Roman" panose="02020603050405020304" pitchFamily="18" charset="0"/>
          </a:endParaRPr>
        </a:p>
      </dsp:txBody>
      <dsp:txXfrm>
        <a:off x="864486" y="4027704"/>
        <a:ext cx="10139291" cy="707966"/>
      </dsp:txXfrm>
    </dsp:sp>
    <dsp:sp modelId="{461FB32F-6687-44D5-94AB-9DFA20D7A51F}">
      <dsp:nvSpPr>
        <dsp:cNvPr id="0" name=""/>
        <dsp:cNvSpPr/>
      </dsp:nvSpPr>
      <dsp:spPr>
        <a:xfrm>
          <a:off x="431505" y="4011431"/>
          <a:ext cx="644182" cy="644182"/>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0345053-C507-4606-9D70-62EDC8920B1C}">
      <dsp:nvSpPr>
        <dsp:cNvPr id="0" name=""/>
        <dsp:cNvSpPr/>
      </dsp:nvSpPr>
      <dsp:spPr>
        <a:xfrm>
          <a:off x="431096" y="4673144"/>
          <a:ext cx="10591983" cy="675036"/>
        </a:xfrm>
        <a:prstGeom prst="rect">
          <a:avLst/>
        </a:prstGeom>
        <a:solidFill>
          <a:srgbClr val="FFA01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905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http://www.detgazeta.ru – «Детская газета». </a:t>
          </a:r>
          <a:r>
            <a:rPr lang="ru-RU" sz="2000" b="0" i="1" kern="1200" dirty="0" smtClean="0">
              <a:latin typeface="Times New Roman" panose="02020603050405020304" pitchFamily="18" charset="0"/>
              <a:cs typeface="Times New Roman" panose="02020603050405020304" pitchFamily="18" charset="0"/>
            </a:rPr>
            <a:t>Новое весёлое электронное издание для детей от 6 до 10 лет. </a:t>
          </a:r>
          <a:endParaRPr lang="ru-RU" sz="2000" b="0" i="1" kern="1200" dirty="0">
            <a:latin typeface="Times New Roman" panose="02020603050405020304" pitchFamily="18" charset="0"/>
            <a:cs typeface="Times New Roman" panose="02020603050405020304" pitchFamily="18" charset="0"/>
          </a:endParaRPr>
        </a:p>
      </dsp:txBody>
      <dsp:txXfrm>
        <a:off x="431096" y="4673144"/>
        <a:ext cx="10591983" cy="675036"/>
      </dsp:txXfrm>
    </dsp:sp>
    <dsp:sp modelId="{F527242A-C213-4D23-9920-700EAF92EB39}">
      <dsp:nvSpPr>
        <dsp:cNvPr id="0" name=""/>
        <dsp:cNvSpPr/>
      </dsp:nvSpPr>
      <dsp:spPr>
        <a:xfrm>
          <a:off x="28780" y="4683239"/>
          <a:ext cx="644182" cy="644182"/>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628033" y="-1013591"/>
          <a:ext cx="7888762" cy="7888762"/>
        </a:xfrm>
        <a:prstGeom prst="blockArc">
          <a:avLst>
            <a:gd name="adj1" fmla="val 18900000"/>
            <a:gd name="adj2" fmla="val 2700000"/>
            <a:gd name="adj3" fmla="val 274"/>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69219" y="152727"/>
          <a:ext cx="10435293" cy="928992"/>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829" tIns="60960" rIns="60960" bIns="60960" numCol="1" spcCol="1270" anchor="ctr" anchorCtr="0">
          <a:noAutofit/>
        </a:bodyPr>
        <a:lstStyle/>
        <a:p>
          <a:pPr lvl="0" algn="just"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http://www.informica.ru/windows/magaz/higher/higher.html – Научно-педагогический журнал Министерства Образования и Науки РФ.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469219" y="152727"/>
        <a:ext cx="10435293" cy="928992"/>
      </dsp:txXfrm>
    </dsp:sp>
    <dsp:sp modelId="{3C99121B-13D4-4A55-883A-D7E339A0E671}">
      <dsp:nvSpPr>
        <dsp:cNvPr id="0" name=""/>
        <dsp:cNvSpPr/>
      </dsp:nvSpPr>
      <dsp:spPr>
        <a:xfrm>
          <a:off x="130936" y="231532"/>
          <a:ext cx="771383" cy="771383"/>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76832" y="1103708"/>
          <a:ext cx="9927680" cy="878118"/>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8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http://www.kindereducation.com – «Дошколёнок». </a:t>
          </a:r>
          <a:r>
            <a:rPr lang="ru-RU" sz="2000" b="0" i="1" kern="1200" dirty="0" smtClean="0">
              <a:latin typeface="Times New Roman" panose="02020603050405020304" pitchFamily="18" charset="0"/>
              <a:cs typeface="Times New Roman" panose="02020603050405020304" pitchFamily="18" charset="0"/>
            </a:rPr>
            <a:t>Журнал для умных деток и их родителей. </a:t>
          </a:r>
          <a:endParaRPr lang="ru-RU" sz="2400" b="0" i="1" kern="1200" dirty="0">
            <a:latin typeface="Times New Roman" panose="02020603050405020304" pitchFamily="18" charset="0"/>
            <a:cs typeface="Times New Roman" panose="02020603050405020304" pitchFamily="18" charset="0"/>
          </a:endParaRPr>
        </a:p>
      </dsp:txBody>
      <dsp:txXfrm>
        <a:off x="976832" y="1103708"/>
        <a:ext cx="9927680" cy="878118"/>
      </dsp:txXfrm>
    </dsp:sp>
    <dsp:sp modelId="{92FB0896-273C-44B1-BECB-E3FF8BDAE830}">
      <dsp:nvSpPr>
        <dsp:cNvPr id="0" name=""/>
        <dsp:cNvSpPr/>
      </dsp:nvSpPr>
      <dsp:spPr>
        <a:xfrm>
          <a:off x="591140" y="1157075"/>
          <a:ext cx="771383" cy="771383"/>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08950" y="2028433"/>
          <a:ext cx="9695561" cy="879753"/>
        </a:xfrm>
        <a:prstGeom prst="rect">
          <a:avLst/>
        </a:prstGeom>
        <a:solidFill>
          <a:srgbClr val="603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8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http://www.klepa.ru – «Клёпа». </a:t>
          </a:r>
          <a:r>
            <a:rPr lang="ru-RU" sz="2000" b="0" i="1" kern="1200" dirty="0" smtClean="0">
              <a:latin typeface="Times New Roman" panose="02020603050405020304" pitchFamily="18" charset="0"/>
              <a:cs typeface="Times New Roman" panose="02020603050405020304" pitchFamily="18" charset="0"/>
            </a:rPr>
            <a:t>Международный детский журнал/альманах, издается с 1992 года. </a:t>
          </a:r>
          <a:endParaRPr lang="ru-RU" sz="2000" b="0" i="1" kern="1200" dirty="0">
            <a:latin typeface="Times New Roman" panose="02020603050405020304" pitchFamily="18" charset="0"/>
            <a:cs typeface="Times New Roman" panose="02020603050405020304" pitchFamily="18" charset="0"/>
          </a:endParaRPr>
        </a:p>
      </dsp:txBody>
      <dsp:txXfrm>
        <a:off x="1208950" y="2028433"/>
        <a:ext cx="9695561" cy="879753"/>
      </dsp:txXfrm>
    </dsp:sp>
    <dsp:sp modelId="{459FADF9-36ED-4641-8E36-A5915C264137}">
      <dsp:nvSpPr>
        <dsp:cNvPr id="0" name=""/>
        <dsp:cNvSpPr/>
      </dsp:nvSpPr>
      <dsp:spPr>
        <a:xfrm>
          <a:off x="823258" y="2082619"/>
          <a:ext cx="771383" cy="771383"/>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208950" y="2938247"/>
          <a:ext cx="9695561" cy="910041"/>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8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http://www.klepa.ru/klepclub_mag.php - «Клёп-клуб». </a:t>
          </a:r>
          <a:r>
            <a:rPr lang="ru-RU" sz="2400" b="0" i="1" kern="1200" dirty="0" smtClean="0">
              <a:latin typeface="Times New Roman" panose="02020603050405020304" pitchFamily="18" charset="0"/>
              <a:cs typeface="Times New Roman" panose="02020603050405020304" pitchFamily="18" charset="0"/>
            </a:rPr>
            <a:t>Приложение к журналу «Клёпа». </a:t>
          </a:r>
          <a:endParaRPr lang="ru-RU" sz="2400" b="0" i="1" kern="1200" dirty="0">
            <a:latin typeface="Times New Roman" panose="02020603050405020304" pitchFamily="18" charset="0"/>
            <a:cs typeface="Times New Roman" panose="02020603050405020304" pitchFamily="18" charset="0"/>
          </a:endParaRPr>
        </a:p>
      </dsp:txBody>
      <dsp:txXfrm>
        <a:off x="1208950" y="2938247"/>
        <a:ext cx="9695561" cy="910041"/>
      </dsp:txXfrm>
    </dsp:sp>
    <dsp:sp modelId="{BFBF6573-91A9-4A90-BCDA-AC5FC15F5329}">
      <dsp:nvSpPr>
        <dsp:cNvPr id="0" name=""/>
        <dsp:cNvSpPr/>
      </dsp:nvSpPr>
      <dsp:spPr>
        <a:xfrm>
          <a:off x="823258" y="3007576"/>
          <a:ext cx="771383" cy="771383"/>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976832" y="3886774"/>
          <a:ext cx="9927680" cy="864073"/>
        </a:xfrm>
        <a:prstGeom prst="rect">
          <a:avLst/>
        </a:prstGeom>
        <a:solidFill>
          <a:srgbClr val="B06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8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http://www.kostyor.ru - Детский литературно-художественный журнал «Костёр». </a:t>
          </a:r>
          <a:endParaRPr lang="ru-RU" sz="2400" b="0" kern="1200" dirty="0"/>
        </a:p>
      </dsp:txBody>
      <dsp:txXfrm>
        <a:off x="976832" y="3886774"/>
        <a:ext cx="9927680" cy="864073"/>
      </dsp:txXfrm>
    </dsp:sp>
    <dsp:sp modelId="{7D24324E-74B9-4F03-8B95-47962B6693BE}">
      <dsp:nvSpPr>
        <dsp:cNvPr id="0" name=""/>
        <dsp:cNvSpPr/>
      </dsp:nvSpPr>
      <dsp:spPr>
        <a:xfrm>
          <a:off x="591140" y="3933119"/>
          <a:ext cx="771383" cy="771383"/>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469219" y="4787701"/>
          <a:ext cx="10435293" cy="913306"/>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982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http://www.krokha.ru – «Мой Кроха и Я». </a:t>
          </a:r>
          <a:r>
            <a:rPr lang="ru-RU" sz="2000" b="0" i="1" kern="1200" dirty="0" smtClean="0">
              <a:latin typeface="Times New Roman" panose="02020603050405020304" pitchFamily="18" charset="0"/>
              <a:cs typeface="Times New Roman" panose="02020603050405020304" pitchFamily="18" charset="0"/>
            </a:rPr>
            <a:t>Одно из самых популярных в России изданий для родителей, воспитателей. …</a:t>
          </a:r>
          <a:endParaRPr lang="ru-RU" sz="2000" b="0" i="1" kern="1200" dirty="0">
            <a:latin typeface="Times New Roman" panose="02020603050405020304" pitchFamily="18" charset="0"/>
            <a:cs typeface="Times New Roman" panose="02020603050405020304" pitchFamily="18" charset="0"/>
          </a:endParaRPr>
        </a:p>
      </dsp:txBody>
      <dsp:txXfrm>
        <a:off x="469219" y="4787701"/>
        <a:ext cx="10435293" cy="913306"/>
      </dsp:txXfrm>
    </dsp:sp>
    <dsp:sp modelId="{461FB32F-6687-44D5-94AB-9DFA20D7A51F}">
      <dsp:nvSpPr>
        <dsp:cNvPr id="0" name=""/>
        <dsp:cNvSpPr/>
      </dsp:nvSpPr>
      <dsp:spPr>
        <a:xfrm>
          <a:off x="0" y="4800986"/>
          <a:ext cx="771383" cy="771383"/>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561339" y="-1003444"/>
          <a:ext cx="7809474" cy="7809474"/>
        </a:xfrm>
        <a:prstGeom prst="blockArc">
          <a:avLst>
            <a:gd name="adj1" fmla="val 18900000"/>
            <a:gd name="adj2" fmla="val 2700000"/>
            <a:gd name="adj3" fmla="val 277"/>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64538" y="241930"/>
          <a:ext cx="10356343" cy="738164"/>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489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http://www.lazur.ru/anons/cvirel/cvirel4.html - «Свирель». </a:t>
          </a:r>
          <a:r>
            <a:rPr lang="ru-RU" sz="2000" b="0" i="1" kern="1200" dirty="0" smtClean="0">
              <a:solidFill>
                <a:schemeClr val="bg1"/>
              </a:solidFill>
              <a:latin typeface="Times New Roman" panose="02020603050405020304" pitchFamily="18" charset="0"/>
              <a:cs typeface="Times New Roman" panose="02020603050405020304" pitchFamily="18" charset="0"/>
            </a:rPr>
            <a:t>Детский экологический журнал для чтения в кругу семьи.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64538" y="241930"/>
        <a:ext cx="10356343" cy="738164"/>
      </dsp:txXfrm>
    </dsp:sp>
    <dsp:sp modelId="{3C99121B-13D4-4A55-883A-D7E339A0E671}">
      <dsp:nvSpPr>
        <dsp:cNvPr id="0" name=""/>
        <dsp:cNvSpPr/>
      </dsp:nvSpPr>
      <dsp:spPr>
        <a:xfrm>
          <a:off x="129660" y="229202"/>
          <a:ext cx="763620" cy="763620"/>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67041" y="1049431"/>
          <a:ext cx="9853839" cy="955618"/>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489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http://www.lazur.ru/anons/cvirelka/cvirelka4.html - «Свирелька». </a:t>
          </a:r>
          <a:r>
            <a:rPr lang="ru-RU" sz="2000" b="0" i="1" kern="1200" dirty="0" smtClean="0">
              <a:latin typeface="Times New Roman" panose="02020603050405020304" pitchFamily="18" charset="0"/>
              <a:cs typeface="Times New Roman" panose="02020603050405020304" pitchFamily="18" charset="0"/>
            </a:rPr>
            <a:t>Ежемесячный журнал о природе для детей от 3 до 8 лет. </a:t>
          </a:r>
          <a:endParaRPr lang="ru-RU" sz="2400" b="0" i="1" kern="1200" dirty="0">
            <a:latin typeface="Times New Roman" panose="02020603050405020304" pitchFamily="18" charset="0"/>
            <a:cs typeface="Times New Roman" panose="02020603050405020304" pitchFamily="18" charset="0"/>
          </a:endParaRPr>
        </a:p>
      </dsp:txBody>
      <dsp:txXfrm>
        <a:off x="967041" y="1049431"/>
        <a:ext cx="9853839" cy="955618"/>
      </dsp:txXfrm>
    </dsp:sp>
    <dsp:sp modelId="{92FB0896-273C-44B1-BECB-E3FF8BDAE830}">
      <dsp:nvSpPr>
        <dsp:cNvPr id="0" name=""/>
        <dsp:cNvSpPr/>
      </dsp:nvSpPr>
      <dsp:spPr>
        <a:xfrm>
          <a:off x="585231" y="1145430"/>
          <a:ext cx="763620" cy="763620"/>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196824" y="1989988"/>
          <a:ext cx="9624057" cy="906960"/>
        </a:xfrm>
        <a:prstGeom prst="rect">
          <a:avLst/>
        </a:prstGeom>
        <a:solidFill>
          <a:srgbClr val="603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489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http://www.magazines.russ.ru – Журнальный зал. </a:t>
          </a:r>
          <a:r>
            <a:rPr lang="ru-RU" sz="2000" b="0" i="1" kern="1200" dirty="0" smtClean="0">
              <a:latin typeface="Times New Roman" panose="02020603050405020304" pitchFamily="18" charset="0"/>
              <a:cs typeface="Times New Roman" panose="02020603050405020304" pitchFamily="18" charset="0"/>
            </a:rPr>
            <a:t>Электронная библиотека современных журналов России.</a:t>
          </a:r>
          <a:endParaRPr lang="ru-RU" sz="2000" b="0" i="1" kern="1200" dirty="0">
            <a:latin typeface="Times New Roman" panose="02020603050405020304" pitchFamily="18" charset="0"/>
            <a:cs typeface="Times New Roman" panose="02020603050405020304" pitchFamily="18" charset="0"/>
          </a:endParaRPr>
        </a:p>
      </dsp:txBody>
      <dsp:txXfrm>
        <a:off x="1196824" y="1989988"/>
        <a:ext cx="9624057" cy="906960"/>
      </dsp:txXfrm>
    </dsp:sp>
    <dsp:sp modelId="{459FADF9-36ED-4641-8E36-A5915C264137}">
      <dsp:nvSpPr>
        <dsp:cNvPr id="0" name=""/>
        <dsp:cNvSpPr/>
      </dsp:nvSpPr>
      <dsp:spPr>
        <a:xfrm>
          <a:off x="815014" y="2061658"/>
          <a:ext cx="763620" cy="763620"/>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196824" y="2858193"/>
          <a:ext cx="9624057" cy="1001845"/>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489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http://www.medvejata.ru – «Весёлые медвежата». </a:t>
          </a:r>
          <a:r>
            <a:rPr lang="ru-RU" sz="2400" b="0" i="1" kern="1200" dirty="0" smtClean="0">
              <a:latin typeface="Times New Roman" panose="02020603050405020304" pitchFamily="18" charset="0"/>
              <a:cs typeface="Times New Roman" panose="02020603050405020304" pitchFamily="18" charset="0"/>
            </a:rPr>
            <a:t>Добрый, яркий развивающий журнал для детей 6 - 12 лет. </a:t>
          </a:r>
          <a:endParaRPr lang="ru-RU" sz="2400" b="0" i="1" kern="1200" dirty="0">
            <a:latin typeface="Times New Roman" panose="02020603050405020304" pitchFamily="18" charset="0"/>
            <a:cs typeface="Times New Roman" panose="02020603050405020304" pitchFamily="18" charset="0"/>
          </a:endParaRPr>
        </a:p>
      </dsp:txBody>
      <dsp:txXfrm>
        <a:off x="1196824" y="2858193"/>
        <a:ext cx="9624057" cy="1001845"/>
      </dsp:txXfrm>
    </dsp:sp>
    <dsp:sp modelId="{BFBF6573-91A9-4A90-BCDA-AC5FC15F5329}">
      <dsp:nvSpPr>
        <dsp:cNvPr id="0" name=""/>
        <dsp:cNvSpPr/>
      </dsp:nvSpPr>
      <dsp:spPr>
        <a:xfrm>
          <a:off x="815014" y="2977306"/>
          <a:ext cx="763620" cy="763620"/>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161310" y="3927146"/>
          <a:ext cx="9583548" cy="898982"/>
        </a:xfrm>
        <a:prstGeom prst="rect">
          <a:avLst/>
        </a:prstGeom>
        <a:solidFill>
          <a:srgbClr val="B06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489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http://www.merrypictures.ru/last_eskiz - «Эскиз». </a:t>
          </a:r>
          <a:r>
            <a:rPr lang="ru-RU" sz="2000" b="0" i="1" kern="1200" dirty="0" smtClean="0">
              <a:latin typeface="Times New Roman" panose="02020603050405020304" pitchFamily="18" charset="0"/>
              <a:cs typeface="Times New Roman" panose="02020603050405020304" pitchFamily="18" charset="0"/>
            </a:rPr>
            <a:t>Журнал об искусстве для детей. Издается с 2000 года. </a:t>
          </a:r>
          <a:endParaRPr lang="ru-RU" sz="2000" b="0" kern="1200" dirty="0"/>
        </a:p>
      </dsp:txBody>
      <dsp:txXfrm>
        <a:off x="1161310" y="3927146"/>
        <a:ext cx="9583548" cy="898982"/>
      </dsp:txXfrm>
    </dsp:sp>
    <dsp:sp modelId="{7D24324E-74B9-4F03-8B95-47962B6693BE}">
      <dsp:nvSpPr>
        <dsp:cNvPr id="0" name=""/>
        <dsp:cNvSpPr/>
      </dsp:nvSpPr>
      <dsp:spPr>
        <a:xfrm>
          <a:off x="585231" y="3893534"/>
          <a:ext cx="763620" cy="763620"/>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464538" y="4753777"/>
          <a:ext cx="10356343" cy="875591"/>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4899"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http://www.merrypictures.ru/last_filya - «Филя». </a:t>
          </a:r>
          <a:r>
            <a:rPr lang="ru-RU" sz="2000" b="0" i="1" kern="1200" dirty="0" smtClean="0">
              <a:latin typeface="Times New Roman" panose="02020603050405020304" pitchFamily="18" charset="0"/>
              <a:cs typeface="Times New Roman" panose="02020603050405020304" pitchFamily="18" charset="0"/>
            </a:rPr>
            <a:t>Журнал для детей о природе и экологии. Издается с 1997 года. </a:t>
          </a:r>
          <a:endParaRPr lang="ru-RU" sz="2000" b="0" i="1" kern="1200" dirty="0">
            <a:latin typeface="Times New Roman" panose="02020603050405020304" pitchFamily="18" charset="0"/>
            <a:cs typeface="Times New Roman" panose="02020603050405020304" pitchFamily="18" charset="0"/>
          </a:endParaRPr>
        </a:p>
      </dsp:txBody>
      <dsp:txXfrm>
        <a:off x="464538" y="4753777"/>
        <a:ext cx="10356343" cy="875591"/>
      </dsp:txXfrm>
    </dsp:sp>
    <dsp:sp modelId="{461FB32F-6687-44D5-94AB-9DFA20D7A51F}">
      <dsp:nvSpPr>
        <dsp:cNvPr id="0" name=""/>
        <dsp:cNvSpPr/>
      </dsp:nvSpPr>
      <dsp:spPr>
        <a:xfrm>
          <a:off x="0" y="4752666"/>
          <a:ext cx="763620" cy="763620"/>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856995" y="-1045456"/>
          <a:ext cx="8137751" cy="8137751"/>
        </a:xfrm>
        <a:prstGeom prst="blockArc">
          <a:avLst>
            <a:gd name="adj1" fmla="val 18900000"/>
            <a:gd name="adj2" fmla="val 2700000"/>
            <a:gd name="adj3" fmla="val 265"/>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64401" y="220143"/>
          <a:ext cx="10459297" cy="833177"/>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531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http://www.merrypictures.ru/last_vk - «Весёлые картинки». </a:t>
          </a:r>
          <a:r>
            <a:rPr lang="ru-RU" sz="2400" b="0" i="1" kern="1200" dirty="0" smtClean="0">
              <a:solidFill>
                <a:schemeClr val="bg1"/>
              </a:solidFill>
              <a:latin typeface="Times New Roman" panose="02020603050405020304" pitchFamily="18" charset="0"/>
              <a:cs typeface="Times New Roman" panose="02020603050405020304" pitchFamily="18" charset="0"/>
            </a:rPr>
            <a:t>Детский юмористический журнал.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464401" y="220143"/>
        <a:ext cx="10459297" cy="833177"/>
      </dsp:txXfrm>
    </dsp:sp>
    <dsp:sp modelId="{3C99121B-13D4-4A55-883A-D7E339A0E671}">
      <dsp:nvSpPr>
        <dsp:cNvPr id="0" name=""/>
        <dsp:cNvSpPr/>
      </dsp:nvSpPr>
      <dsp:spPr>
        <a:xfrm>
          <a:off x="115427" y="238850"/>
          <a:ext cx="795764" cy="795764"/>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88057" y="1076557"/>
          <a:ext cx="9935640" cy="1029941"/>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531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http://www.murzilka.org/info/about/ - популярный детский литературно-художественный журнал «Мурзилка». </a:t>
          </a:r>
          <a:r>
            <a:rPr lang="ru-RU" sz="2000" b="0" i="1" kern="1200" dirty="0" smtClean="0">
              <a:latin typeface="Times New Roman" panose="02020603050405020304" pitchFamily="18" charset="0"/>
              <a:cs typeface="Times New Roman" panose="02020603050405020304" pitchFamily="18" charset="0"/>
            </a:rPr>
            <a:t>В журнале печатаются сказки, сказочные повести, рассказы, пьесы, стихи. </a:t>
          </a:r>
          <a:endParaRPr lang="ru-RU" sz="2400" b="0" i="1" kern="1200" dirty="0">
            <a:latin typeface="Times New Roman" panose="02020603050405020304" pitchFamily="18" charset="0"/>
            <a:cs typeface="Times New Roman" panose="02020603050405020304" pitchFamily="18" charset="0"/>
          </a:endParaRPr>
        </a:p>
      </dsp:txBody>
      <dsp:txXfrm>
        <a:off x="988057" y="1076557"/>
        <a:ext cx="9935640" cy="1029941"/>
      </dsp:txXfrm>
    </dsp:sp>
    <dsp:sp modelId="{92FB0896-273C-44B1-BECB-E3FF8BDAE830}">
      <dsp:nvSpPr>
        <dsp:cNvPr id="0" name=""/>
        <dsp:cNvSpPr/>
      </dsp:nvSpPr>
      <dsp:spPr>
        <a:xfrm>
          <a:off x="590175" y="1193646"/>
          <a:ext cx="795764" cy="795764"/>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27512" y="2130050"/>
          <a:ext cx="9696186" cy="832547"/>
        </a:xfrm>
        <a:prstGeom prst="rect">
          <a:avLst/>
        </a:prstGeom>
        <a:solidFill>
          <a:srgbClr val="603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531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a:t>
          </a:r>
          <a:r>
            <a:rPr lang="en-US" sz="2400" b="1" i="1" kern="1200" dirty="0" smtClean="0">
              <a:latin typeface="Times New Roman" panose="02020603050405020304" pitchFamily="18" charset="0"/>
              <a:cs typeface="Times New Roman" panose="02020603050405020304" pitchFamily="18" charset="0"/>
            </a:rPr>
            <a:t>http://www.ug.ru – «</a:t>
          </a:r>
          <a:r>
            <a:rPr lang="ru-RU" sz="2400" b="1" i="1" kern="1200" dirty="0" smtClean="0">
              <a:latin typeface="Times New Roman" panose="02020603050405020304" pitchFamily="18" charset="0"/>
              <a:cs typeface="Times New Roman" panose="02020603050405020304" pitchFamily="18" charset="0"/>
            </a:rPr>
            <a:t>Учительская газета». </a:t>
          </a:r>
          <a:endParaRPr lang="ru-RU" sz="2400" b="1" i="1" kern="1200" dirty="0">
            <a:latin typeface="Times New Roman" panose="02020603050405020304" pitchFamily="18" charset="0"/>
            <a:cs typeface="Times New Roman" panose="02020603050405020304" pitchFamily="18" charset="0"/>
          </a:endParaRPr>
        </a:p>
      </dsp:txBody>
      <dsp:txXfrm>
        <a:off x="1227512" y="2130050"/>
        <a:ext cx="9696186" cy="832547"/>
      </dsp:txXfrm>
    </dsp:sp>
    <dsp:sp modelId="{459FADF9-36ED-4641-8E36-A5915C264137}">
      <dsp:nvSpPr>
        <dsp:cNvPr id="0" name=""/>
        <dsp:cNvSpPr/>
      </dsp:nvSpPr>
      <dsp:spPr>
        <a:xfrm>
          <a:off x="829630" y="2148441"/>
          <a:ext cx="795764" cy="795764"/>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227512" y="2995857"/>
          <a:ext cx="9696186" cy="1009315"/>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531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http://www.unnaturalist.ru/index.php - «Юный натуралист». </a:t>
          </a:r>
          <a:r>
            <a:rPr lang="ru-RU" sz="2000" b="0" i="1" kern="1200" dirty="0" smtClean="0">
              <a:latin typeface="Times New Roman" panose="02020603050405020304" pitchFamily="18" charset="0"/>
              <a:cs typeface="Times New Roman" panose="02020603050405020304" pitchFamily="18" charset="0"/>
            </a:rPr>
            <a:t>Уникальный старейший научно-популярный журнал для детей и юношества. Издается с 1928 года. </a:t>
          </a:r>
          <a:endParaRPr lang="ru-RU" sz="2000" b="0" i="1" kern="1200" dirty="0">
            <a:latin typeface="Times New Roman" panose="02020603050405020304" pitchFamily="18" charset="0"/>
            <a:cs typeface="Times New Roman" panose="02020603050405020304" pitchFamily="18" charset="0"/>
          </a:endParaRPr>
        </a:p>
      </dsp:txBody>
      <dsp:txXfrm>
        <a:off x="1227512" y="2995857"/>
        <a:ext cx="9696186" cy="1009315"/>
      </dsp:txXfrm>
    </dsp:sp>
    <dsp:sp modelId="{BFBF6573-91A9-4A90-BCDA-AC5FC15F5329}">
      <dsp:nvSpPr>
        <dsp:cNvPr id="0" name=""/>
        <dsp:cNvSpPr/>
      </dsp:nvSpPr>
      <dsp:spPr>
        <a:xfrm>
          <a:off x="829630" y="3102633"/>
          <a:ext cx="795764" cy="795764"/>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900773" y="4002928"/>
          <a:ext cx="10014231" cy="904764"/>
        </a:xfrm>
        <a:prstGeom prst="rect">
          <a:avLst/>
        </a:prstGeom>
        <a:solidFill>
          <a:srgbClr val="B06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531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http://www.vestnik.edu.ru – «Вестник образования». </a:t>
          </a:r>
          <a:r>
            <a:rPr lang="ru-RU" sz="2000" b="0" i="1" kern="1200" dirty="0" smtClean="0">
              <a:latin typeface="Times New Roman" panose="02020603050405020304" pitchFamily="18" charset="0"/>
              <a:cs typeface="Times New Roman" panose="02020603050405020304" pitchFamily="18" charset="0"/>
            </a:rPr>
            <a:t>Нормативные документы и аналитические обзоры. </a:t>
          </a:r>
          <a:endParaRPr lang="ru-RU" sz="2000" b="0" kern="1200" dirty="0"/>
        </a:p>
      </dsp:txBody>
      <dsp:txXfrm>
        <a:off x="900773" y="4002928"/>
        <a:ext cx="10014231" cy="904764"/>
      </dsp:txXfrm>
    </dsp:sp>
    <dsp:sp modelId="{7D24324E-74B9-4F03-8B95-47962B6693BE}">
      <dsp:nvSpPr>
        <dsp:cNvPr id="0" name=""/>
        <dsp:cNvSpPr/>
      </dsp:nvSpPr>
      <dsp:spPr>
        <a:xfrm>
          <a:off x="590175" y="4057428"/>
          <a:ext cx="795764" cy="795764"/>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F988740-3A84-4D88-86AA-C5E1A238CFD6}">
      <dsp:nvSpPr>
        <dsp:cNvPr id="0" name=""/>
        <dsp:cNvSpPr/>
      </dsp:nvSpPr>
      <dsp:spPr>
        <a:xfrm>
          <a:off x="740370" y="4907693"/>
          <a:ext cx="10205449" cy="1004827"/>
        </a:xfrm>
        <a:prstGeom prst="rect">
          <a:avLst/>
        </a:prstGeom>
        <a:solidFill>
          <a:srgbClr val="FFA01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5310"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http://ru.wikipedia.org/wiki - Детские и юношеские журналы России. Материал из «Википедии» — свободной энциклопедии. </a:t>
          </a:r>
          <a:r>
            <a:rPr lang="ru-RU" sz="2000" b="0" i="1" kern="1200" dirty="0" smtClean="0">
              <a:latin typeface="Times New Roman" panose="02020603050405020304" pitchFamily="18" charset="0"/>
              <a:cs typeface="Times New Roman" panose="02020603050405020304" pitchFamily="18" charset="0"/>
            </a:rPr>
            <a:t>«Весёлые картинки», «Звёздочка», «Квант», «Колобок», «Потенциал» …</a:t>
          </a:r>
          <a:endParaRPr lang="ru-RU" sz="2000" b="0" i="1" kern="1200" dirty="0">
            <a:latin typeface="Times New Roman" panose="02020603050405020304" pitchFamily="18" charset="0"/>
            <a:cs typeface="Times New Roman" panose="02020603050405020304" pitchFamily="18" charset="0"/>
          </a:endParaRPr>
        </a:p>
      </dsp:txBody>
      <dsp:txXfrm>
        <a:off x="740370" y="4907693"/>
        <a:ext cx="10205449" cy="1004827"/>
      </dsp:txXfrm>
    </dsp:sp>
    <dsp:sp modelId="{F527242A-C213-4D23-9920-700EAF92EB39}">
      <dsp:nvSpPr>
        <dsp:cNvPr id="0" name=""/>
        <dsp:cNvSpPr/>
      </dsp:nvSpPr>
      <dsp:spPr>
        <a:xfrm>
          <a:off x="206462" y="4873952"/>
          <a:ext cx="795764" cy="795764"/>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677776" y="-1021146"/>
          <a:ext cx="7947793" cy="7947793"/>
        </a:xfrm>
        <a:prstGeom prst="blockArc">
          <a:avLst>
            <a:gd name="adj1" fmla="val 18900000"/>
            <a:gd name="adj2" fmla="val 2700000"/>
            <a:gd name="adj3" fmla="val 272"/>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554704" y="254974"/>
          <a:ext cx="10270093" cy="966426"/>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612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http://www.cofe.ru/read-ka - «Почитай-ка». </a:t>
          </a:r>
          <a:r>
            <a:rPr lang="ru-RU" sz="2000" b="0" i="1" kern="1200" dirty="0" smtClean="0">
              <a:solidFill>
                <a:schemeClr val="bg1"/>
              </a:solidFill>
              <a:latin typeface="Times New Roman" panose="02020603050405020304" pitchFamily="18" charset="0"/>
              <a:cs typeface="Times New Roman" panose="02020603050405020304" pitchFamily="18" charset="0"/>
            </a:rPr>
            <a:t>Красочный иллюстрированный журнал для самых маленьких детей, существующий только в Интернете.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554704" y="254974"/>
        <a:ext cx="10270093" cy="966426"/>
      </dsp:txXfrm>
    </dsp:sp>
    <dsp:sp modelId="{3C99121B-13D4-4A55-883A-D7E339A0E671}">
      <dsp:nvSpPr>
        <dsp:cNvPr id="0" name=""/>
        <dsp:cNvSpPr/>
      </dsp:nvSpPr>
      <dsp:spPr>
        <a:xfrm>
          <a:off x="149918" y="276672"/>
          <a:ext cx="923029" cy="923029"/>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1083836" y="1248139"/>
          <a:ext cx="9740960" cy="1194659"/>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612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http://www.solnet.ee/sol - «Солнышко». </a:t>
          </a:r>
          <a:r>
            <a:rPr lang="ru-RU" sz="2000" b="0" i="1" kern="1200" dirty="0" smtClean="0">
              <a:latin typeface="Times New Roman" panose="02020603050405020304" pitchFamily="18" charset="0"/>
              <a:cs typeface="Times New Roman" panose="02020603050405020304" pitchFamily="18" charset="0"/>
            </a:rPr>
            <a:t>Развлекательно-познавательный детский журнал, существующий только в Интернете (в виртуальном виде). </a:t>
          </a:r>
          <a:endParaRPr lang="ru-RU" sz="2400" b="0" i="1" kern="1200" dirty="0">
            <a:latin typeface="Times New Roman" panose="02020603050405020304" pitchFamily="18" charset="0"/>
            <a:cs typeface="Times New Roman" panose="02020603050405020304" pitchFamily="18" charset="0"/>
          </a:endParaRPr>
        </a:p>
      </dsp:txBody>
      <dsp:txXfrm>
        <a:off x="1083836" y="1248139"/>
        <a:ext cx="9740960" cy="1194659"/>
      </dsp:txXfrm>
    </dsp:sp>
    <dsp:sp modelId="{92FB0896-273C-44B1-BECB-E3FF8BDAE830}">
      <dsp:nvSpPr>
        <dsp:cNvPr id="0" name=""/>
        <dsp:cNvSpPr/>
      </dsp:nvSpPr>
      <dsp:spPr>
        <a:xfrm>
          <a:off x="622322" y="1383954"/>
          <a:ext cx="923029" cy="923029"/>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46238" y="2469902"/>
          <a:ext cx="9578559" cy="965695"/>
        </a:xfrm>
        <a:prstGeom prst="rect">
          <a:avLst/>
        </a:prstGeom>
        <a:solidFill>
          <a:srgbClr val="6039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612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http://www.enews.com/monster/education.html – Каталог журналов Сети. </a:t>
          </a:r>
          <a:r>
            <a:rPr lang="ru-RU" sz="2000" b="0" i="1" kern="1200" dirty="0" smtClean="0">
              <a:latin typeface="Times New Roman" panose="02020603050405020304" pitchFamily="18" charset="0"/>
              <a:cs typeface="Times New Roman" panose="02020603050405020304" pitchFamily="18" charset="0"/>
            </a:rPr>
            <a:t>Достаточно большой и подробный список образовательных журналов, не имеющих печатного аналога. </a:t>
          </a:r>
          <a:endParaRPr lang="ru-RU" sz="2000" b="0" i="1" kern="1200" dirty="0">
            <a:latin typeface="Times New Roman" panose="02020603050405020304" pitchFamily="18" charset="0"/>
            <a:cs typeface="Times New Roman" panose="02020603050405020304" pitchFamily="18" charset="0"/>
          </a:endParaRPr>
        </a:p>
      </dsp:txBody>
      <dsp:txXfrm>
        <a:off x="1246238" y="2469902"/>
        <a:ext cx="9578559" cy="965695"/>
      </dsp:txXfrm>
    </dsp:sp>
    <dsp:sp modelId="{459FADF9-36ED-4641-8E36-A5915C264137}">
      <dsp:nvSpPr>
        <dsp:cNvPr id="0" name=""/>
        <dsp:cNvSpPr/>
      </dsp:nvSpPr>
      <dsp:spPr>
        <a:xfrm>
          <a:off x="784723" y="2491235"/>
          <a:ext cx="923029" cy="923029"/>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083836" y="3474664"/>
          <a:ext cx="9740960" cy="1170734"/>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612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http://www.e-skazki.narod.ru -Сказка для народа - новости мира сказок. </a:t>
          </a:r>
          <a:r>
            <a:rPr lang="ru-RU" sz="2000" b="0" i="1" kern="1200" dirty="0" smtClean="0">
              <a:latin typeface="Times New Roman" panose="02020603050405020304" pitchFamily="18" charset="0"/>
              <a:cs typeface="Times New Roman" panose="02020603050405020304" pitchFamily="18" charset="0"/>
            </a:rPr>
            <a:t>Размещены самые различные народные и авторские сказки со всех уголков планеты.</a:t>
          </a:r>
          <a:endParaRPr lang="ru-RU" sz="2000" b="0" i="1" kern="1200" dirty="0">
            <a:latin typeface="Times New Roman" panose="02020603050405020304" pitchFamily="18" charset="0"/>
            <a:cs typeface="Times New Roman" panose="02020603050405020304" pitchFamily="18" charset="0"/>
          </a:endParaRPr>
        </a:p>
      </dsp:txBody>
      <dsp:txXfrm>
        <a:off x="1083836" y="3474664"/>
        <a:ext cx="9740960" cy="1170734"/>
      </dsp:txXfrm>
    </dsp:sp>
    <dsp:sp modelId="{BFBF6573-91A9-4A90-BCDA-AC5FC15F5329}">
      <dsp:nvSpPr>
        <dsp:cNvPr id="0" name=""/>
        <dsp:cNvSpPr/>
      </dsp:nvSpPr>
      <dsp:spPr>
        <a:xfrm>
          <a:off x="622322" y="3598517"/>
          <a:ext cx="923029" cy="923029"/>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53D0767A-1492-4241-A60D-71BA1A634850}">
      <dsp:nvSpPr>
        <dsp:cNvPr id="0" name=""/>
        <dsp:cNvSpPr/>
      </dsp:nvSpPr>
      <dsp:spPr>
        <a:xfrm>
          <a:off x="554704" y="4710882"/>
          <a:ext cx="10270093" cy="912861"/>
        </a:xfrm>
        <a:prstGeom prst="rect">
          <a:avLst/>
        </a:prstGeom>
        <a:solidFill>
          <a:srgbClr val="FFA01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612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http://www.xo.by.ru – «Санька - Бешеный кролик». </a:t>
          </a:r>
          <a:r>
            <a:rPr lang="ru-RU" sz="2000" b="0" i="1" kern="1200" dirty="0" smtClean="0">
              <a:latin typeface="Times New Roman" panose="02020603050405020304" pitchFamily="18" charset="0"/>
              <a:cs typeface="Times New Roman" panose="02020603050405020304" pitchFamily="18" charset="0"/>
            </a:rPr>
            <a:t>Развлекательно-познавательный Интернет-журнал для детей и подростков. Игры, загадки, рассказы, познавательные истории, сказки и многое другое. </a:t>
          </a:r>
          <a:endParaRPr lang="ru-RU" sz="2000" b="0" i="1" kern="1200" dirty="0">
            <a:latin typeface="Times New Roman" panose="02020603050405020304" pitchFamily="18" charset="0"/>
            <a:cs typeface="Times New Roman" panose="02020603050405020304" pitchFamily="18" charset="0"/>
          </a:endParaRPr>
        </a:p>
      </dsp:txBody>
      <dsp:txXfrm>
        <a:off x="554704" y="4710882"/>
        <a:ext cx="10270093" cy="912861"/>
      </dsp:txXfrm>
    </dsp:sp>
    <dsp:sp modelId="{F527242A-C213-4D23-9920-700EAF92EB39}">
      <dsp:nvSpPr>
        <dsp:cNvPr id="0" name=""/>
        <dsp:cNvSpPr/>
      </dsp:nvSpPr>
      <dsp:spPr>
        <a:xfrm>
          <a:off x="255513" y="4545412"/>
          <a:ext cx="923029" cy="923029"/>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088664" y="-931585"/>
          <a:ext cx="7247971" cy="7247971"/>
        </a:xfrm>
        <a:prstGeom prst="blockArc">
          <a:avLst>
            <a:gd name="adj1" fmla="val 18900000"/>
            <a:gd name="adj2" fmla="val 2700000"/>
            <a:gd name="adj3" fmla="val 298"/>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31739" y="140304"/>
          <a:ext cx="10122113" cy="853428"/>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99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http://5ballov.com.ru </a:t>
          </a:r>
          <a:r>
            <a:rPr lang="ru-RU" sz="2000" b="1" i="1" kern="1200" dirty="0" smtClean="0">
              <a:solidFill>
                <a:schemeClr val="bg1"/>
              </a:solidFill>
              <a:latin typeface="Times New Roman" panose="02020603050405020304" pitchFamily="18" charset="0"/>
              <a:cs typeface="Times New Roman" panose="02020603050405020304" pitchFamily="18" charset="0"/>
            </a:rPr>
            <a:t>– </a:t>
          </a:r>
          <a:r>
            <a:rPr lang="ru-RU" sz="2000" b="0" i="1" kern="1200" dirty="0" smtClean="0">
              <a:solidFill>
                <a:schemeClr val="bg1"/>
              </a:solidFill>
              <a:latin typeface="Times New Roman" panose="02020603050405020304" pitchFamily="18" charset="0"/>
              <a:cs typeface="Times New Roman" panose="02020603050405020304" pitchFamily="18" charset="0"/>
            </a:rPr>
            <a:t>«5 Баллов. Ру» содержит подборку образовательных ресурсов, документов.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31739" y="140304"/>
        <a:ext cx="10122113" cy="853428"/>
      </dsp:txXfrm>
    </dsp:sp>
    <dsp:sp modelId="{3C99121B-13D4-4A55-883A-D7E339A0E671}">
      <dsp:nvSpPr>
        <dsp:cNvPr id="0" name=""/>
        <dsp:cNvSpPr/>
      </dsp:nvSpPr>
      <dsp:spPr>
        <a:xfrm>
          <a:off x="77419" y="212699"/>
          <a:ext cx="708639" cy="708639"/>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898063" y="958690"/>
          <a:ext cx="9655789" cy="917178"/>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99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http://sputnik.mto.ru </a:t>
          </a: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Спутниковый канал единой образовательной информационной среды. </a:t>
          </a:r>
          <a:endParaRPr lang="ru-RU" sz="2400" b="0" i="1" kern="1200" dirty="0">
            <a:latin typeface="Times New Roman" panose="02020603050405020304" pitchFamily="18" charset="0"/>
            <a:cs typeface="Times New Roman" panose="02020603050405020304" pitchFamily="18" charset="0"/>
          </a:endParaRPr>
        </a:p>
      </dsp:txBody>
      <dsp:txXfrm>
        <a:off x="898063" y="958690"/>
        <a:ext cx="9655789" cy="917178"/>
      </dsp:txXfrm>
    </dsp:sp>
    <dsp:sp modelId="{92FB0896-273C-44B1-BECB-E3FF8BDAE830}">
      <dsp:nvSpPr>
        <dsp:cNvPr id="0" name=""/>
        <dsp:cNvSpPr/>
      </dsp:nvSpPr>
      <dsp:spPr>
        <a:xfrm>
          <a:off x="543743" y="1062959"/>
          <a:ext cx="708639" cy="708639"/>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111301" y="1875885"/>
          <a:ext cx="9442551" cy="783307"/>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99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http://www.ed.gov.ru </a:t>
          </a: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Федеральное агентство по образованию. </a:t>
          </a:r>
          <a:endParaRPr lang="ru-RU" sz="2000" b="0" i="1" kern="1200" dirty="0">
            <a:latin typeface="Times New Roman" panose="02020603050405020304" pitchFamily="18" charset="0"/>
            <a:cs typeface="Times New Roman" panose="02020603050405020304" pitchFamily="18" charset="0"/>
          </a:endParaRPr>
        </a:p>
      </dsp:txBody>
      <dsp:txXfrm>
        <a:off x="1111301" y="1875885"/>
        <a:ext cx="9442551" cy="783307"/>
      </dsp:txXfrm>
    </dsp:sp>
    <dsp:sp modelId="{459FADF9-36ED-4641-8E36-A5915C264137}">
      <dsp:nvSpPr>
        <dsp:cNvPr id="0" name=""/>
        <dsp:cNvSpPr/>
      </dsp:nvSpPr>
      <dsp:spPr>
        <a:xfrm>
          <a:off x="756981" y="1913219"/>
          <a:ext cx="708639" cy="708639"/>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111301" y="2694041"/>
          <a:ext cx="9442551" cy="846438"/>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9986"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http://www.edu.ru </a:t>
          </a: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Федеральный портал «Российское образование</a:t>
          </a:r>
          <a:r>
            <a:rPr lang="ru-RU" sz="2000" b="1" i="1" kern="1200" dirty="0" smtClean="0">
              <a:latin typeface="Times New Roman" panose="02020603050405020304" pitchFamily="18" charset="0"/>
              <a:cs typeface="Times New Roman" panose="02020603050405020304" pitchFamily="18" charset="0"/>
            </a:rPr>
            <a:t>. </a:t>
          </a:r>
          <a:endParaRPr lang="ru-RU" sz="2000" b="1" i="1" kern="1200" dirty="0">
            <a:latin typeface="Times New Roman" panose="02020603050405020304" pitchFamily="18" charset="0"/>
            <a:cs typeface="Times New Roman" panose="02020603050405020304" pitchFamily="18" charset="0"/>
          </a:endParaRPr>
        </a:p>
      </dsp:txBody>
      <dsp:txXfrm>
        <a:off x="1111301" y="2694041"/>
        <a:ext cx="9442551" cy="846438"/>
      </dsp:txXfrm>
    </dsp:sp>
    <dsp:sp modelId="{BFBF6573-91A9-4A90-BCDA-AC5FC15F5329}">
      <dsp:nvSpPr>
        <dsp:cNvPr id="0" name=""/>
        <dsp:cNvSpPr/>
      </dsp:nvSpPr>
      <dsp:spPr>
        <a:xfrm>
          <a:off x="756981" y="2762940"/>
          <a:ext cx="708639" cy="708639"/>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898063" y="3596414"/>
          <a:ext cx="9655789" cy="742212"/>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99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http://www.edu.-all.ru </a:t>
          </a: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Портал «ВСЕОБУЧ» – всё об образовании</a:t>
          </a:r>
          <a:r>
            <a:rPr lang="ru-RU" sz="2000" b="1" i="1" kern="1200" dirty="0" smtClean="0">
              <a:latin typeface="Times New Roman" panose="02020603050405020304" pitchFamily="18" charset="0"/>
              <a:cs typeface="Times New Roman" panose="02020603050405020304" pitchFamily="18" charset="0"/>
            </a:rPr>
            <a:t>. </a:t>
          </a:r>
          <a:endParaRPr lang="ru-RU" sz="1300" kern="1200" dirty="0"/>
        </a:p>
      </dsp:txBody>
      <dsp:txXfrm>
        <a:off x="898063" y="3596414"/>
        <a:ext cx="9655789" cy="742212"/>
      </dsp:txXfrm>
    </dsp:sp>
    <dsp:sp modelId="{7D24324E-74B9-4F03-8B95-47962B6693BE}">
      <dsp:nvSpPr>
        <dsp:cNvPr id="0" name=""/>
        <dsp:cNvSpPr/>
      </dsp:nvSpPr>
      <dsp:spPr>
        <a:xfrm>
          <a:off x="543743" y="3613200"/>
          <a:ext cx="708639" cy="708639"/>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431739" y="4396644"/>
          <a:ext cx="10122113" cy="842272"/>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99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http://www.fipi.ru </a:t>
          </a: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Федеральный институт педагогических измерений, поиска. </a:t>
          </a:r>
          <a:endParaRPr lang="ru-RU" sz="2000" b="0" i="1" kern="1200" dirty="0">
            <a:latin typeface="Times New Roman" panose="02020603050405020304" pitchFamily="18" charset="0"/>
            <a:cs typeface="Times New Roman" panose="02020603050405020304" pitchFamily="18" charset="0"/>
          </a:endParaRPr>
        </a:p>
      </dsp:txBody>
      <dsp:txXfrm>
        <a:off x="431739" y="4396644"/>
        <a:ext cx="10122113" cy="842272"/>
      </dsp:txXfrm>
    </dsp:sp>
    <dsp:sp modelId="{461FB32F-6687-44D5-94AB-9DFA20D7A51F}">
      <dsp:nvSpPr>
        <dsp:cNvPr id="0" name=""/>
        <dsp:cNvSpPr/>
      </dsp:nvSpPr>
      <dsp:spPr>
        <a:xfrm>
          <a:off x="0" y="4452037"/>
          <a:ext cx="708639" cy="708639"/>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014197" y="-920264"/>
          <a:ext cx="7159509" cy="7159509"/>
        </a:xfrm>
        <a:prstGeom prst="blockArc">
          <a:avLst>
            <a:gd name="adj1" fmla="val 18900000"/>
            <a:gd name="adj2" fmla="val 2700000"/>
            <a:gd name="adj3" fmla="val 302"/>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26572" y="138589"/>
          <a:ext cx="10128320" cy="842997"/>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4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http://fsu.edu.ru/p1.html </a:t>
          </a:r>
          <a:r>
            <a:rPr lang="ru-RU" sz="2000" b="0" i="1" kern="1200" dirty="0" smtClean="0">
              <a:solidFill>
                <a:schemeClr val="bg1"/>
              </a:solidFill>
              <a:latin typeface="Times New Roman" panose="02020603050405020304" pitchFamily="18" charset="0"/>
              <a:cs typeface="Times New Roman" panose="02020603050405020304" pitchFamily="18" charset="0"/>
            </a:rPr>
            <a:t>– Федеральный совет по учебникам Министерства образования и науки РФ.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26572" y="138589"/>
        <a:ext cx="10128320" cy="842997"/>
      </dsp:txXfrm>
    </dsp:sp>
    <dsp:sp modelId="{3C99121B-13D4-4A55-883A-D7E339A0E671}">
      <dsp:nvSpPr>
        <dsp:cNvPr id="0" name=""/>
        <dsp:cNvSpPr/>
      </dsp:nvSpPr>
      <dsp:spPr>
        <a:xfrm>
          <a:off x="76583" y="210099"/>
          <a:ext cx="699977" cy="699977"/>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887195" y="1021975"/>
          <a:ext cx="9667696" cy="755959"/>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4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http://www.ict.edu.ru </a:t>
          </a:r>
          <a:r>
            <a:rPr lang="ru-RU" sz="2000" b="0" i="1" kern="1200" dirty="0" smtClean="0">
              <a:latin typeface="Times New Roman" panose="02020603050405020304" pitchFamily="18" charset="0"/>
              <a:cs typeface="Times New Roman" panose="02020603050405020304" pitchFamily="18" charset="0"/>
            </a:rPr>
            <a:t>– Федеральный портал «Информационно-коммуникационные технологии в образовании». </a:t>
          </a:r>
          <a:endParaRPr lang="ru-RU" sz="2400" b="0" i="1" kern="1200" dirty="0">
            <a:latin typeface="Times New Roman" panose="02020603050405020304" pitchFamily="18" charset="0"/>
            <a:cs typeface="Times New Roman" panose="02020603050405020304" pitchFamily="18" charset="0"/>
          </a:endParaRPr>
        </a:p>
      </dsp:txBody>
      <dsp:txXfrm>
        <a:off x="887195" y="1021975"/>
        <a:ext cx="9667696" cy="755959"/>
      </dsp:txXfrm>
    </dsp:sp>
    <dsp:sp modelId="{92FB0896-273C-44B1-BECB-E3FF8BDAE830}">
      <dsp:nvSpPr>
        <dsp:cNvPr id="0" name=""/>
        <dsp:cNvSpPr/>
      </dsp:nvSpPr>
      <dsp:spPr>
        <a:xfrm>
          <a:off x="537206" y="1049966"/>
          <a:ext cx="699977" cy="699977"/>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097827" y="1812169"/>
          <a:ext cx="9457064" cy="855305"/>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4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http://www.informika.ru </a:t>
          </a:r>
          <a:r>
            <a:rPr lang="ru-RU" sz="2000" b="0" i="1" kern="1200" dirty="0" smtClean="0">
              <a:latin typeface="Times New Roman" panose="02020603050405020304" pitchFamily="18" charset="0"/>
              <a:cs typeface="Times New Roman" panose="02020603050405020304" pitchFamily="18" charset="0"/>
            </a:rPr>
            <a:t>– «Информика» – Официальное название Центра информатизации Министерства общего и профессионального образования России. </a:t>
          </a:r>
          <a:endParaRPr lang="ru-RU" sz="2000" b="0" i="1" kern="1200" dirty="0">
            <a:latin typeface="Times New Roman" panose="02020603050405020304" pitchFamily="18" charset="0"/>
            <a:cs typeface="Times New Roman" panose="02020603050405020304" pitchFamily="18" charset="0"/>
          </a:endParaRPr>
        </a:p>
      </dsp:txBody>
      <dsp:txXfrm>
        <a:off x="1097827" y="1812169"/>
        <a:ext cx="9457064" cy="855305"/>
      </dsp:txXfrm>
    </dsp:sp>
    <dsp:sp modelId="{459FADF9-36ED-4641-8E36-A5915C264137}">
      <dsp:nvSpPr>
        <dsp:cNvPr id="0" name=""/>
        <dsp:cNvSpPr/>
      </dsp:nvSpPr>
      <dsp:spPr>
        <a:xfrm>
          <a:off x="747838" y="1889833"/>
          <a:ext cx="699977" cy="699977"/>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097827" y="2683415"/>
          <a:ext cx="9457064" cy="791484"/>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486"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http://www.int-edu.ru </a:t>
          </a:r>
          <a:r>
            <a:rPr lang="ru-RU" sz="2000" b="0" i="1" kern="1200" dirty="0" smtClean="0">
              <a:latin typeface="Times New Roman" panose="02020603050405020304" pitchFamily="18" charset="0"/>
              <a:cs typeface="Times New Roman" panose="02020603050405020304" pitchFamily="18" charset="0"/>
            </a:rPr>
            <a:t>– Институт новых технологий образования. </a:t>
          </a:r>
          <a:endParaRPr lang="ru-RU" sz="2000" b="1" i="1" kern="1200" dirty="0">
            <a:latin typeface="Times New Roman" panose="02020603050405020304" pitchFamily="18" charset="0"/>
            <a:cs typeface="Times New Roman" panose="02020603050405020304" pitchFamily="18" charset="0"/>
          </a:endParaRPr>
        </a:p>
      </dsp:txBody>
      <dsp:txXfrm>
        <a:off x="1097827" y="2683415"/>
        <a:ext cx="9457064" cy="791484"/>
      </dsp:txXfrm>
    </dsp:sp>
    <dsp:sp modelId="{BFBF6573-91A9-4A90-BCDA-AC5FC15F5329}">
      <dsp:nvSpPr>
        <dsp:cNvPr id="0" name=""/>
        <dsp:cNvSpPr/>
      </dsp:nvSpPr>
      <dsp:spPr>
        <a:xfrm>
          <a:off x="828063" y="2674430"/>
          <a:ext cx="699977" cy="699977"/>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887195" y="3552454"/>
          <a:ext cx="9667696" cy="733139"/>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4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http://www.lexed.ru </a:t>
          </a:r>
          <a:r>
            <a:rPr lang="ru-RU" sz="2000" b="0" i="1" kern="1200" dirty="0" smtClean="0">
              <a:latin typeface="Times New Roman" panose="02020603050405020304" pitchFamily="18" charset="0"/>
              <a:cs typeface="Times New Roman" panose="02020603050405020304" pitchFamily="18" charset="0"/>
            </a:rPr>
            <a:t>– Федеральный центр образовательного законодательства. </a:t>
          </a:r>
          <a:endParaRPr lang="ru-RU" sz="1300" kern="1200" dirty="0"/>
        </a:p>
      </dsp:txBody>
      <dsp:txXfrm>
        <a:off x="887195" y="3552454"/>
        <a:ext cx="9667696" cy="733139"/>
      </dsp:txXfrm>
    </dsp:sp>
    <dsp:sp modelId="{7D24324E-74B9-4F03-8B95-47962B6693BE}">
      <dsp:nvSpPr>
        <dsp:cNvPr id="0" name=""/>
        <dsp:cNvSpPr/>
      </dsp:nvSpPr>
      <dsp:spPr>
        <a:xfrm>
          <a:off x="537206" y="3569035"/>
          <a:ext cx="699977" cy="699977"/>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426572" y="4342903"/>
          <a:ext cx="10128320" cy="831976"/>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448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http://www.mon.gov.ru </a:t>
          </a:r>
          <a:r>
            <a:rPr lang="ru-RU" sz="2000" b="0" i="1" kern="1200" dirty="0" smtClean="0">
              <a:latin typeface="Times New Roman" panose="02020603050405020304" pitchFamily="18" charset="0"/>
              <a:cs typeface="Times New Roman" panose="02020603050405020304" pitchFamily="18" charset="0"/>
            </a:rPr>
            <a:t>– Министерство образования и науки Российской Федерации. </a:t>
          </a:r>
          <a:endParaRPr lang="ru-RU" sz="2000" b="0" i="1" kern="1200" dirty="0">
            <a:latin typeface="Times New Roman" panose="02020603050405020304" pitchFamily="18" charset="0"/>
            <a:cs typeface="Times New Roman" panose="02020603050405020304" pitchFamily="18" charset="0"/>
          </a:endParaRPr>
        </a:p>
      </dsp:txBody>
      <dsp:txXfrm>
        <a:off x="426572" y="4342903"/>
        <a:ext cx="10128320" cy="831976"/>
      </dsp:txXfrm>
    </dsp:sp>
    <dsp:sp modelId="{461FB32F-6687-44D5-94AB-9DFA20D7A51F}">
      <dsp:nvSpPr>
        <dsp:cNvPr id="0" name=""/>
        <dsp:cNvSpPr/>
      </dsp:nvSpPr>
      <dsp:spPr>
        <a:xfrm>
          <a:off x="27479" y="4397618"/>
          <a:ext cx="699977" cy="699977"/>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020066" y="-921156"/>
          <a:ext cx="7166481" cy="7166481"/>
        </a:xfrm>
        <a:prstGeom prst="blockArc">
          <a:avLst>
            <a:gd name="adj1" fmla="val 18900000"/>
            <a:gd name="adj2" fmla="val 2700000"/>
            <a:gd name="adj3" fmla="val 301"/>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500985" y="188352"/>
          <a:ext cx="10053825" cy="954336"/>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42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http://www.rost.ru </a:t>
          </a:r>
          <a:r>
            <a:rPr lang="ru-RU" sz="2000" b="0" i="1" kern="1200" dirty="0" smtClean="0">
              <a:solidFill>
                <a:schemeClr val="bg1"/>
              </a:solidFill>
              <a:latin typeface="Times New Roman" panose="02020603050405020304" pitchFamily="18" charset="0"/>
              <a:cs typeface="Times New Roman" panose="02020603050405020304" pitchFamily="18" charset="0"/>
            </a:rPr>
            <a:t>– Приоритетные национальные проекты: сайт Совета при Президенте Российской Федерации по реализации приоритетных национальных проектов и демографической политике.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500985" y="188352"/>
        <a:ext cx="10053825" cy="954336"/>
      </dsp:txXfrm>
    </dsp:sp>
    <dsp:sp modelId="{3C99121B-13D4-4A55-883A-D7E339A0E671}">
      <dsp:nvSpPr>
        <dsp:cNvPr id="0" name=""/>
        <dsp:cNvSpPr/>
      </dsp:nvSpPr>
      <dsp:spPr>
        <a:xfrm>
          <a:off x="84901" y="249437"/>
          <a:ext cx="832167" cy="832167"/>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78030" y="1192915"/>
          <a:ext cx="9576779" cy="941773"/>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42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http://www.school.edu.ru </a:t>
          </a:r>
          <a:r>
            <a:rPr lang="ru-RU" sz="2000" b="0" i="1" kern="1200" dirty="0" smtClean="0">
              <a:latin typeface="Times New Roman" panose="02020603050405020304" pitchFamily="18" charset="0"/>
              <a:cs typeface="Times New Roman" panose="02020603050405020304" pitchFamily="18" charset="0"/>
            </a:rPr>
            <a:t>– Российский общеобразовательный портал. Портал содержит многообразную информацию по всем основным вопросам общего образования, от дошкольного до полного среднего. </a:t>
          </a:r>
          <a:endParaRPr lang="ru-RU" sz="2400" b="0" i="1" kern="1200" dirty="0">
            <a:latin typeface="Times New Roman" panose="02020603050405020304" pitchFamily="18" charset="0"/>
            <a:cs typeface="Times New Roman" panose="02020603050405020304" pitchFamily="18" charset="0"/>
          </a:endParaRPr>
        </a:p>
      </dsp:txBody>
      <dsp:txXfrm>
        <a:off x="978030" y="1192915"/>
        <a:ext cx="9576779" cy="941773"/>
      </dsp:txXfrm>
    </dsp:sp>
    <dsp:sp modelId="{92FB0896-273C-44B1-BECB-E3FF8BDAE830}">
      <dsp:nvSpPr>
        <dsp:cNvPr id="0" name=""/>
        <dsp:cNvSpPr/>
      </dsp:nvSpPr>
      <dsp:spPr>
        <a:xfrm>
          <a:off x="561947" y="1247718"/>
          <a:ext cx="832167" cy="832167"/>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124445" y="2134689"/>
          <a:ext cx="9430364" cy="1054788"/>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42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http://www.videoresursy.ru </a:t>
          </a:r>
          <a:r>
            <a:rPr lang="ru-RU" sz="2000" b="0" i="1" kern="1200" dirty="0" smtClean="0">
              <a:latin typeface="Times New Roman" panose="02020603050405020304" pitchFamily="18" charset="0"/>
              <a:cs typeface="Times New Roman" panose="02020603050405020304" pitchFamily="18" charset="0"/>
            </a:rPr>
            <a:t>– «Медиаресурсы для образования и просвещения» - один из лидеров в создании нового поколения электронных учебно-методических пособий на основе демонстрации опыта работы педагогов-практиков. </a:t>
          </a:r>
          <a:endParaRPr lang="ru-RU" sz="2000" b="0" i="1" kern="1200" dirty="0">
            <a:latin typeface="Times New Roman" panose="02020603050405020304" pitchFamily="18" charset="0"/>
            <a:cs typeface="Times New Roman" panose="02020603050405020304" pitchFamily="18" charset="0"/>
          </a:endParaRPr>
        </a:p>
      </dsp:txBody>
      <dsp:txXfrm>
        <a:off x="1124445" y="2134689"/>
        <a:ext cx="9430364" cy="1054788"/>
      </dsp:txXfrm>
    </dsp:sp>
    <dsp:sp modelId="{459FADF9-36ED-4641-8E36-A5915C264137}">
      <dsp:nvSpPr>
        <dsp:cNvPr id="0" name=""/>
        <dsp:cNvSpPr/>
      </dsp:nvSpPr>
      <dsp:spPr>
        <a:xfrm>
          <a:off x="708361" y="2246000"/>
          <a:ext cx="832167" cy="832167"/>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978030" y="3227149"/>
          <a:ext cx="9576779" cy="866432"/>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42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http://www.vidod.edu.ru </a:t>
          </a:r>
          <a:r>
            <a:rPr lang="ru-RU" sz="2000" b="0" i="1" kern="1200" dirty="0" smtClean="0">
              <a:latin typeface="Times New Roman" panose="02020603050405020304" pitchFamily="18" charset="0"/>
              <a:cs typeface="Times New Roman" panose="02020603050405020304" pitchFamily="18" charset="0"/>
            </a:rPr>
            <a:t>– Федеральный портал «Дополнительное образование детей». Федеральные и межведомственные программы. </a:t>
          </a:r>
          <a:endParaRPr lang="ru-RU" sz="2000" b="1" i="1" kern="1200" dirty="0">
            <a:latin typeface="Times New Roman" panose="02020603050405020304" pitchFamily="18" charset="0"/>
            <a:cs typeface="Times New Roman" panose="02020603050405020304" pitchFamily="18" charset="0"/>
          </a:endParaRPr>
        </a:p>
      </dsp:txBody>
      <dsp:txXfrm>
        <a:off x="978030" y="3227149"/>
        <a:ext cx="9576779" cy="866432"/>
      </dsp:txXfrm>
    </dsp:sp>
    <dsp:sp modelId="{BFBF6573-91A9-4A90-BCDA-AC5FC15F5329}">
      <dsp:nvSpPr>
        <dsp:cNvPr id="0" name=""/>
        <dsp:cNvSpPr/>
      </dsp:nvSpPr>
      <dsp:spPr>
        <a:xfrm>
          <a:off x="657321" y="3211744"/>
          <a:ext cx="832167" cy="832167"/>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500985" y="4168923"/>
          <a:ext cx="10053825" cy="979447"/>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8426" tIns="50800" rIns="50800" bIns="50800" numCol="1" spcCol="1270" anchor="ctr" anchorCtr="0">
          <a:noAutofit/>
        </a:bodyPr>
        <a:lstStyle/>
        <a:p>
          <a:pPr lvl="0" algn="just" defTabSz="889000">
            <a:lnSpc>
              <a:spcPct val="90000"/>
            </a:lnSpc>
            <a:spcBef>
              <a:spcPct val="0"/>
            </a:spcBef>
            <a:spcAft>
              <a:spcPct val="35000"/>
            </a:spcAft>
          </a:pP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  </a:t>
          </a:r>
          <a:r>
            <a:rPr lang="en-US" sz="2400" b="1" i="1" kern="1200" dirty="0" smtClean="0">
              <a:latin typeface="Times New Roman" panose="02020603050405020304" pitchFamily="18" charset="0"/>
              <a:cs typeface="Times New Roman" panose="02020603050405020304" pitchFamily="18" charset="0"/>
            </a:rPr>
            <a:t>http://www</a:t>
          </a:r>
          <a:r>
            <a:rPr lang="ru-RU" sz="2400" b="1" i="1" kern="1200" dirty="0" smtClean="0">
              <a:latin typeface="Times New Roman" panose="02020603050405020304" pitchFamily="18" charset="0"/>
              <a:cs typeface="Times New Roman" panose="02020603050405020304" pitchFamily="18" charset="0"/>
            </a:rPr>
            <a:t>.</a:t>
          </a:r>
          <a:r>
            <a:rPr lang="en-US" sz="2400" b="1" i="1" kern="1200" dirty="0" smtClean="0">
              <a:latin typeface="Times New Roman" panose="02020603050405020304" pitchFamily="18" charset="0"/>
              <a:cs typeface="Times New Roman" panose="02020603050405020304" pitchFamily="18" charset="0"/>
            </a:rPr>
            <a:t>obr.amurobl.ru</a:t>
          </a:r>
          <a:r>
            <a:rPr lang="ru-RU" sz="2400" b="1" i="1" kern="1200" dirty="0" smtClean="0">
              <a:latin typeface="Times New Roman" panose="02020603050405020304" pitchFamily="18" charset="0"/>
              <a:cs typeface="Times New Roman" panose="02020603050405020304" pitchFamily="18" charset="0"/>
            </a:rPr>
            <a:t> - Министерство образования и науки Амурской области. </a:t>
          </a:r>
          <a:endParaRPr lang="ru-RU" sz="2400" b="1" kern="1200" dirty="0"/>
        </a:p>
      </dsp:txBody>
      <dsp:txXfrm>
        <a:off x="500985" y="4168923"/>
        <a:ext cx="10053825" cy="979447"/>
      </dsp:txXfrm>
    </dsp:sp>
    <dsp:sp modelId="{7D24324E-74B9-4F03-8B95-47962B6693BE}">
      <dsp:nvSpPr>
        <dsp:cNvPr id="0" name=""/>
        <dsp:cNvSpPr/>
      </dsp:nvSpPr>
      <dsp:spPr>
        <a:xfrm>
          <a:off x="84901" y="4242563"/>
          <a:ext cx="832167" cy="832167"/>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213542" y="-951245"/>
          <a:ext cx="7401590" cy="7401590"/>
        </a:xfrm>
        <a:prstGeom prst="blockArc">
          <a:avLst>
            <a:gd name="adj1" fmla="val 18900000"/>
            <a:gd name="adj2" fmla="val 2700000"/>
            <a:gd name="adj3" fmla="val 292"/>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385761" y="123700"/>
          <a:ext cx="10444352" cy="752336"/>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http://deti.spb.ru – Региональный сайт детских библиотек.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385761" y="123700"/>
        <a:ext cx="10444352" cy="752336"/>
      </dsp:txXfrm>
    </dsp:sp>
    <dsp:sp modelId="{3C99121B-13D4-4A55-883A-D7E339A0E671}">
      <dsp:nvSpPr>
        <dsp:cNvPr id="0" name=""/>
        <dsp:cNvSpPr/>
      </dsp:nvSpPr>
      <dsp:spPr>
        <a:xfrm>
          <a:off x="111806" y="187519"/>
          <a:ext cx="624697" cy="624697"/>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838337" y="845678"/>
          <a:ext cx="9991776" cy="808533"/>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http://detskiy-mir.net/rating.php - Детский мир. </a:t>
          </a:r>
          <a:r>
            <a:rPr lang="ru-RU" sz="2000" b="0" i="1" kern="1200" dirty="0" smtClean="0">
              <a:latin typeface="Times New Roman" panose="02020603050405020304" pitchFamily="18" charset="0"/>
              <a:cs typeface="Times New Roman" panose="02020603050405020304" pitchFamily="18" charset="0"/>
            </a:rPr>
            <a:t>Каталог детских ресурсов. Все сайты детской тематики. </a:t>
          </a:r>
          <a:endParaRPr lang="ru-RU" sz="2400" b="0" i="1" kern="1200" dirty="0">
            <a:latin typeface="Times New Roman" panose="02020603050405020304" pitchFamily="18" charset="0"/>
            <a:cs typeface="Times New Roman" panose="02020603050405020304" pitchFamily="18" charset="0"/>
          </a:endParaRPr>
        </a:p>
      </dsp:txBody>
      <dsp:txXfrm>
        <a:off x="838337" y="845678"/>
        <a:ext cx="9991776" cy="808533"/>
      </dsp:txXfrm>
    </dsp:sp>
    <dsp:sp modelId="{92FB0896-273C-44B1-BECB-E3FF8BDAE830}">
      <dsp:nvSpPr>
        <dsp:cNvPr id="0" name=""/>
        <dsp:cNvSpPr/>
      </dsp:nvSpPr>
      <dsp:spPr>
        <a:xfrm>
          <a:off x="525988" y="937596"/>
          <a:ext cx="624697" cy="624697"/>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086347" y="1606178"/>
          <a:ext cx="9743766" cy="786589"/>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http://gumer.info – Библиотека Гумер. </a:t>
          </a:r>
          <a:r>
            <a:rPr lang="ru-RU" sz="2000" b="0" i="1" kern="1200" dirty="0" smtClean="0">
              <a:latin typeface="Times New Roman" panose="02020603050405020304" pitchFamily="18" charset="0"/>
              <a:cs typeface="Times New Roman" panose="02020603050405020304" pitchFamily="18" charset="0"/>
            </a:rPr>
            <a:t>Включает в себя библиотеки по истории, психологии, праву, филологии, культурологии, журналистике, педагогике и др.  </a:t>
          </a:r>
          <a:endParaRPr lang="ru-RU" sz="2000" b="0" i="1" kern="1200" dirty="0">
            <a:latin typeface="Times New Roman" panose="02020603050405020304" pitchFamily="18" charset="0"/>
            <a:cs typeface="Times New Roman" panose="02020603050405020304" pitchFamily="18" charset="0"/>
          </a:endParaRPr>
        </a:p>
      </dsp:txBody>
      <dsp:txXfrm>
        <a:off x="1086347" y="1606178"/>
        <a:ext cx="9743766" cy="786589"/>
      </dsp:txXfrm>
    </dsp:sp>
    <dsp:sp modelId="{459FADF9-36ED-4641-8E36-A5915C264137}">
      <dsp:nvSpPr>
        <dsp:cNvPr id="0" name=""/>
        <dsp:cNvSpPr/>
      </dsp:nvSpPr>
      <dsp:spPr>
        <a:xfrm>
          <a:off x="773998" y="1687123"/>
          <a:ext cx="624697" cy="624697"/>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165534" y="2362199"/>
          <a:ext cx="9664579" cy="774700"/>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http://kidsbook.narod.ru – Kidsbook: библиотека детской литературы. </a:t>
          </a:r>
          <a:endParaRPr lang="ru-RU" sz="2400" b="1" i="1" kern="1200" dirty="0">
            <a:latin typeface="Times New Roman" panose="02020603050405020304" pitchFamily="18" charset="0"/>
            <a:cs typeface="Times New Roman" panose="02020603050405020304" pitchFamily="18" charset="0"/>
          </a:endParaRPr>
        </a:p>
      </dsp:txBody>
      <dsp:txXfrm>
        <a:off x="1165534" y="2362199"/>
        <a:ext cx="9664579" cy="774700"/>
      </dsp:txXfrm>
    </dsp:sp>
    <dsp:sp modelId="{BFBF6573-91A9-4A90-BCDA-AC5FC15F5329}">
      <dsp:nvSpPr>
        <dsp:cNvPr id="0" name=""/>
        <dsp:cNvSpPr/>
      </dsp:nvSpPr>
      <dsp:spPr>
        <a:xfrm>
          <a:off x="853185" y="2437201"/>
          <a:ext cx="624697" cy="624697"/>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086347" y="3172480"/>
          <a:ext cx="9743766" cy="654293"/>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http://lib.students.ru – Студенческая библиотека Онлайн. </a:t>
          </a:r>
          <a:endParaRPr lang="ru-RU" sz="2400" b="1" kern="1200" dirty="0"/>
        </a:p>
      </dsp:txBody>
      <dsp:txXfrm>
        <a:off x="1086347" y="3172480"/>
        <a:ext cx="9743766" cy="654293"/>
      </dsp:txXfrm>
    </dsp:sp>
    <dsp:sp modelId="{7D24324E-74B9-4F03-8B95-47962B6693BE}">
      <dsp:nvSpPr>
        <dsp:cNvPr id="0" name=""/>
        <dsp:cNvSpPr/>
      </dsp:nvSpPr>
      <dsp:spPr>
        <a:xfrm>
          <a:off x="773998" y="3187278"/>
          <a:ext cx="624697" cy="624697"/>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838337" y="3844100"/>
          <a:ext cx="9991776" cy="810108"/>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http://lukoshko.net – «Лукошко сказок». </a:t>
          </a:r>
          <a:r>
            <a:rPr lang="ru-RU" sz="2000" b="0" i="1" kern="1200" dirty="0" smtClean="0">
              <a:latin typeface="Times New Roman" panose="02020603050405020304" pitchFamily="18" charset="0"/>
              <a:cs typeface="Times New Roman" panose="02020603050405020304" pitchFamily="18" charset="0"/>
            </a:rPr>
            <a:t>Детская электронная библиотека - народные и авторские сказки, стихи и рассказы для детей. </a:t>
          </a:r>
          <a:endParaRPr lang="ru-RU" sz="2000" b="0" i="1" kern="1200" dirty="0">
            <a:latin typeface="Times New Roman" panose="02020603050405020304" pitchFamily="18" charset="0"/>
            <a:cs typeface="Times New Roman" panose="02020603050405020304" pitchFamily="18" charset="0"/>
          </a:endParaRPr>
        </a:p>
      </dsp:txBody>
      <dsp:txXfrm>
        <a:off x="838337" y="3844100"/>
        <a:ext cx="9991776" cy="810108"/>
      </dsp:txXfrm>
    </dsp:sp>
    <dsp:sp modelId="{461FB32F-6687-44D5-94AB-9DFA20D7A51F}">
      <dsp:nvSpPr>
        <dsp:cNvPr id="0" name=""/>
        <dsp:cNvSpPr/>
      </dsp:nvSpPr>
      <dsp:spPr>
        <a:xfrm>
          <a:off x="418453" y="3890097"/>
          <a:ext cx="624697" cy="624697"/>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0345053-C507-4606-9D70-62EDC8920B1C}">
      <dsp:nvSpPr>
        <dsp:cNvPr id="0" name=""/>
        <dsp:cNvSpPr/>
      </dsp:nvSpPr>
      <dsp:spPr>
        <a:xfrm>
          <a:off x="418557" y="4555204"/>
          <a:ext cx="10430565" cy="607800"/>
        </a:xfrm>
        <a:prstGeom prst="rect">
          <a:avLst/>
        </a:prstGeom>
        <a:solidFill>
          <a:srgbClr val="FE9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6683"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http://sunsite.berkeley.edu/Libweb - Каталог библиотек России. </a:t>
          </a:r>
          <a:endParaRPr lang="ru-RU" sz="2400" b="1" i="1" kern="1200" dirty="0">
            <a:latin typeface="Times New Roman" panose="02020603050405020304" pitchFamily="18" charset="0"/>
            <a:cs typeface="Times New Roman" panose="02020603050405020304" pitchFamily="18" charset="0"/>
          </a:endParaRPr>
        </a:p>
      </dsp:txBody>
      <dsp:txXfrm>
        <a:off x="418557" y="4555204"/>
        <a:ext cx="10430565" cy="607800"/>
      </dsp:txXfrm>
    </dsp:sp>
    <dsp:sp modelId="{F527242A-C213-4D23-9920-700EAF92EB39}">
      <dsp:nvSpPr>
        <dsp:cNvPr id="0" name=""/>
        <dsp:cNvSpPr/>
      </dsp:nvSpPr>
      <dsp:spPr>
        <a:xfrm>
          <a:off x="27910" y="4541584"/>
          <a:ext cx="624697" cy="624697"/>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954994" y="-1063366"/>
          <a:ext cx="8277698" cy="8277698"/>
        </a:xfrm>
        <a:prstGeom prst="blockArc">
          <a:avLst>
            <a:gd name="adj1" fmla="val 18900000"/>
            <a:gd name="adj2" fmla="val 2700000"/>
            <a:gd name="adj3" fmla="val 261"/>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92384" y="160267"/>
          <a:ext cx="10323490" cy="974857"/>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http://www.allbest.ru – «Allbest.ru» </a:t>
          </a:r>
          <a:r>
            <a:rPr lang="ru-RU" sz="2000" b="0" i="1" kern="1200" dirty="0" smtClean="0">
              <a:solidFill>
                <a:schemeClr val="bg1"/>
              </a:solidFill>
              <a:latin typeface="Times New Roman" panose="02020603050405020304" pitchFamily="18" charset="0"/>
              <a:cs typeface="Times New Roman" panose="02020603050405020304" pitchFamily="18" charset="0"/>
            </a:rPr>
            <a:t>является самым крупным на сегодняшний день каталогом библиотек, содержащим ссылки на универсальные, научно-образовательные, художественные, филологические и другие тематические библиотеки.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92384" y="160267"/>
        <a:ext cx="10323490" cy="974857"/>
      </dsp:txXfrm>
    </dsp:sp>
    <dsp:sp modelId="{3C99121B-13D4-4A55-883A-D7E339A0E671}">
      <dsp:nvSpPr>
        <dsp:cNvPr id="0" name=""/>
        <dsp:cNvSpPr/>
      </dsp:nvSpPr>
      <dsp:spPr>
        <a:xfrm>
          <a:off x="137401" y="242963"/>
          <a:ext cx="809467" cy="809467"/>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1025058" y="1095095"/>
          <a:ext cx="9790817" cy="1047677"/>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http://www.allbest.ru.union – один из ведущих разделов проекта «Allbest.ru». </a:t>
          </a:r>
          <a:r>
            <a:rPr lang="ru-RU" sz="2000" b="0" i="1" kern="1200" dirty="0" smtClean="0">
              <a:latin typeface="Times New Roman" panose="02020603050405020304" pitchFamily="18" charset="0"/>
              <a:cs typeface="Times New Roman" panose="02020603050405020304" pitchFamily="18" charset="0"/>
            </a:rPr>
            <a:t>На сайте размещён каталог наиболее содержательных, с точки зрения авторов сайта, образовательных, научных и информационных ресурсов. </a:t>
          </a:r>
          <a:endParaRPr lang="ru-RU" sz="2400" b="0" i="1" kern="1200" dirty="0">
            <a:latin typeface="Times New Roman" panose="02020603050405020304" pitchFamily="18" charset="0"/>
            <a:cs typeface="Times New Roman" panose="02020603050405020304" pitchFamily="18" charset="0"/>
          </a:endParaRPr>
        </a:p>
      </dsp:txBody>
      <dsp:txXfrm>
        <a:off x="1025058" y="1095095"/>
        <a:ext cx="9790817" cy="1047677"/>
      </dsp:txXfrm>
    </dsp:sp>
    <dsp:sp modelId="{92FB0896-273C-44B1-BECB-E3FF8BDAE830}">
      <dsp:nvSpPr>
        <dsp:cNvPr id="0" name=""/>
        <dsp:cNvSpPr/>
      </dsp:nvSpPr>
      <dsp:spPr>
        <a:xfrm>
          <a:off x="620324" y="1214200"/>
          <a:ext cx="809467" cy="809467"/>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68636" y="2142792"/>
          <a:ext cx="9547238" cy="894759"/>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http://www.analysys.com/vlib/educate.htm - Сборник виртуальных библиотек. </a:t>
          </a:r>
          <a:endParaRPr lang="ru-RU" sz="2400" b="1" i="1" kern="1200" dirty="0">
            <a:latin typeface="Times New Roman" panose="02020603050405020304" pitchFamily="18" charset="0"/>
            <a:cs typeface="Times New Roman" panose="02020603050405020304" pitchFamily="18" charset="0"/>
          </a:endParaRPr>
        </a:p>
      </dsp:txBody>
      <dsp:txXfrm>
        <a:off x="1268636" y="2142792"/>
        <a:ext cx="9547238" cy="894759"/>
      </dsp:txXfrm>
    </dsp:sp>
    <dsp:sp modelId="{459FADF9-36ED-4641-8E36-A5915C264137}">
      <dsp:nvSpPr>
        <dsp:cNvPr id="0" name=""/>
        <dsp:cNvSpPr/>
      </dsp:nvSpPr>
      <dsp:spPr>
        <a:xfrm>
          <a:off x="863903" y="2185438"/>
          <a:ext cx="809467" cy="809467"/>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268636" y="3077357"/>
          <a:ext cx="9547238" cy="966872"/>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http://www.chtivo.ru </a:t>
          </a:r>
          <a:r>
            <a:rPr lang="ru-RU" sz="2000" b="0" i="1" kern="1200" dirty="0" smtClean="0">
              <a:latin typeface="Times New Roman" panose="02020603050405020304" pitchFamily="18" charset="0"/>
              <a:cs typeface="Times New Roman" panose="02020603050405020304" pitchFamily="18" charset="0"/>
            </a:rPr>
            <a:t>–</a:t>
          </a:r>
          <a:r>
            <a:rPr lang="ru-RU" sz="2400" b="1" i="1" kern="1200" dirty="0" smtClean="0">
              <a:latin typeface="Times New Roman" panose="02020603050405020304" pitchFamily="18" charset="0"/>
              <a:cs typeface="Times New Roman" panose="02020603050405020304" pitchFamily="18" charset="0"/>
            </a:rPr>
            <a:t> Чтиво. Ру. </a:t>
          </a:r>
          <a:r>
            <a:rPr lang="ru-RU" sz="2000" b="0" i="1" kern="1200" dirty="0" smtClean="0">
              <a:latin typeface="Times New Roman" panose="02020603050405020304" pitchFamily="18" charset="0"/>
              <a:cs typeface="Times New Roman" panose="02020603050405020304" pitchFamily="18" charset="0"/>
            </a:rPr>
            <a:t>Объединённый каталог печатных изданий. Включает примерно 150000 книг, 3000 газет, 700 журналов и около 200 электронных изданий. Представлено большое число учебных изданий. </a:t>
          </a:r>
          <a:endParaRPr lang="ru-RU" sz="2000" b="1" i="1" kern="1200" dirty="0">
            <a:latin typeface="Times New Roman" panose="02020603050405020304" pitchFamily="18" charset="0"/>
            <a:cs typeface="Times New Roman" panose="02020603050405020304" pitchFamily="18" charset="0"/>
          </a:endParaRPr>
        </a:p>
      </dsp:txBody>
      <dsp:txXfrm>
        <a:off x="1268636" y="3077357"/>
        <a:ext cx="9547238" cy="966872"/>
      </dsp:txXfrm>
    </dsp:sp>
    <dsp:sp modelId="{BFBF6573-91A9-4A90-BCDA-AC5FC15F5329}">
      <dsp:nvSpPr>
        <dsp:cNvPr id="0" name=""/>
        <dsp:cNvSpPr/>
      </dsp:nvSpPr>
      <dsp:spPr>
        <a:xfrm>
          <a:off x="863903" y="3156060"/>
          <a:ext cx="809467" cy="809467"/>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025058" y="4108123"/>
          <a:ext cx="9790817" cy="847816"/>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http://www.dedushka.net – Детская сетевая библиотека. </a:t>
          </a:r>
          <a:r>
            <a:rPr lang="ru-RU" sz="2000" b="0" i="1" kern="1200" dirty="0" smtClean="0">
              <a:latin typeface="Times New Roman" panose="02020603050405020304" pitchFamily="18" charset="0"/>
              <a:cs typeface="Times New Roman" panose="02020603050405020304" pitchFamily="18" charset="0"/>
            </a:rPr>
            <a:t>Каталоги по возрасту, по авторам. Полезные ссылки: Сайты для родителей; Электронные архивы. </a:t>
          </a:r>
          <a:endParaRPr lang="ru-RU" sz="1300" b="0" kern="1200" dirty="0"/>
        </a:p>
      </dsp:txBody>
      <dsp:txXfrm>
        <a:off x="1025058" y="4108123"/>
        <a:ext cx="9790817" cy="847816"/>
      </dsp:txXfrm>
    </dsp:sp>
    <dsp:sp modelId="{7D24324E-74B9-4F03-8B95-47962B6693BE}">
      <dsp:nvSpPr>
        <dsp:cNvPr id="0" name=""/>
        <dsp:cNvSpPr/>
      </dsp:nvSpPr>
      <dsp:spPr>
        <a:xfrm>
          <a:off x="620324" y="4127298"/>
          <a:ext cx="809467" cy="809467"/>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492384" y="5022212"/>
          <a:ext cx="10323490" cy="962113"/>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http://www.fplib.ru – Русская литература. </a:t>
          </a:r>
          <a:r>
            <a:rPr lang="ru-RU" sz="2000" b="0" i="1" kern="1200" dirty="0" smtClean="0">
              <a:latin typeface="Times New Roman" panose="02020603050405020304" pitchFamily="18" charset="0"/>
              <a:cs typeface="Times New Roman" panose="02020603050405020304" pitchFamily="18" charset="0"/>
            </a:rPr>
            <a:t>Электронная библиотека, войдя в которую любой пользователь окунается в волшебный мир поэзии.  </a:t>
          </a:r>
          <a:endParaRPr lang="ru-RU" sz="2000" b="0" i="1" kern="1200" dirty="0">
            <a:latin typeface="Times New Roman" panose="02020603050405020304" pitchFamily="18" charset="0"/>
            <a:cs typeface="Times New Roman" panose="02020603050405020304" pitchFamily="18" charset="0"/>
          </a:endParaRPr>
        </a:p>
      </dsp:txBody>
      <dsp:txXfrm>
        <a:off x="492384" y="5022212"/>
        <a:ext cx="10323490" cy="962113"/>
      </dsp:txXfrm>
    </dsp:sp>
    <dsp:sp modelId="{461FB32F-6687-44D5-94AB-9DFA20D7A51F}">
      <dsp:nvSpPr>
        <dsp:cNvPr id="0" name=""/>
        <dsp:cNvSpPr/>
      </dsp:nvSpPr>
      <dsp:spPr>
        <a:xfrm>
          <a:off x="0" y="5038011"/>
          <a:ext cx="809467" cy="809467"/>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949459" y="-1063366"/>
          <a:ext cx="8277699" cy="8277699"/>
        </a:xfrm>
        <a:prstGeom prst="blockArc">
          <a:avLst>
            <a:gd name="adj1" fmla="val 18900000"/>
            <a:gd name="adj2" fmla="val 2700000"/>
            <a:gd name="adj3" fmla="val 261"/>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31490" y="138363"/>
          <a:ext cx="10352380" cy="841518"/>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http://www.kulichki.com/moshkow/TALES/stishki.txt - Детские стихи </a:t>
          </a:r>
          <a:r>
            <a:rPr lang="ru-RU" sz="2400" b="0" i="1" kern="1200" dirty="0" smtClean="0">
              <a:solidFill>
                <a:schemeClr val="bg1"/>
              </a:solidFill>
              <a:latin typeface="Times New Roman" panose="02020603050405020304" pitchFamily="18" charset="0"/>
              <a:cs typeface="Times New Roman" panose="02020603050405020304" pitchFamily="18" charset="0"/>
            </a:rPr>
            <a:t>– </a:t>
          </a:r>
          <a:r>
            <a:rPr lang="ru-RU" sz="2000" b="0" i="1" kern="1200" dirty="0" smtClean="0">
              <a:solidFill>
                <a:schemeClr val="bg1"/>
              </a:solidFill>
              <a:latin typeface="Times New Roman" panose="02020603050405020304" pitchFamily="18" charset="0"/>
              <a:cs typeface="Times New Roman" panose="02020603050405020304" pitchFamily="18" charset="0"/>
            </a:rPr>
            <a:t>раздел библиотеки Максима Мошкова.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31490" y="138363"/>
        <a:ext cx="10352380" cy="841518"/>
      </dsp:txXfrm>
    </dsp:sp>
    <dsp:sp modelId="{3C99121B-13D4-4A55-883A-D7E339A0E671}">
      <dsp:nvSpPr>
        <dsp:cNvPr id="0" name=""/>
        <dsp:cNvSpPr/>
      </dsp:nvSpPr>
      <dsp:spPr>
        <a:xfrm>
          <a:off x="125060" y="209747"/>
          <a:ext cx="698749" cy="698749"/>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37714" y="978864"/>
          <a:ext cx="9846155" cy="838499"/>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http://www.kinder.ru – каталог детских ресурсов Интернет KINDER.RU. </a:t>
          </a:r>
          <a:r>
            <a:rPr lang="ru-RU" sz="2000" b="0" i="1" kern="1200" dirty="0" smtClean="0">
              <a:latin typeface="Times New Roman" panose="02020603050405020304" pitchFamily="18" charset="0"/>
              <a:cs typeface="Times New Roman" panose="02020603050405020304" pitchFamily="18" charset="0"/>
            </a:rPr>
            <a:t>Более 2000 ссылок на сайты о детях и для детей. </a:t>
          </a:r>
          <a:endParaRPr lang="ru-RU" sz="2400" b="0" i="1" kern="1200" dirty="0">
            <a:latin typeface="Times New Roman" panose="02020603050405020304" pitchFamily="18" charset="0"/>
            <a:cs typeface="Times New Roman" panose="02020603050405020304" pitchFamily="18" charset="0"/>
          </a:endParaRPr>
        </a:p>
      </dsp:txBody>
      <dsp:txXfrm>
        <a:off x="937714" y="978864"/>
        <a:ext cx="9846155" cy="838499"/>
      </dsp:txXfrm>
    </dsp:sp>
    <dsp:sp modelId="{92FB0896-273C-44B1-BECB-E3FF8BDAE830}">
      <dsp:nvSpPr>
        <dsp:cNvPr id="0" name=""/>
        <dsp:cNvSpPr/>
      </dsp:nvSpPr>
      <dsp:spPr>
        <a:xfrm>
          <a:off x="588339" y="1048739"/>
          <a:ext cx="698749" cy="698749"/>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15123" y="1838676"/>
          <a:ext cx="9568747" cy="795630"/>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http://www.lib.com.ua – Большая электронная библиотека, </a:t>
          </a:r>
          <a:r>
            <a:rPr lang="ru-RU" sz="2000" b="0" i="1" kern="1200" dirty="0" smtClean="0">
              <a:latin typeface="Times New Roman" panose="02020603050405020304" pitchFamily="18" charset="0"/>
              <a:cs typeface="Times New Roman" panose="02020603050405020304" pitchFamily="18" charset="0"/>
            </a:rPr>
            <a:t>в которой можно найти книги в электронном виде практически на любую тему. </a:t>
          </a:r>
          <a:endParaRPr lang="ru-RU" sz="2000" b="0" i="1" kern="1200" dirty="0">
            <a:latin typeface="Times New Roman" panose="02020603050405020304" pitchFamily="18" charset="0"/>
            <a:cs typeface="Times New Roman" panose="02020603050405020304" pitchFamily="18" charset="0"/>
          </a:endParaRPr>
        </a:p>
      </dsp:txBody>
      <dsp:txXfrm>
        <a:off x="1215123" y="1838676"/>
        <a:ext cx="9568747" cy="795630"/>
      </dsp:txXfrm>
    </dsp:sp>
    <dsp:sp modelId="{459FADF9-36ED-4641-8E36-A5915C264137}">
      <dsp:nvSpPr>
        <dsp:cNvPr id="0" name=""/>
        <dsp:cNvSpPr/>
      </dsp:nvSpPr>
      <dsp:spPr>
        <a:xfrm>
          <a:off x="865748" y="1887116"/>
          <a:ext cx="698749" cy="698749"/>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303697" y="2632350"/>
          <a:ext cx="9480173" cy="886266"/>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http://www.lib.km.ru – Электронная библиотека, </a:t>
          </a:r>
          <a:r>
            <a:rPr lang="ru-RU" sz="2000" b="0" i="1" kern="1200" dirty="0" smtClean="0">
              <a:latin typeface="Times New Roman" panose="02020603050405020304" pitchFamily="18" charset="0"/>
              <a:cs typeface="Times New Roman" panose="02020603050405020304" pitchFamily="18" charset="0"/>
            </a:rPr>
            <a:t>содержащая в своем архиве более 16 000 ежедневно обновляемых книг. </a:t>
          </a:r>
          <a:endParaRPr lang="ru-RU" sz="2000" b="0" i="1" kern="1200" dirty="0">
            <a:latin typeface="Times New Roman" panose="02020603050405020304" pitchFamily="18" charset="0"/>
            <a:cs typeface="Times New Roman" panose="02020603050405020304" pitchFamily="18" charset="0"/>
          </a:endParaRPr>
        </a:p>
      </dsp:txBody>
      <dsp:txXfrm>
        <a:off x="1303697" y="2632350"/>
        <a:ext cx="9480173" cy="886266"/>
      </dsp:txXfrm>
    </dsp:sp>
    <dsp:sp modelId="{BFBF6573-91A9-4A90-BCDA-AC5FC15F5329}">
      <dsp:nvSpPr>
        <dsp:cNvPr id="0" name=""/>
        <dsp:cNvSpPr/>
      </dsp:nvSpPr>
      <dsp:spPr>
        <a:xfrm>
          <a:off x="954322" y="2726108"/>
          <a:ext cx="698749" cy="698749"/>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215123" y="3531845"/>
          <a:ext cx="9568747" cy="765259"/>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http://www.lib.ru – Электронная библиотека Максима Мошкова. </a:t>
          </a:r>
          <a:endParaRPr lang="ru-RU" sz="2400" b="0" kern="1200" dirty="0"/>
        </a:p>
      </dsp:txBody>
      <dsp:txXfrm>
        <a:off x="1215123" y="3531845"/>
        <a:ext cx="9568747" cy="765259"/>
      </dsp:txXfrm>
    </dsp:sp>
    <dsp:sp modelId="{7D24324E-74B9-4F03-8B95-47962B6693BE}">
      <dsp:nvSpPr>
        <dsp:cNvPr id="0" name=""/>
        <dsp:cNvSpPr/>
      </dsp:nvSpPr>
      <dsp:spPr>
        <a:xfrm>
          <a:off x="865748" y="3565100"/>
          <a:ext cx="698749" cy="698749"/>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937714" y="4299064"/>
          <a:ext cx="9846155" cy="907575"/>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http://www.rgdb.ru/Default1.aspx - Российская государственная детская библиотека</a:t>
          </a:r>
          <a:r>
            <a:rPr lang="ru-RU" sz="2000" b="1" i="1" kern="1200" dirty="0" smtClean="0">
              <a:latin typeface="Times New Roman" panose="02020603050405020304" pitchFamily="18" charset="0"/>
              <a:cs typeface="Times New Roman" panose="02020603050405020304" pitchFamily="18" charset="0"/>
            </a:rPr>
            <a:t>. </a:t>
          </a:r>
          <a:r>
            <a:rPr lang="ru-RU" sz="2000" b="0" i="1" kern="1200" dirty="0" smtClean="0">
              <a:latin typeface="Times New Roman" panose="02020603050405020304" pitchFamily="18" charset="0"/>
              <a:cs typeface="Times New Roman" panose="02020603050405020304" pitchFamily="18" charset="0"/>
            </a:rPr>
            <a:t>На сайте представлены различные каталоги:… …</a:t>
          </a:r>
          <a:endParaRPr lang="ru-RU" sz="2000" b="0" i="1" kern="1200" dirty="0">
            <a:latin typeface="Times New Roman" panose="02020603050405020304" pitchFamily="18" charset="0"/>
            <a:cs typeface="Times New Roman" panose="02020603050405020304" pitchFamily="18" charset="0"/>
          </a:endParaRPr>
        </a:p>
      </dsp:txBody>
      <dsp:txXfrm>
        <a:off x="937714" y="4299064"/>
        <a:ext cx="9846155" cy="907575"/>
      </dsp:txXfrm>
    </dsp:sp>
    <dsp:sp modelId="{461FB32F-6687-44D5-94AB-9DFA20D7A51F}">
      <dsp:nvSpPr>
        <dsp:cNvPr id="0" name=""/>
        <dsp:cNvSpPr/>
      </dsp:nvSpPr>
      <dsp:spPr>
        <a:xfrm>
          <a:off x="468057" y="4351231"/>
          <a:ext cx="698749" cy="698749"/>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0345053-C507-4606-9D70-62EDC8920B1C}">
      <dsp:nvSpPr>
        <dsp:cNvPr id="0" name=""/>
        <dsp:cNvSpPr/>
      </dsp:nvSpPr>
      <dsp:spPr>
        <a:xfrm>
          <a:off x="463996" y="5102853"/>
          <a:ext cx="10338715" cy="664505"/>
        </a:xfrm>
        <a:prstGeom prst="rect">
          <a:avLst/>
        </a:prstGeom>
        <a:solidFill>
          <a:srgbClr val="FE9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370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http://www.rsl.ru - Российская государственная библиотека. </a:t>
          </a:r>
          <a:endParaRPr lang="ru-RU" sz="2400" b="1" i="1" kern="1200" dirty="0">
            <a:latin typeface="Times New Roman" panose="02020603050405020304" pitchFamily="18" charset="0"/>
            <a:cs typeface="Times New Roman" panose="02020603050405020304" pitchFamily="18" charset="0"/>
          </a:endParaRPr>
        </a:p>
      </dsp:txBody>
      <dsp:txXfrm>
        <a:off x="463996" y="5102853"/>
        <a:ext cx="10338715" cy="664505"/>
      </dsp:txXfrm>
    </dsp:sp>
    <dsp:sp modelId="{F527242A-C213-4D23-9920-700EAF92EB39}">
      <dsp:nvSpPr>
        <dsp:cNvPr id="0" name=""/>
        <dsp:cNvSpPr/>
      </dsp:nvSpPr>
      <dsp:spPr>
        <a:xfrm>
          <a:off x="31218" y="5079946"/>
          <a:ext cx="698749" cy="698749"/>
        </a:xfrm>
        <a:prstGeom prst="ellipse">
          <a:avLst/>
        </a:prstGeom>
        <a:solidFill>
          <a:srgbClr val="FE9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6954994" y="-1063366"/>
          <a:ext cx="8277698" cy="8277698"/>
        </a:xfrm>
        <a:prstGeom prst="blockArc">
          <a:avLst>
            <a:gd name="adj1" fmla="val 18900000"/>
            <a:gd name="adj2" fmla="val 2700000"/>
            <a:gd name="adj3" fmla="val 261"/>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92384" y="160267"/>
          <a:ext cx="10323490" cy="974857"/>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50800" rIns="50800" bIns="50800" numCol="1" spcCol="1270" anchor="ctr" anchorCtr="0">
          <a:noAutofit/>
        </a:bodyPr>
        <a:lstStyle/>
        <a:p>
          <a:pPr lvl="0" algn="just" defTabSz="889000">
            <a:lnSpc>
              <a:spcPct val="90000"/>
            </a:lnSpc>
            <a:spcBef>
              <a:spcPct val="0"/>
            </a:spcBef>
            <a:spcAft>
              <a:spcPct val="35000"/>
            </a:spcAft>
          </a:pPr>
          <a:r>
            <a:rPr lang="ru-RU" sz="2000" b="0"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http://www.russiantext.com – Русский текст. </a:t>
          </a:r>
          <a:r>
            <a:rPr lang="ru-RU" sz="2000" b="0" i="1" kern="1200" dirty="0" smtClean="0">
              <a:solidFill>
                <a:schemeClr val="bg1"/>
              </a:solidFill>
              <a:latin typeface="Times New Roman" panose="02020603050405020304" pitchFamily="18" charset="0"/>
              <a:cs typeface="Times New Roman" panose="02020603050405020304" pitchFamily="18" charset="0"/>
            </a:rPr>
            <a:t>Сайт представляет своего рода архив русских текстов от классических авторов до современных. Также на сайте большой выбор словарей.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92384" y="160267"/>
        <a:ext cx="10323490" cy="974857"/>
      </dsp:txXfrm>
    </dsp:sp>
    <dsp:sp modelId="{3C99121B-13D4-4A55-883A-D7E339A0E671}">
      <dsp:nvSpPr>
        <dsp:cNvPr id="0" name=""/>
        <dsp:cNvSpPr/>
      </dsp:nvSpPr>
      <dsp:spPr>
        <a:xfrm>
          <a:off x="137401" y="242963"/>
          <a:ext cx="809467" cy="809467"/>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1025058" y="1136164"/>
          <a:ext cx="9790817" cy="965538"/>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http://www.rvb.ru – Русская виртуальная библиотека. </a:t>
          </a:r>
          <a:r>
            <a:rPr lang="ru-RU" sz="2000" b="0" i="1" kern="1200" dirty="0" smtClean="0">
              <a:latin typeface="Times New Roman" panose="02020603050405020304" pitchFamily="18" charset="0"/>
              <a:cs typeface="Times New Roman" panose="02020603050405020304" pitchFamily="18" charset="0"/>
            </a:rPr>
            <a:t>Все произведения, имеющиеся на сайте, подготовлены по академическим изданиям. </a:t>
          </a:r>
          <a:endParaRPr lang="ru-RU" sz="2400" b="0" i="1" kern="1200" dirty="0">
            <a:latin typeface="Times New Roman" panose="02020603050405020304" pitchFamily="18" charset="0"/>
            <a:cs typeface="Times New Roman" panose="02020603050405020304" pitchFamily="18" charset="0"/>
          </a:endParaRPr>
        </a:p>
      </dsp:txBody>
      <dsp:txXfrm>
        <a:off x="1025058" y="1136164"/>
        <a:ext cx="9790817" cy="965538"/>
      </dsp:txXfrm>
    </dsp:sp>
    <dsp:sp modelId="{92FB0896-273C-44B1-BECB-E3FF8BDAE830}">
      <dsp:nvSpPr>
        <dsp:cNvPr id="0" name=""/>
        <dsp:cNvSpPr/>
      </dsp:nvSpPr>
      <dsp:spPr>
        <a:xfrm>
          <a:off x="620324" y="1214200"/>
          <a:ext cx="809467" cy="809467"/>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B412397-4580-4CFF-848F-CFF7E4068E63}">
      <dsp:nvSpPr>
        <dsp:cNvPr id="0" name=""/>
        <dsp:cNvSpPr/>
      </dsp:nvSpPr>
      <dsp:spPr>
        <a:xfrm>
          <a:off x="1268636" y="2142792"/>
          <a:ext cx="9547238" cy="894759"/>
        </a:xfrm>
        <a:prstGeom prst="rect">
          <a:avLst/>
        </a:prstGeom>
        <a:solidFill>
          <a:srgbClr val="7043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http://www.top-kniga.ru – «Топ-книга» – </a:t>
          </a:r>
          <a:r>
            <a:rPr lang="ru-RU" sz="2000" b="0" i="1" kern="1200" dirty="0" smtClean="0">
              <a:latin typeface="Times New Roman" panose="02020603050405020304" pitchFamily="18" charset="0"/>
              <a:cs typeface="Times New Roman" panose="02020603050405020304" pitchFamily="18" charset="0"/>
            </a:rPr>
            <a:t>своего рода обозреватель книжных новинок с универсальной поисковой системой. </a:t>
          </a:r>
          <a:endParaRPr lang="ru-RU" sz="2000" b="1" i="1" kern="1200" dirty="0">
            <a:latin typeface="Times New Roman" panose="02020603050405020304" pitchFamily="18" charset="0"/>
            <a:cs typeface="Times New Roman" panose="02020603050405020304" pitchFamily="18" charset="0"/>
          </a:endParaRPr>
        </a:p>
      </dsp:txBody>
      <dsp:txXfrm>
        <a:off x="1268636" y="2142792"/>
        <a:ext cx="9547238" cy="894759"/>
      </dsp:txXfrm>
    </dsp:sp>
    <dsp:sp modelId="{459FADF9-36ED-4641-8E36-A5915C264137}">
      <dsp:nvSpPr>
        <dsp:cNvPr id="0" name=""/>
        <dsp:cNvSpPr/>
      </dsp:nvSpPr>
      <dsp:spPr>
        <a:xfrm>
          <a:off x="863903" y="2185438"/>
          <a:ext cx="809467" cy="809467"/>
        </a:xfrm>
        <a:prstGeom prst="ellipse">
          <a:avLst/>
        </a:prstGeom>
        <a:solidFill>
          <a:srgbClr val="7043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9014666-0AD7-4738-952E-6FF40015A81A}">
      <dsp:nvSpPr>
        <dsp:cNvPr id="0" name=""/>
        <dsp:cNvSpPr/>
      </dsp:nvSpPr>
      <dsp:spPr>
        <a:xfrm>
          <a:off x="1268636" y="3077357"/>
          <a:ext cx="9547238" cy="966872"/>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a:t>
          </a:r>
          <a:r>
            <a:rPr lang="en-US" sz="2400" b="1" i="1" kern="1200" dirty="0" smtClean="0">
              <a:latin typeface="Times New Roman" panose="02020603050405020304" pitchFamily="18" charset="0"/>
              <a:cs typeface="Times New Roman" panose="02020603050405020304" pitchFamily="18" charset="0"/>
            </a:rPr>
            <a:t>http://www</a:t>
          </a:r>
          <a:r>
            <a:rPr lang="ru-RU" sz="2400" b="1" i="1" kern="1200" dirty="0" smtClean="0">
              <a:latin typeface="Times New Roman" panose="02020603050405020304" pitchFamily="18" charset="0"/>
              <a:cs typeface="Times New Roman" panose="02020603050405020304" pitchFamily="18" charset="0"/>
            </a:rPr>
            <a:t>.</a:t>
          </a:r>
          <a:r>
            <a:rPr lang="en-US" sz="2400" b="1" i="1" kern="1200" dirty="0" smtClean="0">
              <a:latin typeface="Times New Roman" panose="02020603050405020304" pitchFamily="18" charset="0"/>
              <a:cs typeface="Times New Roman" panose="02020603050405020304" pitchFamily="18" charset="0"/>
            </a:rPr>
            <a:t>aodb-blag.ru</a:t>
          </a:r>
          <a:r>
            <a:rPr lang="ru-RU" sz="2400" b="1" i="1" kern="1200" dirty="0" smtClean="0">
              <a:latin typeface="Times New Roman" panose="02020603050405020304" pitchFamily="18" charset="0"/>
              <a:cs typeface="Times New Roman" panose="02020603050405020304" pitchFamily="18" charset="0"/>
            </a:rPr>
            <a:t> - Амурская областная детская библиотека.</a:t>
          </a:r>
        </a:p>
      </dsp:txBody>
      <dsp:txXfrm>
        <a:off x="1268636" y="3077357"/>
        <a:ext cx="9547238" cy="966872"/>
      </dsp:txXfrm>
    </dsp:sp>
    <dsp:sp modelId="{BFBF6573-91A9-4A90-BCDA-AC5FC15F5329}">
      <dsp:nvSpPr>
        <dsp:cNvPr id="0" name=""/>
        <dsp:cNvSpPr/>
      </dsp:nvSpPr>
      <dsp:spPr>
        <a:xfrm>
          <a:off x="863903" y="3156060"/>
          <a:ext cx="809467" cy="809467"/>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2E623DA1-495D-4927-A5D1-E16B42194AD1}">
      <dsp:nvSpPr>
        <dsp:cNvPr id="0" name=""/>
        <dsp:cNvSpPr/>
      </dsp:nvSpPr>
      <dsp:spPr>
        <a:xfrm>
          <a:off x="1025058" y="4108123"/>
          <a:ext cx="9790817" cy="847816"/>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a:t>
          </a:r>
          <a:r>
            <a:rPr lang="en-US" sz="2400" b="1" i="1" kern="1200" dirty="0" smtClean="0">
              <a:latin typeface="Times New Roman" panose="02020603050405020304" pitchFamily="18" charset="0"/>
              <a:cs typeface="Times New Roman" panose="02020603050405020304" pitchFamily="18" charset="0"/>
            </a:rPr>
            <a:t>culture.ru›institutes/25566…</a:t>
          </a:r>
          <a:r>
            <a:rPr lang="en-US" sz="2400" b="1" i="1" kern="1200" dirty="0" err="1" smtClean="0">
              <a:latin typeface="Times New Roman" panose="02020603050405020304" pitchFamily="18" charset="0"/>
              <a:cs typeface="Times New Roman" panose="02020603050405020304" pitchFamily="18" charset="0"/>
            </a:rPr>
            <a:t>biblioteka</a:t>
          </a:r>
          <a:r>
            <a:rPr lang="en-US" sz="2400" b="1" i="1" kern="1200" dirty="0" smtClean="0">
              <a:latin typeface="Times New Roman" panose="02020603050405020304" pitchFamily="18" charset="0"/>
              <a:cs typeface="Times New Roman" panose="02020603050405020304" pitchFamily="18" charset="0"/>
            </a:rPr>
            <a:t>…a…</a:t>
          </a:r>
          <a:r>
            <a:rPr lang="en-US" sz="2400" b="1" i="1" kern="1200" dirty="0" err="1" smtClean="0">
              <a:latin typeface="Times New Roman" panose="02020603050405020304" pitchFamily="18" charset="0"/>
              <a:cs typeface="Times New Roman" panose="02020603050405020304" pitchFamily="18" charset="0"/>
            </a:rPr>
            <a:t>chekhova</a:t>
          </a:r>
          <a:r>
            <a:rPr lang="en-US" sz="2400" b="1" i="1" kern="1200" dirty="0" smtClean="0">
              <a:latin typeface="Times New Roman" panose="02020603050405020304" pitchFamily="18" charset="0"/>
              <a:cs typeface="Times New Roman" panose="02020603050405020304" pitchFamily="18" charset="0"/>
            </a:rPr>
            <a:t>…</a:t>
          </a:r>
          <a:r>
            <a:rPr lang="ru-RU" sz="2400" b="1" i="1" kern="1200" dirty="0" smtClean="0">
              <a:latin typeface="Times New Roman" panose="02020603050405020304" pitchFamily="18" charset="0"/>
              <a:cs typeface="Times New Roman" panose="02020603050405020304" pitchFamily="18" charset="0"/>
            </a:rPr>
            <a:t>– Молодежная библиотека им. А. П. Чехова г. Благовещенска.</a:t>
          </a:r>
          <a:endParaRPr lang="ru-RU" sz="1300" b="0" kern="1200" dirty="0"/>
        </a:p>
      </dsp:txBody>
      <dsp:txXfrm>
        <a:off x="1025058" y="4108123"/>
        <a:ext cx="9790817" cy="847816"/>
      </dsp:txXfrm>
    </dsp:sp>
    <dsp:sp modelId="{7D24324E-74B9-4F03-8B95-47962B6693BE}">
      <dsp:nvSpPr>
        <dsp:cNvPr id="0" name=""/>
        <dsp:cNvSpPr/>
      </dsp:nvSpPr>
      <dsp:spPr>
        <a:xfrm>
          <a:off x="620324" y="4127298"/>
          <a:ext cx="809467" cy="809467"/>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52BF4F-9BF2-406B-B6FD-CB27DB78479A}">
      <dsp:nvSpPr>
        <dsp:cNvPr id="0" name=""/>
        <dsp:cNvSpPr/>
      </dsp:nvSpPr>
      <dsp:spPr>
        <a:xfrm>
          <a:off x="492384" y="5022212"/>
          <a:ext cx="10323490" cy="962113"/>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1401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http://www.</a:t>
          </a:r>
          <a:r>
            <a:rPr lang="en-US" sz="2400" b="1" i="1" kern="1200" dirty="0" smtClean="0">
              <a:latin typeface="Times New Roman" panose="02020603050405020304" pitchFamily="18" charset="0"/>
              <a:cs typeface="Times New Roman" panose="02020603050405020304" pitchFamily="18" charset="0"/>
            </a:rPr>
            <a:t>ibamur.ru</a:t>
          </a:r>
          <a:r>
            <a:rPr lang="ru-RU" sz="2400" b="1" i="1" kern="1200" dirty="0" smtClean="0">
              <a:latin typeface="Times New Roman" panose="02020603050405020304" pitchFamily="18" charset="0"/>
              <a:cs typeface="Times New Roman" panose="02020603050405020304" pitchFamily="18" charset="0"/>
            </a:rPr>
            <a:t> – Амурская библиотека им. Н. Н. Муравьева-Амурского </a:t>
          </a:r>
          <a:endParaRPr lang="ru-RU" sz="2000" b="0" i="1" kern="1200" dirty="0">
            <a:latin typeface="Times New Roman" panose="02020603050405020304" pitchFamily="18" charset="0"/>
            <a:cs typeface="Times New Roman" panose="02020603050405020304" pitchFamily="18" charset="0"/>
          </a:endParaRPr>
        </a:p>
      </dsp:txBody>
      <dsp:txXfrm>
        <a:off x="492384" y="5022212"/>
        <a:ext cx="10323490" cy="962113"/>
      </dsp:txXfrm>
    </dsp:sp>
    <dsp:sp modelId="{461FB32F-6687-44D5-94AB-9DFA20D7A51F}">
      <dsp:nvSpPr>
        <dsp:cNvPr id="0" name=""/>
        <dsp:cNvSpPr/>
      </dsp:nvSpPr>
      <dsp:spPr>
        <a:xfrm>
          <a:off x="0" y="5038011"/>
          <a:ext cx="809467" cy="809467"/>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62AEBA-BBB9-49D9-A849-F7F22EBA62AD}">
      <dsp:nvSpPr>
        <dsp:cNvPr id="0" name=""/>
        <dsp:cNvSpPr/>
      </dsp:nvSpPr>
      <dsp:spPr>
        <a:xfrm>
          <a:off x="-5988084" y="-916294"/>
          <a:ext cx="7128489" cy="7128489"/>
        </a:xfrm>
        <a:prstGeom prst="blockArc">
          <a:avLst>
            <a:gd name="adj1" fmla="val 18900000"/>
            <a:gd name="adj2" fmla="val 2700000"/>
            <a:gd name="adj3" fmla="val 303"/>
          </a:avLst>
        </a:prstGeom>
        <a:noFill/>
        <a:ln w="12700" cap="flat" cmpd="sng" algn="ctr">
          <a:solidFill>
            <a:srgbClr val="261700"/>
          </a:solidFill>
          <a:prstDash val="solid"/>
          <a:miter lim="800000"/>
        </a:ln>
        <a:effectLst/>
      </dsp:spPr>
      <dsp:style>
        <a:lnRef idx="2">
          <a:scrgbClr r="0" g="0" b="0"/>
        </a:lnRef>
        <a:fillRef idx="0">
          <a:scrgbClr r="0" g="0" b="0"/>
        </a:fillRef>
        <a:effectRef idx="0">
          <a:scrgbClr r="0" g="0" b="0"/>
        </a:effectRef>
        <a:fontRef idx="minor"/>
      </dsp:style>
    </dsp:sp>
    <dsp:sp modelId="{59D6885A-44DC-4FD9-B773-6661F8DC938A}">
      <dsp:nvSpPr>
        <dsp:cNvPr id="0" name=""/>
        <dsp:cNvSpPr/>
      </dsp:nvSpPr>
      <dsp:spPr>
        <a:xfrm>
          <a:off x="498373" y="193673"/>
          <a:ext cx="10379001" cy="936627"/>
        </a:xfrm>
        <a:prstGeom prst="rect">
          <a:avLst/>
        </a:prstGeom>
        <a:solidFill>
          <a:srgbClr val="261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621"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http://a-nomalia.narod.ru/mif – Мифологический словарь. </a:t>
          </a:r>
          <a:r>
            <a:rPr lang="ru-RU" sz="2000" b="0" i="1" kern="1200" dirty="0" smtClean="0">
              <a:solidFill>
                <a:schemeClr val="bg1"/>
              </a:solidFill>
              <a:latin typeface="Times New Roman" panose="02020603050405020304" pitchFamily="18" charset="0"/>
              <a:cs typeface="Times New Roman" panose="02020603050405020304" pitchFamily="18" charset="0"/>
            </a:rPr>
            <a:t>Славянская и русская мифология. </a:t>
          </a:r>
          <a:endParaRPr lang="ru-RU" sz="2000" b="0" i="1" kern="1200" dirty="0">
            <a:solidFill>
              <a:schemeClr val="bg1"/>
            </a:solidFill>
            <a:latin typeface="Times New Roman" panose="02020603050405020304" pitchFamily="18" charset="0"/>
            <a:cs typeface="Times New Roman" panose="02020603050405020304" pitchFamily="18" charset="0"/>
          </a:endParaRPr>
        </a:p>
      </dsp:txBody>
      <dsp:txXfrm>
        <a:off x="498373" y="193673"/>
        <a:ext cx="10379001" cy="936627"/>
      </dsp:txXfrm>
    </dsp:sp>
    <dsp:sp modelId="{3C99121B-13D4-4A55-883A-D7E339A0E671}">
      <dsp:nvSpPr>
        <dsp:cNvPr id="0" name=""/>
        <dsp:cNvSpPr/>
      </dsp:nvSpPr>
      <dsp:spPr>
        <a:xfrm>
          <a:off x="135372" y="248112"/>
          <a:ext cx="827749" cy="827749"/>
        </a:xfrm>
        <a:prstGeom prst="ellipse">
          <a:avLst/>
        </a:prstGeom>
        <a:solidFill>
          <a:srgbClr val="261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AE56B2FD-FD77-4D8D-98CA-FCA98EFD2555}">
      <dsp:nvSpPr>
        <dsp:cNvPr id="0" name=""/>
        <dsp:cNvSpPr/>
      </dsp:nvSpPr>
      <dsp:spPr>
        <a:xfrm>
          <a:off x="972885" y="1168401"/>
          <a:ext cx="9904488" cy="973135"/>
        </a:xfrm>
        <a:prstGeom prst="rect">
          <a:avLst/>
        </a:prstGeom>
        <a:solidFill>
          <a:srgbClr val="4227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621"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http://mify.org/dictionary.shtml – Мифы Древней Греции: </a:t>
          </a:r>
          <a:r>
            <a:rPr lang="ru-RU" sz="2000" b="0" i="1" kern="1200" dirty="0" smtClean="0">
              <a:latin typeface="Times New Roman" panose="02020603050405020304" pitchFamily="18" charset="0"/>
              <a:cs typeface="Times New Roman" panose="02020603050405020304" pitchFamily="18" charset="0"/>
            </a:rPr>
            <a:t>Мифологический словарь. В словаре более 1100 статей. </a:t>
          </a:r>
          <a:endParaRPr lang="ru-RU" sz="2400" b="0" i="1" kern="1200" dirty="0">
            <a:latin typeface="Times New Roman" panose="02020603050405020304" pitchFamily="18" charset="0"/>
            <a:cs typeface="Times New Roman" panose="02020603050405020304" pitchFamily="18" charset="0"/>
          </a:endParaRPr>
        </a:p>
      </dsp:txBody>
      <dsp:txXfrm>
        <a:off x="972885" y="1168401"/>
        <a:ext cx="9904488" cy="973135"/>
      </dsp:txXfrm>
    </dsp:sp>
    <dsp:sp modelId="{92FB0896-273C-44B1-BECB-E3FF8BDAE830}">
      <dsp:nvSpPr>
        <dsp:cNvPr id="0" name=""/>
        <dsp:cNvSpPr/>
      </dsp:nvSpPr>
      <dsp:spPr>
        <a:xfrm>
          <a:off x="559011" y="1241094"/>
          <a:ext cx="827749" cy="827749"/>
        </a:xfrm>
        <a:prstGeom prst="ellipse">
          <a:avLst/>
        </a:prstGeom>
        <a:solidFill>
          <a:srgbClr val="4227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3A8C98A-E952-460A-8B2B-A3B4E2194CB2}">
      <dsp:nvSpPr>
        <dsp:cNvPr id="0" name=""/>
        <dsp:cNvSpPr/>
      </dsp:nvSpPr>
      <dsp:spPr>
        <a:xfrm>
          <a:off x="1118523" y="2156187"/>
          <a:ext cx="9758851" cy="983524"/>
        </a:xfrm>
        <a:prstGeom prst="rect">
          <a:avLst/>
        </a:prstGeom>
        <a:solidFill>
          <a:srgbClr val="865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621"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http://potomy.ru - «Потому.ру - Детская энциклопедия. </a:t>
          </a:r>
          <a:r>
            <a:rPr lang="ru-RU" sz="2000" b="0" i="1" kern="1200" dirty="0" smtClean="0">
              <a:latin typeface="Times New Roman" panose="02020603050405020304" pitchFamily="18" charset="0"/>
              <a:cs typeface="Times New Roman" panose="02020603050405020304" pitchFamily="18" charset="0"/>
            </a:rPr>
            <a:t>Вместе познаём мир». Более 2500 ответов на самые разные вопросы. </a:t>
          </a:r>
          <a:endParaRPr lang="ru-RU" sz="2000" b="0" i="1" kern="1200" dirty="0">
            <a:latin typeface="Times New Roman" panose="02020603050405020304" pitchFamily="18" charset="0"/>
            <a:cs typeface="Times New Roman" panose="02020603050405020304" pitchFamily="18" charset="0"/>
          </a:endParaRPr>
        </a:p>
      </dsp:txBody>
      <dsp:txXfrm>
        <a:off x="1118523" y="2156187"/>
        <a:ext cx="9758851" cy="983524"/>
      </dsp:txXfrm>
    </dsp:sp>
    <dsp:sp modelId="{BFBF6573-91A9-4A90-BCDA-AC5FC15F5329}">
      <dsp:nvSpPr>
        <dsp:cNvPr id="0" name=""/>
        <dsp:cNvSpPr/>
      </dsp:nvSpPr>
      <dsp:spPr>
        <a:xfrm>
          <a:off x="704648" y="2234075"/>
          <a:ext cx="827749" cy="827749"/>
        </a:xfrm>
        <a:prstGeom prst="ellipse">
          <a:avLst/>
        </a:prstGeom>
        <a:solidFill>
          <a:srgbClr val="8650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E5F9539F-3638-49EE-83C3-3F6D04D330C0}">
      <dsp:nvSpPr>
        <dsp:cNvPr id="0" name=""/>
        <dsp:cNvSpPr/>
      </dsp:nvSpPr>
      <dsp:spPr>
        <a:xfrm>
          <a:off x="972885" y="3184569"/>
          <a:ext cx="9904488" cy="912722"/>
        </a:xfrm>
        <a:prstGeom prst="rect">
          <a:avLst/>
        </a:prstGeom>
        <a:solidFill>
          <a:srgbClr val="B86E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621"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http://ru.wikipedia.org – «Википедия»: свободная многоязычная энциклопедия. </a:t>
          </a:r>
          <a:endParaRPr lang="ru-RU" sz="2400" b="1" kern="1200" dirty="0"/>
        </a:p>
      </dsp:txBody>
      <dsp:txXfrm>
        <a:off x="972885" y="3184569"/>
        <a:ext cx="9904488" cy="912722"/>
      </dsp:txXfrm>
    </dsp:sp>
    <dsp:sp modelId="{7D24324E-74B9-4F03-8B95-47962B6693BE}">
      <dsp:nvSpPr>
        <dsp:cNvPr id="0" name=""/>
        <dsp:cNvSpPr/>
      </dsp:nvSpPr>
      <dsp:spPr>
        <a:xfrm>
          <a:off x="559011" y="3227056"/>
          <a:ext cx="827749" cy="827749"/>
        </a:xfrm>
        <a:prstGeom prst="ellipse">
          <a:avLst/>
        </a:prstGeom>
        <a:solidFill>
          <a:srgbClr val="B86E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41CC8A0-F5F8-4186-9542-B5B57A08DB48}">
      <dsp:nvSpPr>
        <dsp:cNvPr id="0" name=""/>
        <dsp:cNvSpPr/>
      </dsp:nvSpPr>
      <dsp:spPr>
        <a:xfrm>
          <a:off x="498373" y="4135845"/>
          <a:ext cx="10379001" cy="996133"/>
        </a:xfrm>
        <a:prstGeom prst="rect">
          <a:avLst/>
        </a:prstGeom>
        <a:solidFill>
          <a:srgbClr val="D27D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25621"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http://vip.km.ru/Megabook/child/index.asp - Энциклопедии vip.km.ru: </a:t>
          </a:r>
          <a:r>
            <a:rPr lang="ru-RU" sz="2000" b="0" i="1" kern="1200" dirty="0" smtClean="0">
              <a:latin typeface="Times New Roman" panose="02020603050405020304" pitchFamily="18" charset="0"/>
              <a:cs typeface="Times New Roman" panose="02020603050405020304" pitchFamily="18" charset="0"/>
            </a:rPr>
            <a:t>«Универсальная энциклопедия», «Детская энциклопедия», «Энциклопедия популярной музыки», «Энциклопедия животных»…</a:t>
          </a:r>
          <a:endParaRPr lang="ru-RU" sz="2000" b="0" i="1" kern="1200" dirty="0">
            <a:latin typeface="Times New Roman" panose="02020603050405020304" pitchFamily="18" charset="0"/>
            <a:cs typeface="Times New Roman" panose="02020603050405020304" pitchFamily="18" charset="0"/>
          </a:endParaRPr>
        </a:p>
      </dsp:txBody>
      <dsp:txXfrm>
        <a:off x="498373" y="4135845"/>
        <a:ext cx="10379001" cy="996133"/>
      </dsp:txXfrm>
    </dsp:sp>
    <dsp:sp modelId="{461FB32F-6687-44D5-94AB-9DFA20D7A51F}">
      <dsp:nvSpPr>
        <dsp:cNvPr id="0" name=""/>
        <dsp:cNvSpPr/>
      </dsp:nvSpPr>
      <dsp:spPr>
        <a:xfrm>
          <a:off x="0" y="4158147"/>
          <a:ext cx="827749" cy="827749"/>
        </a:xfrm>
        <a:prstGeom prst="ellipse">
          <a:avLst/>
        </a:prstGeom>
        <a:solidFill>
          <a:srgbClr val="D27D0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11F28E-7C85-43CD-8BA9-ABFB26E52AC7}" type="datetimeFigureOut">
              <a:rPr lang="ru-RU" smtClean="0"/>
              <a:t>05.01.2020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EE4B1B-8E78-49D5-970C-8CC4D8E8326E}" type="slidenum">
              <a:rPr lang="ru-RU" smtClean="0"/>
              <a:t>‹#›</a:t>
            </a:fld>
            <a:endParaRPr lang="ru-RU"/>
          </a:p>
        </p:txBody>
      </p:sp>
    </p:spTree>
    <p:extLst>
      <p:ext uri="{BB962C8B-B14F-4D97-AF65-F5344CB8AC3E}">
        <p14:creationId xmlns:p14="http://schemas.microsoft.com/office/powerpoint/2010/main" val="2913580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8" Type="http://schemas.openxmlformats.org/officeDocument/2006/relationships/hyperlink" Target="http://www.chukfamily.ru/" TargetMode="External"/><Relationship Id="rId3" Type="http://schemas.openxmlformats.org/officeDocument/2006/relationships/hyperlink" Target="http://andersen.com.ua/" TargetMode="External"/><Relationship Id="rId7" Type="http://schemas.openxmlformats.org/officeDocument/2006/relationships/hyperlink" Target="http://www.chaplina1.narod.ru/"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www.detlit.hut2.ru/" TargetMode="External"/><Relationship Id="rId5" Type="http://schemas.openxmlformats.org/officeDocument/2006/relationships/hyperlink" Target="http://www.bazhov.ru/" TargetMode="External"/><Relationship Id="rId4" Type="http://schemas.openxmlformats.org/officeDocument/2006/relationships/hyperlink" Target="http://s-marshak.ru/" TargetMode="External"/><Relationship Id="rId9" Type="http://schemas.openxmlformats.org/officeDocument/2006/relationships/hyperlink" Target="http://www.museum.ru/"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sky-art.com/andersen/index.htm" TargetMode="External"/><Relationship Id="rId2" Type="http://schemas.openxmlformats.org/officeDocument/2006/relationships/slide" Target="../slides/slide27.xml"/><Relationship Id="rId1" Type="http://schemas.openxmlformats.org/officeDocument/2006/relationships/notesMaster" Target="../notesMasters/notesMaster1.xml"/><Relationship Id="rId5" Type="http://schemas.openxmlformats.org/officeDocument/2006/relationships/hyperlink" Target="http://www.uspens.ru/" TargetMode="External"/><Relationship Id="rId4" Type="http://schemas.openxmlformats.org/officeDocument/2006/relationships/hyperlink" Target="http://www.sgu.ru/ogis/museum/kassil/indexmsie.html" TargetMode="External"/></Relationships>
</file>

<file path=ppt/notesSlides/_rels/notesSlide28.xml.rels><?xml version="1.0" encoding="UTF-8" standalone="yes"?>
<Relationships xmlns="http://schemas.openxmlformats.org/package/2006/relationships"><Relationship Id="rId8" Type="http://schemas.openxmlformats.org/officeDocument/2006/relationships/hyperlink" Target="http://psy.1september.ru/" TargetMode="External"/><Relationship Id="rId3" Type="http://schemas.openxmlformats.org/officeDocument/2006/relationships/hyperlink" Target="http://dob.1september.ru/" TargetMode="External"/><Relationship Id="rId7" Type="http://schemas.openxmlformats.org/officeDocument/2006/relationships/hyperlink" Target="http://www.1september.ru/" TargetMode="External"/><Relationship Id="rId2" Type="http://schemas.openxmlformats.org/officeDocument/2006/relationships/slide" Target="../slides/slide28.xml"/><Relationship Id="rId1" Type="http://schemas.openxmlformats.org/officeDocument/2006/relationships/notesMaster" Target="../notesMasters/notesMaster1.xml"/><Relationship Id="rId6" Type="http://schemas.openxmlformats.org/officeDocument/2006/relationships/hyperlink" Target="http://zerno.narod.ru/" TargetMode="External"/><Relationship Id="rId5" Type="http://schemas.openxmlformats.org/officeDocument/2006/relationships/hyperlink" Target="http://puzkarapuz.ru/2008/04/16/razvivajushhijj_zhurnal_dlja_detejj_umnjasha_122008.html" TargetMode="External"/><Relationship Id="rId4" Type="http://schemas.openxmlformats.org/officeDocument/2006/relationships/hyperlink" Target="http://periodika.websib.ru/" TargetMode="External"/><Relationship Id="rId9" Type="http://schemas.openxmlformats.org/officeDocument/2006/relationships/hyperlink" Target="http://www.detgazeta.ru/" TargetMode="External"/></Relationships>
</file>

<file path=ppt/notesSlides/_rels/notesSlide29.xml.rels><?xml version="1.0" encoding="UTF-8" standalone="yes"?>
<Relationships xmlns="http://schemas.openxmlformats.org/package/2006/relationships"><Relationship Id="rId8" Type="http://schemas.openxmlformats.org/officeDocument/2006/relationships/hyperlink" Target="http://www.krokha.ru/" TargetMode="External"/><Relationship Id="rId3" Type="http://schemas.openxmlformats.org/officeDocument/2006/relationships/hyperlink" Target="http://www.informica.ru/windows/magaz/higher/higher.html" TargetMode="External"/><Relationship Id="rId7" Type="http://schemas.openxmlformats.org/officeDocument/2006/relationships/hyperlink" Target="http://www.kostyor.ru/" TargetMode="External"/><Relationship Id="rId2" Type="http://schemas.openxmlformats.org/officeDocument/2006/relationships/slide" Target="../slides/slide29.xml"/><Relationship Id="rId1" Type="http://schemas.openxmlformats.org/officeDocument/2006/relationships/notesMaster" Target="../notesMasters/notesMaster1.xml"/><Relationship Id="rId6" Type="http://schemas.openxmlformats.org/officeDocument/2006/relationships/hyperlink" Target="http://www.klepa.ru/klepclub_mag.php" TargetMode="External"/><Relationship Id="rId5" Type="http://schemas.openxmlformats.org/officeDocument/2006/relationships/hyperlink" Target="http://www.klepa.ru/" TargetMode="External"/><Relationship Id="rId4" Type="http://schemas.openxmlformats.org/officeDocument/2006/relationships/hyperlink" Target="http://www.kindereducation.co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8" Type="http://schemas.openxmlformats.org/officeDocument/2006/relationships/hyperlink" Target="http://www.merrypictures.ru/last_filya/" TargetMode="External"/><Relationship Id="rId3" Type="http://schemas.openxmlformats.org/officeDocument/2006/relationships/hyperlink" Target="http://www.lazur.ru/anons/cvirel/cvirel4.html" TargetMode="External"/><Relationship Id="rId7" Type="http://schemas.openxmlformats.org/officeDocument/2006/relationships/hyperlink" Target="http://www.merrypictures.ru/last_eskiz/"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www.medvejata.ru/" TargetMode="External"/><Relationship Id="rId5" Type="http://schemas.openxmlformats.org/officeDocument/2006/relationships/hyperlink" Target="http://www.magazines.russ.ru/" TargetMode="External"/><Relationship Id="rId10" Type="http://schemas.openxmlformats.org/officeDocument/2006/relationships/hyperlink" Target="file:///D:\Users\&#1040;&#1076;&#1084;&#1080;&#1085;&#1080;&#1089;&#1090;&#1088;&#1072;&#1090;&#1086;&#1088;\Documents\&#1057;&#1072;&#1084;.%20&#1088;&#1072;&#1073;.%20&#1089;&#1090;&#1091;&#1076;&#1077;&#1085;&#1090;&#1086;&#1074;\'Veselye_kartinki''\_''Veselye_kartinki'" TargetMode="External"/><Relationship Id="rId4" Type="http://schemas.openxmlformats.org/officeDocument/2006/relationships/hyperlink" Target="http://www.lazur.ru/anons/cvirelka/cvirelka4.html" TargetMode="External"/><Relationship Id="rId9" Type="http://schemas.openxmlformats.org/officeDocument/2006/relationships/hyperlink" Target="http://www.merrypictures.ru/last_vk/" TargetMode="External"/></Relationships>
</file>

<file path=ppt/notesSlides/_rels/notesSlide31.xml.rels><?xml version="1.0" encoding="UTF-8" standalone="yes"?>
<Relationships xmlns="http://schemas.openxmlformats.org/package/2006/relationships"><Relationship Id="rId8" Type="http://schemas.openxmlformats.org/officeDocument/2006/relationships/hyperlink" Target="http://ru.wikipedia.org/wiki" TargetMode="External"/><Relationship Id="rId13" Type="http://schemas.openxmlformats.org/officeDocument/2006/relationships/hyperlink" Target="http://ru.wikipedia.org/w/index.php?title=%D0%9A%D0%BE%D0%BB%D0%BE%D0%B1%D0%BE%D0%BA_(%D0%B6%D1%83%D1%80%D0%BD%D0%B0%D0%BB)&amp;action=edit&amp;redlink=1" TargetMode="External"/><Relationship Id="rId18" Type="http://schemas.openxmlformats.org/officeDocument/2006/relationships/hyperlink" Target="http://ru.wikipedia.org/wiki/%D0%9F%D0%BE%D1%82%D0%B5%D0%BD%D1%86%D0%B8%D0%B0%D0%BB_(%D0%B6%D1%83%D1%80%D0%BD%D0%B0%D0%BB)" TargetMode="External"/><Relationship Id="rId3" Type="http://schemas.openxmlformats.org/officeDocument/2006/relationships/hyperlink" Target="http://www.murzilka.org/info/about/" TargetMode="External"/><Relationship Id="rId21" Type="http://schemas.openxmlformats.org/officeDocument/2006/relationships/hyperlink" Target="http://ru.wikipedia.org/w/index.php?title=%D0%A1%D0%B2%D0%B8%D1%80%D0%B5%D0%BB%D1%8C%D0%BA%D0%B0_(%D0%B6%D1%83%D1%80%D0%BD%D0%B0%D0%BB)&amp;action=edit&amp;redlink=1" TargetMode="External"/><Relationship Id="rId7" Type="http://schemas.openxmlformats.org/officeDocument/2006/relationships/hyperlink" Target="http://www.vestnik.edu.ru/" TargetMode="External"/><Relationship Id="rId12" Type="http://schemas.openxmlformats.org/officeDocument/2006/relationships/hyperlink" Target="http://ru.wikipedia.org/wiki/%D0%9A%D0%B2%D0%B0%D0%BD%D1%82_(%D0%B6%D1%83%D1%80%D0%BD%D0%B0%D0%BB)" TargetMode="External"/><Relationship Id="rId17" Type="http://schemas.openxmlformats.org/officeDocument/2006/relationships/hyperlink" Target="http://ru.wikipedia.org/wiki/%D0%9F%D0%B8%D0%BE%D0%BD%D0%B5%D1%80_(%D0%B6%D1%83%D1%80%D0%BD%D0%B0%D0%BB)" TargetMode="External"/><Relationship Id="rId25" Type="http://schemas.openxmlformats.org/officeDocument/2006/relationships/hyperlink" Target="http://ru.wikipedia.org/wiki/%D0%AE%D0%BD%D1%8B%D0%B9_%D1%82%D0%B5%D1%85%D0%BD%D0%B8%D0%BA" TargetMode="External"/><Relationship Id="rId2" Type="http://schemas.openxmlformats.org/officeDocument/2006/relationships/slide" Target="../slides/slide31.xml"/><Relationship Id="rId16" Type="http://schemas.openxmlformats.org/officeDocument/2006/relationships/hyperlink" Target="http://ru.wikipedia.org/wiki/%D0%9C%D1%83%D1%80%D0%B7%D0%B8%D0%BB%D0%BA%D0%B0" TargetMode="External"/><Relationship Id="rId20" Type="http://schemas.openxmlformats.org/officeDocument/2006/relationships/hyperlink" Target="http://ru.wikipedia.org/w/index.php?title=%D0%A1%D0%B2%D0%B8%D1%80%D0%B5%D0%BB%D1%8C_(%D0%B6%D1%83%D1%80%D0%BD%D0%B0%D0%BB)&amp;action=edit&amp;redlink=1" TargetMode="External"/><Relationship Id="rId1" Type="http://schemas.openxmlformats.org/officeDocument/2006/relationships/notesMaster" Target="../notesMasters/notesMaster1.xml"/><Relationship Id="rId6" Type="http://schemas.openxmlformats.org/officeDocument/2006/relationships/hyperlink" Target="http://www.unnaturalist.ru/index.php" TargetMode="External"/><Relationship Id="rId11" Type="http://schemas.openxmlformats.org/officeDocument/2006/relationships/hyperlink" Target="http://ru.wikipedia.org/wiki/%D0%9A%D0%B0%D0%BB%D0%B5%D0%BD%D0%B4%D0%B0%D1%80%D1%8C_%D1%88%D0%BA%D0%BE%D0%BB%D1%8C%D0%BD%D0%B8%D0%BA%D0%B0" TargetMode="External"/><Relationship Id="rId24" Type="http://schemas.openxmlformats.org/officeDocument/2006/relationships/hyperlink" Target="http://ru.wikipedia.org/wiki/%D0%AE%D0%BD%D1%8B%D0%B9_%D0%BD%D0%B0%D1%82%D1%83%D1%80%D0%B0%D0%BB%D0%B8%D1%81%D1%82_(%D0%B6%D1%83%D1%80%D0%BD%D0%B0%D0%BB)" TargetMode="External"/><Relationship Id="rId5" Type="http://schemas.openxmlformats.org/officeDocument/2006/relationships/hyperlink" Target="http://www.ug.ru/" TargetMode="External"/><Relationship Id="rId15" Type="http://schemas.openxmlformats.org/officeDocument/2006/relationships/hyperlink" Target="http://ru.wikipedia.org/w/index.php?title=%D0%9B%D0%B0%D0%B7%D1%83%D1%80%D1%8C_(%D0%B6%D1%83%D1%80%D0%BD%D0%B0%D0%BB)&amp;action=edit&amp;redlink=1" TargetMode="External"/><Relationship Id="rId23" Type="http://schemas.openxmlformats.org/officeDocument/2006/relationships/hyperlink" Target="http://ru.wikipedia.org/wiki/%D0%A2%D1%80%D0%B0%D0%BC%D0%B2%D0%B0%D0%B9_(%D0%B6%D1%83%D1%80%D0%BD%D0%B0%D0%BB)" TargetMode="External"/><Relationship Id="rId10" Type="http://schemas.openxmlformats.org/officeDocument/2006/relationships/hyperlink" Target="http://ru.wikipedia.org/wiki/%D0%97%D0%B2%D1%91%D0%B7%D0%B4%D0%BE%D1%87%D0%BA%D0%B0_(%D0%B6%D1%83%D1%80%D0%BD%D0%B0%D0%BB)" TargetMode="External"/><Relationship Id="rId19" Type="http://schemas.openxmlformats.org/officeDocument/2006/relationships/hyperlink" Target="http://ru.wikipedia.org/w/index.php?title=%D0%A1%D0%B0%D0%BD%D1%8C%D0%BA%D0%B0_%E2%80%94_%D0%B1%D0%B5%D1%88%D0%B5%D0%BD%D1%8B%D0%B9_%D0%BA%D1%80%D0%BE%D0%BB%D0%B8%D0%BA&amp;action=edit&amp;redlink=1" TargetMode="External"/><Relationship Id="rId4" Type="http://schemas.openxmlformats.org/officeDocument/2006/relationships/hyperlink" Target="http://www.murzilka.km.ru/" TargetMode="External"/><Relationship Id="rId9" Type="http://schemas.openxmlformats.org/officeDocument/2006/relationships/hyperlink" Target="http://ru.wikipedia.org/wiki/%D0%92%D0%B5%D1%81%D1%91%D0%BB%D1%8B%D0%B5_%D0%BA%D0%B0%D1%80%D1%82%D0%B8%D0%BD%D0%BA%D0%B8_(%D0%B6%D1%83%D1%80%D0%BD%D0%B0%D0%BB)" TargetMode="External"/><Relationship Id="rId14" Type="http://schemas.openxmlformats.org/officeDocument/2006/relationships/hyperlink" Target="http://ru.wikipedia.org/w/index.php?title=%D0%9A%D0%BE%D1%81%D1%82%D1%91%D1%80_(%D0%B6%D1%83%D1%80%D0%BD%D0%B0%D0%BB)&amp;action=edit&amp;redlink=1" TargetMode="External"/><Relationship Id="rId22" Type="http://schemas.openxmlformats.org/officeDocument/2006/relationships/hyperlink" Target="http://ru.wikipedia.org/wiki/%D0%A2%D0%BE%D1%87%D0%BA%D0%B0_(%D0%B6%D1%83%D1%80%D0%BD%D0%B0%D0%BB)" TargetMode="Externa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cofe.ru/read-ka/" TargetMode="External"/><Relationship Id="rId7" Type="http://schemas.openxmlformats.org/officeDocument/2006/relationships/hyperlink" Target="http://list.mail.ru/site_jump.bat?site_id=571364&amp;cat_id=17098&amp;url=http://www.xo.by.ru" TargetMode="External"/><Relationship Id="rId2" Type="http://schemas.openxmlformats.org/officeDocument/2006/relationships/slide" Target="../slides/slide32.xml"/><Relationship Id="rId1" Type="http://schemas.openxmlformats.org/officeDocument/2006/relationships/notesMaster" Target="../notesMasters/notesMaster1.xml"/><Relationship Id="rId6" Type="http://schemas.openxmlformats.org/officeDocument/2006/relationships/hyperlink" Target="http://list.mail.ru/site_jump.bat?site_id=539019243&amp;cat_id=17098&amp;url=http://www.e-skazki.narod.ru" TargetMode="External"/><Relationship Id="rId5" Type="http://schemas.openxmlformats.org/officeDocument/2006/relationships/hyperlink" Target="http://www.enews.com/monster/education.html" TargetMode="External"/><Relationship Id="rId4" Type="http://schemas.openxmlformats.org/officeDocument/2006/relationships/hyperlink" Target="http://www.solnet.ee/sol/"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049655" marR="1219200" lvl="0" indent="-6350" algn="just" defTabSz="914400" rtl="0" eaLnBrk="1" fontAlgn="auto" latinLnBrk="0" hangingPunct="1">
              <a:lnSpc>
                <a:spcPct val="112000"/>
              </a:lnSpc>
              <a:spcBef>
                <a:spcPts val="0"/>
              </a:spcBef>
              <a:spcAft>
                <a:spcPts val="20"/>
              </a:spcAft>
              <a:buClrTx/>
              <a:buSzTx/>
              <a:buFontTx/>
              <a:buNone/>
              <a:tabLst/>
              <a:defRPr/>
            </a:pPr>
            <a:r>
              <a:rPr lang="ru-RU" sz="1600" b="1" i="1" dirty="0" smtClean="0">
                <a:solidFill>
                  <a:srgbClr val="000042"/>
                </a:solidFill>
                <a:latin typeface="Times New Roman" panose="02020603050405020304" pitchFamily="18" charset="0"/>
                <a:ea typeface="Times New Roman" panose="02020603050405020304" pitchFamily="18" charset="0"/>
              </a:rPr>
              <a:t>       Методические рекомендации </a:t>
            </a:r>
            <a:r>
              <a:rPr lang="ru-RU" sz="1200" b="1" i="1" dirty="0" smtClean="0">
                <a:solidFill>
                  <a:srgbClr val="000042"/>
                </a:solidFill>
                <a:latin typeface="Times New Roman" panose="02020603050405020304" pitchFamily="18" charset="0"/>
                <a:ea typeface="Times New Roman" panose="02020603050405020304" pitchFamily="18" charset="0"/>
              </a:rPr>
              <a:t>по организации самостоятельной аудиторной (внеаудиторной) работы студентов</a:t>
            </a:r>
            <a:r>
              <a:rPr lang="ru-RU" sz="1200" b="1" i="1" baseline="0" dirty="0" smtClean="0">
                <a:solidFill>
                  <a:srgbClr val="000042"/>
                </a:solidFill>
                <a:latin typeface="Times New Roman" panose="02020603050405020304" pitchFamily="18" charset="0"/>
                <a:ea typeface="Times New Roman" panose="02020603050405020304" pitchFamily="18" charset="0"/>
              </a:rPr>
              <a:t> по </a:t>
            </a:r>
            <a:r>
              <a:rPr lang="ru-RU" sz="1200" b="1" i="1" kern="50" baseline="0" dirty="0" smtClean="0">
                <a:solidFill>
                  <a:srgbClr val="000042"/>
                </a:solidFill>
                <a:latin typeface="Times New Roman" panose="02020603050405020304" pitchFamily="18" charset="0"/>
                <a:ea typeface="Times New Roman" panose="02020603050405020304" pitchFamily="18" charset="0"/>
              </a:rPr>
              <a:t>т</a:t>
            </a:r>
            <a:r>
              <a:rPr lang="ru-RU" sz="1200" b="1" i="1" kern="50" dirty="0" smtClean="0">
                <a:solidFill>
                  <a:srgbClr val="000042"/>
                </a:solidFill>
                <a:latin typeface="Times New Roman" panose="02020603050405020304" pitchFamily="18" charset="0"/>
                <a:ea typeface="Courier New" panose="02070309020205020404" pitchFamily="49" charset="0"/>
              </a:rPr>
              <a:t>еме «</a:t>
            </a:r>
            <a:r>
              <a:rPr lang="ru-RU" sz="1200" b="1" i="1" dirty="0" smtClean="0">
                <a:solidFill>
                  <a:srgbClr val="000042"/>
                </a:solidFill>
                <a:latin typeface="Times New Roman" panose="02020603050405020304" pitchFamily="18" charset="0"/>
                <a:ea typeface="Courier New" panose="02070309020205020404" pitchFamily="49" charset="0"/>
              </a:rPr>
              <a:t>И</a:t>
            </a:r>
            <a:r>
              <a:rPr lang="ru-RU" sz="1200" b="1" i="1" dirty="0" smtClean="0">
                <a:solidFill>
                  <a:srgbClr val="000042"/>
                </a:solidFill>
                <a:latin typeface="Times New Roman" panose="02020603050405020304" pitchFamily="18" charset="0"/>
                <a:ea typeface="Times New Roman" panose="02020603050405020304" pitchFamily="18" charset="0"/>
              </a:rPr>
              <a:t>нформационный поиск в процессе изучения дисциплин психолого – педагогического цикла</a:t>
            </a:r>
            <a:r>
              <a:rPr lang="ru-RU" sz="1200" b="1" i="1" kern="0" dirty="0" smtClean="0">
                <a:solidFill>
                  <a:srgbClr val="001922"/>
                </a:solidFill>
                <a:latin typeface="Times New Roman" panose="02020603050405020304" pitchFamily="18" charset="0"/>
                <a:ea typeface="Times New Roman" panose="02020603050405020304" pitchFamily="18" charset="0"/>
              </a:rPr>
              <a:t>».</a:t>
            </a:r>
            <a:endParaRPr lang="ru-RU" sz="1200" b="1" i="1" kern="1200" dirty="0" smtClean="0">
              <a:solidFill>
                <a:srgbClr val="000042"/>
              </a:solidFill>
              <a:effectLst/>
              <a:latin typeface="Times New Roman" panose="02020603050405020304" pitchFamily="18" charset="0"/>
              <a:ea typeface="+mn-ea"/>
              <a:cs typeface="+mn-cs"/>
            </a:endParaRPr>
          </a:p>
          <a:p>
            <a:pPr marL="1049655" marR="1219200" lvl="0" indent="-6350" algn="just">
              <a:lnSpc>
                <a:spcPct val="112000"/>
              </a:lnSpc>
              <a:spcAft>
                <a:spcPts val="20"/>
              </a:spcAft>
            </a:pPr>
            <a:r>
              <a:rPr lang="ru-RU" sz="1200" kern="1200" dirty="0" smtClean="0">
                <a:solidFill>
                  <a:schemeClr val="tx1"/>
                </a:solidFill>
                <a:effectLst/>
                <a:latin typeface="+mn-lt"/>
                <a:ea typeface="+mn-ea"/>
                <a:cs typeface="+mn-cs"/>
              </a:rPr>
              <a:t>       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 что соответствует требованиям ФГОС нового поколения. </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a:t>
            </a:fld>
            <a:endParaRPr lang="ru-RU"/>
          </a:p>
        </p:txBody>
      </p:sp>
    </p:spTree>
    <p:extLst>
      <p:ext uri="{BB962C8B-B14F-4D97-AF65-F5344CB8AC3E}">
        <p14:creationId xmlns:p14="http://schemas.microsoft.com/office/powerpoint/2010/main" val="143961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i="1" kern="1200" dirty="0" smtClean="0">
                <a:solidFill>
                  <a:schemeClr val="tx1"/>
                </a:solidFill>
                <a:effectLst/>
                <a:latin typeface="+mn-lt"/>
                <a:ea typeface="+mn-ea"/>
                <a:cs typeface="+mn-cs"/>
              </a:rPr>
              <a:t>      Среди интернет-ресурсов, наиболее часто используемых студентами в самостоятельной работе, следует отметить электронные библиотеки, образовательные порталы, тематические сайты, библиографические базы данных, сайты периодических изданий.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10</a:t>
            </a:fld>
            <a:endParaRPr lang="ru-RU"/>
          </a:p>
        </p:txBody>
      </p:sp>
    </p:spTree>
    <p:extLst>
      <p:ext uri="{BB962C8B-B14F-4D97-AF65-F5344CB8AC3E}">
        <p14:creationId xmlns:p14="http://schemas.microsoft.com/office/powerpoint/2010/main" val="1293730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i="1" kern="1200" dirty="0" smtClean="0">
                <a:solidFill>
                  <a:schemeClr val="tx1"/>
                </a:solidFill>
                <a:effectLst/>
                <a:latin typeface="+mn-lt"/>
                <a:ea typeface="+mn-ea"/>
                <a:cs typeface="+mn-cs"/>
              </a:rPr>
              <a:t>       Для эффективного поиска в WWW студент должен уметь и знать:</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чётко определять свои информационные потребности, необходимую ретроспективу информации, круг поисковых серверов, более качественно индексирующих нужную информацию,</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правильно формулировать критерии поиска;</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определять и разделять размещённую в сети интернет информацию на три основные группы: справочная (электронные библиотеки и энциклопедии), научная (тексты книг, материалы газет и журналов) и учебная (методические разработки, рефераты);</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11</a:t>
            </a:fld>
            <a:endParaRPr lang="ru-RU"/>
          </a:p>
        </p:txBody>
      </p:sp>
    </p:spTree>
    <p:extLst>
      <p:ext uri="{BB962C8B-B14F-4D97-AF65-F5344CB8AC3E}">
        <p14:creationId xmlns:p14="http://schemas.microsoft.com/office/powerpoint/2010/main" val="4063553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i="1" kern="1200" dirty="0" smtClean="0">
                <a:solidFill>
                  <a:schemeClr val="tx1"/>
                </a:solidFill>
                <a:effectLst/>
                <a:latin typeface="+mn-lt"/>
                <a:ea typeface="+mn-ea"/>
                <a:cs typeface="+mn-cs"/>
              </a:rPr>
              <a:t>– давать оценку качества представленной информации, отделить действительно важные сведения от информационного шума;</a:t>
            </a:r>
            <a:endParaRPr lang="ru-RU" sz="1200" kern="1200" dirty="0" smtClean="0">
              <a:solidFill>
                <a:schemeClr val="tx1"/>
              </a:solidFill>
              <a:effectLst/>
              <a:latin typeface="+mn-lt"/>
              <a:ea typeface="+mn-ea"/>
              <a:cs typeface="+mn-cs"/>
            </a:endParaRPr>
          </a:p>
          <a:p>
            <a:pPr algn="just"/>
            <a:r>
              <a:rPr lang="ru-RU" sz="1200" i="1" kern="1200" dirty="0" smtClean="0">
                <a:solidFill>
                  <a:schemeClr val="tx1"/>
                </a:solidFill>
                <a:effectLst/>
                <a:latin typeface="+mn-lt"/>
                <a:ea typeface="+mn-ea"/>
                <a:cs typeface="+mn-cs"/>
              </a:rPr>
              <a:t>– давать оценки достоверности информации на основе различных признаков, по внешнему виду сайта, характеру подачи информации, её организации;</a:t>
            </a:r>
            <a:endParaRPr lang="ru-RU" sz="1200" kern="1200" dirty="0" smtClean="0">
              <a:solidFill>
                <a:schemeClr val="tx1"/>
              </a:solidFill>
              <a:effectLst/>
              <a:latin typeface="+mn-lt"/>
              <a:ea typeface="+mn-ea"/>
              <a:cs typeface="+mn-cs"/>
            </a:endParaRPr>
          </a:p>
          <a:p>
            <a:pPr algn="just"/>
            <a:r>
              <a:rPr lang="ru-RU" sz="1200" i="1" kern="1200" dirty="0" smtClean="0">
                <a:solidFill>
                  <a:schemeClr val="tx1"/>
                </a:solidFill>
                <a:effectLst/>
                <a:latin typeface="+mn-lt"/>
                <a:ea typeface="+mn-ea"/>
                <a:cs typeface="+mn-cs"/>
              </a:rPr>
              <a:t>– студентам необходимо уметь её анализировать, определять её внутреннюю непротиворечивость.</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12</a:t>
            </a:fld>
            <a:endParaRPr lang="ru-RU"/>
          </a:p>
        </p:txBody>
      </p:sp>
    </p:spTree>
    <p:extLst>
      <p:ext uri="{BB962C8B-B14F-4D97-AF65-F5344CB8AC3E}">
        <p14:creationId xmlns:p14="http://schemas.microsoft.com/office/powerpoint/2010/main" val="3795571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i="1" kern="1200" dirty="0" smtClean="0">
                <a:solidFill>
                  <a:schemeClr val="tx1"/>
                </a:solidFill>
                <a:effectLst/>
                <a:latin typeface="+mn-lt"/>
                <a:ea typeface="+mn-ea"/>
                <a:cs typeface="+mn-cs"/>
              </a:rPr>
              <a:t>       Запрещена передача другим пользователям информации, представляющей коммерческую или государственную тайну, распространять информацию, порочащую честь и достоинство граждан. Правовые отношения регулируются Законом «Об информации, информатизации и защите информации», Законом «О государственной тайне», Законом «Об авторском праве и смежных правах», статьями Конституции об охране личной тайны, статьями Гражданского кодекса и статьями Уголовного кодекса о преступлениях в сфере компьютерной информации.</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13</a:t>
            </a:fld>
            <a:endParaRPr lang="ru-RU"/>
          </a:p>
        </p:txBody>
      </p:sp>
    </p:spTree>
    <p:extLst>
      <p:ext uri="{BB962C8B-B14F-4D97-AF65-F5344CB8AC3E}">
        <p14:creationId xmlns:p14="http://schemas.microsoft.com/office/powerpoint/2010/main" val="3705643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effectLst/>
                <a:latin typeface="+mn-lt"/>
                <a:ea typeface="+mn-ea"/>
                <a:cs typeface="+mn-cs"/>
              </a:rPr>
              <a:t>       При работе с интернет-ресурсами</a:t>
            </a:r>
            <a:r>
              <a:rPr lang="ru-RU" sz="1200" i="1" kern="120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обращайте внимание на источник: </a:t>
            </a:r>
            <a:r>
              <a:rPr lang="ru-RU" sz="1200" i="1" kern="1200" dirty="0" smtClean="0">
                <a:solidFill>
                  <a:schemeClr val="tx1"/>
                </a:solidFill>
                <a:effectLst/>
                <a:latin typeface="+mn-lt"/>
                <a:ea typeface="+mn-ea"/>
                <a:cs typeface="+mn-cs"/>
              </a:rPr>
              <a:t>оригинальный авторский материал, реферативное сообщение по материалам других публикаций, студенческая учебная работа (реферат, курсовая, дипломная и др.). Оригинальные авторские материалы, как правило, публикуются на специализированных тематических сайтах или в библиотеках, у них указывается автор, его данные. Выполнены такие работы последовательно в научном или научно-популярном стиле. Это могут быть научные статьи, тезисы, учебники, монографии, диссертации, тексты лекций. На основе таких работ на некоторых сайтах размещаются рефераты или обзоры. Обычно они не имеют автора, редко указываются источники реферирования. Сами сайты посвящены разнообразной тематике. К таким работам стоит относиться критически, как и к сайтам, где размещаются учебные студенческие работы. Качество этих работ очень низкое, поэтому сначала подумайте, оцените ресурс, а уже потом им пользуйтесь. В остальном с интернет-источниками можно работать как с обычной печатной литературой. Интернет – это ещё и огромная библиотека, где вы можете найти практически любой художественный текст. В интернете огромное количество </a:t>
            </a:r>
            <a:r>
              <a:rPr lang="ru-RU" sz="1200" b="1" i="1"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словарей и энциклопедий, использование которых приветствуется.</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14</a:t>
            </a:fld>
            <a:endParaRPr lang="ru-RU"/>
          </a:p>
        </p:txBody>
      </p:sp>
    </p:spTree>
    <p:extLst>
      <p:ext uri="{BB962C8B-B14F-4D97-AF65-F5344CB8AC3E}">
        <p14:creationId xmlns:p14="http://schemas.microsoft.com/office/powerpoint/2010/main" val="435519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15</a:t>
            </a:fld>
            <a:endParaRPr lang="ru-RU"/>
          </a:p>
        </p:txBody>
      </p:sp>
    </p:spTree>
    <p:extLst>
      <p:ext uri="{BB962C8B-B14F-4D97-AF65-F5344CB8AC3E}">
        <p14:creationId xmlns:p14="http://schemas.microsoft.com/office/powerpoint/2010/main" val="680054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16</a:t>
            </a:fld>
            <a:endParaRPr lang="ru-RU"/>
          </a:p>
        </p:txBody>
      </p:sp>
    </p:spTree>
    <p:extLst>
      <p:ext uri="{BB962C8B-B14F-4D97-AF65-F5344CB8AC3E}">
        <p14:creationId xmlns:p14="http://schemas.microsoft.com/office/powerpoint/2010/main" val="36127565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17</a:t>
            </a:fld>
            <a:endParaRPr lang="ru-RU"/>
          </a:p>
        </p:txBody>
      </p:sp>
    </p:spTree>
    <p:extLst>
      <p:ext uri="{BB962C8B-B14F-4D97-AF65-F5344CB8AC3E}">
        <p14:creationId xmlns:p14="http://schemas.microsoft.com/office/powerpoint/2010/main" val="1828285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18</a:t>
            </a:fld>
            <a:endParaRPr lang="ru-RU"/>
          </a:p>
        </p:txBody>
      </p:sp>
    </p:spTree>
    <p:extLst>
      <p:ext uri="{BB962C8B-B14F-4D97-AF65-F5344CB8AC3E}">
        <p14:creationId xmlns:p14="http://schemas.microsoft.com/office/powerpoint/2010/main" val="19719951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19</a:t>
            </a:fld>
            <a:endParaRPr lang="ru-RU"/>
          </a:p>
        </p:txBody>
      </p:sp>
    </p:spTree>
    <p:extLst>
      <p:ext uri="{BB962C8B-B14F-4D97-AF65-F5344CB8AC3E}">
        <p14:creationId xmlns:p14="http://schemas.microsoft.com/office/powerpoint/2010/main" val="14526960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b="1" i="1" dirty="0" smtClean="0">
                <a:solidFill>
                  <a:srgbClr val="000042"/>
                </a:solidFill>
                <a:latin typeface="Times New Roman" panose="02020603050405020304" pitchFamily="18" charset="0"/>
                <a:ea typeface="Times New Roman" panose="02020603050405020304" pitchFamily="18" charset="0"/>
              </a:rPr>
              <a:t>       Цель самостоятельной работы: </a:t>
            </a:r>
            <a:r>
              <a:rPr lang="ru-RU" sz="1200" i="1" dirty="0" smtClean="0">
                <a:solidFill>
                  <a:srgbClr val="000042"/>
                </a:solidFill>
                <a:latin typeface="Times New Roman" panose="02020603050405020304" pitchFamily="18" charset="0"/>
                <a:ea typeface="Times New Roman" panose="02020603050405020304" pitchFamily="18" charset="0"/>
              </a:rPr>
              <a:t>развитие способности к проектированию и преобразованию учебных действий на основе различных видов информационного поиска. </a:t>
            </a:r>
          </a:p>
          <a:p>
            <a:pPr marL="0" marR="0" indent="0" algn="just" defTabSz="914400" rtl="0" eaLnBrk="1" fontAlgn="auto" latinLnBrk="0" hangingPunct="1">
              <a:lnSpc>
                <a:spcPct val="107000"/>
              </a:lnSpc>
              <a:spcBef>
                <a:spcPts val="0"/>
              </a:spcBef>
              <a:spcAft>
                <a:spcPts val="0"/>
              </a:spcAft>
              <a:buClrTx/>
              <a:buSzTx/>
              <a:buFontTx/>
              <a:buNone/>
              <a:tabLst/>
              <a:defRPr/>
            </a:pPr>
            <a:r>
              <a:rPr lang="ru-RU" sz="1200" b="1" i="1" dirty="0" smtClean="0">
                <a:latin typeface="Times New Roman" panose="02020603050405020304" pitchFamily="18" charset="0"/>
                <a:cs typeface="Times New Roman" panose="02020603050405020304" pitchFamily="18" charset="0"/>
              </a:rPr>
              <a:t>        </a:t>
            </a:r>
            <a:r>
              <a:rPr lang="ru-RU" sz="1400" b="1" i="1" dirty="0" smtClean="0">
                <a:solidFill>
                  <a:srgbClr val="000042"/>
                </a:solidFill>
                <a:latin typeface="Times New Roman" panose="02020603050405020304" pitchFamily="18" charset="0"/>
                <a:cs typeface="Times New Roman" panose="02020603050405020304" pitchFamily="18" charset="0"/>
              </a:rPr>
              <a:t>Информацио́нный по́иск (англ. information retrieval)</a:t>
            </a:r>
            <a:r>
              <a:rPr lang="ru-RU" sz="1200" i="1" dirty="0" smtClean="0">
                <a:solidFill>
                  <a:srgbClr val="000042"/>
                </a:solidFill>
                <a:latin typeface="Times New Roman" panose="02020603050405020304" pitchFamily="18" charset="0"/>
                <a:cs typeface="Times New Roman" panose="02020603050405020304" pitchFamily="18" charset="0"/>
              </a:rPr>
              <a:t> —процесс поиска неструктурированной документальной информации, удовлетворяющей информационные потребности, и наука об этом поиске.</a:t>
            </a:r>
          </a:p>
          <a:p>
            <a:pPr algn="just">
              <a:lnSpc>
                <a:spcPct val="107000"/>
              </a:lnSpc>
              <a:spcAft>
                <a:spcPts val="0"/>
              </a:spcAft>
            </a:pPr>
            <a:r>
              <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r>
              <a:rPr lang="ru-RU" sz="14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История</a:t>
            </a:r>
            <a:endParaRPr lang="ru-RU" sz="1400" b="1" i="1" dirty="0" smtClean="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Термин «информационный поиск» был впервые введён Кельвином Муэрсом в 1948 в его докторской диссертации, опубликован и употребляется в литературе с 1950.</a:t>
            </a:r>
          </a:p>
          <a:p>
            <a:pPr algn="just">
              <a:lnSpc>
                <a:spcPct val="107000"/>
              </a:lnSpc>
              <a:spcAft>
                <a:spcPts val="0"/>
              </a:spcAft>
            </a:pPr>
            <a:r>
              <a:rPr lang="ru-RU" sz="12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Широкое распространение ИПС получили с появлением сети Интернет и развитием Всемирной паутины.</a:t>
            </a:r>
            <a:endParaRPr lang="ru-RU" sz="1200" i="1" dirty="0" smtClean="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ru-RU" sz="1200" i="1" dirty="0" smtClean="0">
                <a:solidFill>
                  <a:srgbClr val="000042"/>
                </a:solidFill>
                <a:latin typeface="Times New Roman" panose="02020603050405020304" pitchFamily="18" charset="0"/>
                <a:cs typeface="Times New Roman" panose="02020603050405020304" pitchFamily="18" charset="0"/>
              </a:rPr>
              <a:t>удовлетворяющей информационные потребности, и наука об этом поиске.</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a:t>
            </a:fld>
            <a:endParaRPr lang="ru-RU"/>
          </a:p>
        </p:txBody>
      </p:sp>
    </p:spTree>
    <p:extLst>
      <p:ext uri="{BB962C8B-B14F-4D97-AF65-F5344CB8AC3E}">
        <p14:creationId xmlns:p14="http://schemas.microsoft.com/office/powerpoint/2010/main" val="22032333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20</a:t>
            </a:fld>
            <a:endParaRPr lang="ru-RU"/>
          </a:p>
        </p:txBody>
      </p:sp>
    </p:spTree>
    <p:extLst>
      <p:ext uri="{BB962C8B-B14F-4D97-AF65-F5344CB8AC3E}">
        <p14:creationId xmlns:p14="http://schemas.microsoft.com/office/powerpoint/2010/main" val="47955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21</a:t>
            </a:fld>
            <a:endParaRPr lang="ru-RU"/>
          </a:p>
        </p:txBody>
      </p:sp>
    </p:spTree>
    <p:extLst>
      <p:ext uri="{BB962C8B-B14F-4D97-AF65-F5344CB8AC3E}">
        <p14:creationId xmlns:p14="http://schemas.microsoft.com/office/powerpoint/2010/main" val="335816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22</a:t>
            </a:fld>
            <a:endParaRPr lang="ru-RU"/>
          </a:p>
        </p:txBody>
      </p:sp>
    </p:spTree>
    <p:extLst>
      <p:ext uri="{BB962C8B-B14F-4D97-AF65-F5344CB8AC3E}">
        <p14:creationId xmlns:p14="http://schemas.microsoft.com/office/powerpoint/2010/main" val="32148554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23</a:t>
            </a:fld>
            <a:endParaRPr lang="ru-RU"/>
          </a:p>
        </p:txBody>
      </p:sp>
    </p:spTree>
    <p:extLst>
      <p:ext uri="{BB962C8B-B14F-4D97-AF65-F5344CB8AC3E}">
        <p14:creationId xmlns:p14="http://schemas.microsoft.com/office/powerpoint/2010/main" val="37464220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24</a:t>
            </a:fld>
            <a:endParaRPr lang="ru-RU"/>
          </a:p>
        </p:txBody>
      </p:sp>
    </p:spTree>
    <p:extLst>
      <p:ext uri="{BB962C8B-B14F-4D97-AF65-F5344CB8AC3E}">
        <p14:creationId xmlns:p14="http://schemas.microsoft.com/office/powerpoint/2010/main" val="1916582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25</a:t>
            </a:fld>
            <a:endParaRPr lang="ru-RU"/>
          </a:p>
        </p:txBody>
      </p:sp>
    </p:spTree>
    <p:extLst>
      <p:ext uri="{BB962C8B-B14F-4D97-AF65-F5344CB8AC3E}">
        <p14:creationId xmlns:p14="http://schemas.microsoft.com/office/powerpoint/2010/main" val="25527578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САЙТЫ ДЕТСКИХ ПИСАТЕЛЕЙ (ПОЭТОВ). МУЗЕИ ДЕТСКИХ ПИСАТЕЛЕЙ (ПОЭТОВ)</a:t>
            </a:r>
          </a:p>
          <a:p>
            <a:pPr algn="just"/>
            <a:r>
              <a:rPr lang="ru-RU" sz="1200" kern="1200" dirty="0" smtClean="0">
                <a:solidFill>
                  <a:schemeClr val="tx1"/>
                </a:solidFill>
                <a:effectLst/>
                <a:latin typeface="+mn-lt"/>
                <a:ea typeface="+mn-ea"/>
                <a:cs typeface="+mn-cs"/>
              </a:rPr>
              <a:t>       По сравнению с количеством детских писателей сайты немногочисленны. Этот раздел - прекрасный иллюстративный и информационный материал, позволяющий зрительно погрузиться в мир писателя, атмосферу его жизни и творчества. </a:t>
            </a:r>
          </a:p>
          <a:p>
            <a:pPr algn="just"/>
            <a:r>
              <a:rPr lang="en-US" sz="1200" u="sng" kern="1200" dirty="0" smtClean="0">
                <a:solidFill>
                  <a:schemeClr val="tx1"/>
                </a:solidFill>
                <a:effectLst/>
                <a:latin typeface="+mn-lt"/>
                <a:ea typeface="+mn-ea"/>
                <a:cs typeface="+mn-cs"/>
                <a:hlinkClick r:id="rId3"/>
              </a:rPr>
              <a:t>http</a:t>
            </a:r>
            <a:r>
              <a:rPr lang="ru-RU" sz="1200" u="sng" kern="1200" dirty="0" smtClean="0">
                <a:solidFill>
                  <a:schemeClr val="tx1"/>
                </a:solidFill>
                <a:effectLst/>
                <a:latin typeface="+mn-lt"/>
                <a:ea typeface="+mn-ea"/>
                <a:cs typeface="+mn-cs"/>
                <a:hlinkClick r:id="rId3"/>
              </a:rPr>
              <a:t>://</a:t>
            </a:r>
            <a:r>
              <a:rPr lang="en-US" sz="1200" u="sng" kern="1200" dirty="0" err="1" smtClean="0">
                <a:solidFill>
                  <a:schemeClr val="tx1"/>
                </a:solidFill>
                <a:effectLst/>
                <a:latin typeface="+mn-lt"/>
                <a:ea typeface="+mn-ea"/>
                <a:cs typeface="+mn-cs"/>
                <a:hlinkClick r:id="rId3"/>
              </a:rPr>
              <a:t>andersen</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com</a:t>
            </a:r>
            <a:r>
              <a:rPr lang="ru-RU" sz="1200" u="sng" kern="1200" dirty="0" smtClean="0">
                <a:solidFill>
                  <a:schemeClr val="tx1"/>
                </a:solidFill>
                <a:effectLst/>
                <a:latin typeface="+mn-lt"/>
                <a:ea typeface="+mn-ea"/>
                <a:cs typeface="+mn-cs"/>
                <a:hlinkClick r:id="rId3"/>
              </a:rPr>
              <a:t>.</a:t>
            </a:r>
            <a:r>
              <a:rPr lang="en-US" sz="1200" u="sng" kern="1200" dirty="0" err="1" smtClean="0">
                <a:solidFill>
                  <a:schemeClr val="tx1"/>
                </a:solidFill>
                <a:effectLst/>
                <a:latin typeface="+mn-lt"/>
                <a:ea typeface="+mn-ea"/>
                <a:cs typeface="+mn-cs"/>
                <a:hlinkClick r:id="rId3"/>
              </a:rPr>
              <a:t>ua</a:t>
            </a:r>
            <a:r>
              <a:rPr lang="ru-RU" sz="1200" kern="1200" dirty="0" smtClean="0">
                <a:solidFill>
                  <a:schemeClr val="tx1"/>
                </a:solidFill>
                <a:effectLst/>
                <a:latin typeface="+mn-lt"/>
                <a:ea typeface="+mn-ea"/>
                <a:cs typeface="+mn-cs"/>
              </a:rPr>
              <a:t> – Все сказки Андерсена.</a:t>
            </a:r>
          </a:p>
          <a:p>
            <a:pPr algn="just"/>
            <a:r>
              <a:rPr lang="ru-RU" sz="1200" u="sng" kern="1200" dirty="0" smtClean="0">
                <a:solidFill>
                  <a:schemeClr val="tx1"/>
                </a:solidFill>
                <a:effectLst/>
                <a:latin typeface="+mn-lt"/>
                <a:ea typeface="+mn-ea"/>
                <a:cs typeface="+mn-cs"/>
                <a:hlinkClick r:id="rId4"/>
              </a:rPr>
              <a:t>http://s-marshak.ru</a:t>
            </a:r>
            <a:r>
              <a:rPr lang="ru-RU" sz="1200" kern="1200" dirty="0" smtClean="0">
                <a:solidFill>
                  <a:schemeClr val="tx1"/>
                </a:solidFill>
                <a:effectLst/>
                <a:latin typeface="+mn-lt"/>
                <a:ea typeface="+mn-ea"/>
                <a:cs typeface="+mn-cs"/>
              </a:rPr>
              <a:t> – «Недописанная страница - Самуил Маршак». Сайт о жизни и творчестве Самуила Яковлевича Маршака. Все произведения для детей, письма, фотографии и звуковые файлы, которые, дополняя литературное наследие автора, помогут лучше узнать и полюбить Маршака-поэта, переводчика, прозаика и редактора. </a:t>
            </a:r>
          </a:p>
          <a:p>
            <a:pPr algn="just"/>
            <a:r>
              <a:rPr lang="ru-RU" sz="1200" u="sng" kern="1200" dirty="0" smtClean="0">
                <a:solidFill>
                  <a:schemeClr val="tx1"/>
                </a:solidFill>
                <a:effectLst/>
                <a:latin typeface="+mn-lt"/>
                <a:ea typeface="+mn-ea"/>
                <a:cs typeface="+mn-cs"/>
                <a:hlinkClick r:id="rId5"/>
              </a:rPr>
              <a:t>http://www.bazhov.ru/</a:t>
            </a:r>
            <a:r>
              <a:rPr lang="ru-RU" sz="1200" kern="1200" dirty="0" smtClean="0">
                <a:solidFill>
                  <a:schemeClr val="tx1"/>
                </a:solidFill>
                <a:effectLst/>
                <a:latin typeface="+mn-lt"/>
                <a:ea typeface="+mn-ea"/>
                <a:cs typeface="+mn-cs"/>
              </a:rPr>
              <a:t> - Павел Петрович Бажов. Биография писателя, написанная дочерью - Ариадной Павловной Бажовой; фотоальбом. Сказы. Ссылки: uralring.eunnet.net/</a:t>
            </a:r>
            <a:r>
              <a:rPr lang="ru-RU" sz="1200" kern="1200" dirty="0" err="1" smtClean="0">
                <a:solidFill>
                  <a:schemeClr val="tx1"/>
                </a:solidFill>
                <a:effectLst/>
                <a:latin typeface="+mn-lt"/>
                <a:ea typeface="+mn-ea"/>
                <a:cs typeface="+mn-cs"/>
              </a:rPr>
              <a:t>bazhov</a:t>
            </a:r>
            <a:r>
              <a:rPr lang="ru-RU" sz="1200" kern="1200" dirty="0" smtClean="0">
                <a:solidFill>
                  <a:schemeClr val="tx1"/>
                </a:solidFill>
                <a:effectLst/>
                <a:latin typeface="+mn-lt"/>
                <a:ea typeface="+mn-ea"/>
                <a:cs typeface="+mn-cs"/>
              </a:rPr>
              <a:t> - </a:t>
            </a:r>
            <a:r>
              <a:rPr lang="ru-RU" sz="1200" kern="1200" dirty="0" err="1" smtClean="0">
                <a:solidFill>
                  <a:schemeClr val="tx1"/>
                </a:solidFill>
                <a:effectLst/>
                <a:latin typeface="+mn-lt"/>
                <a:ea typeface="+mn-ea"/>
                <a:cs typeface="+mn-cs"/>
              </a:rPr>
              <a:t>Бажовских</a:t>
            </a:r>
            <a:r>
              <a:rPr lang="ru-RU" sz="1200" kern="1200" dirty="0" smtClean="0">
                <a:solidFill>
                  <a:schemeClr val="tx1"/>
                </a:solidFill>
                <a:effectLst/>
                <a:latin typeface="+mn-lt"/>
                <a:ea typeface="+mn-ea"/>
                <a:cs typeface="+mn-cs"/>
              </a:rPr>
              <a:t> сказов дивные места; www.skazka.com.ru/article/bagov/bagov.html - сказы Бажова. bazhov.ural.ru - сайт литературной премии Павла Бажова.</a:t>
            </a:r>
          </a:p>
          <a:p>
            <a:pPr algn="just"/>
            <a:r>
              <a:rPr lang="ru-RU" sz="1200" u="sng" kern="1200" dirty="0" smtClean="0">
                <a:solidFill>
                  <a:schemeClr val="tx1"/>
                </a:solidFill>
                <a:effectLst/>
                <a:latin typeface="+mn-lt"/>
                <a:ea typeface="+mn-ea"/>
                <a:cs typeface="+mn-cs"/>
                <a:hlinkClick r:id="rId6"/>
              </a:rPr>
              <a:t>http://www.detlit.hut2.ru</a:t>
            </a:r>
            <a:r>
              <a:rPr lang="ru-RU" sz="1200" kern="1200" dirty="0" smtClean="0">
                <a:solidFill>
                  <a:schemeClr val="tx1"/>
                </a:solidFill>
                <a:effectLst/>
                <a:latin typeface="+mn-lt"/>
                <a:ea typeface="+mn-ea"/>
                <a:cs typeface="+mn-cs"/>
              </a:rPr>
              <a:t> - Официальный сайт Товарищества детских и юношеских писателей России. </a:t>
            </a:r>
          </a:p>
          <a:p>
            <a:pPr algn="just"/>
            <a:r>
              <a:rPr lang="ru-RU" sz="1200" u="sng" kern="1200" dirty="0" smtClean="0">
                <a:solidFill>
                  <a:schemeClr val="tx1"/>
                </a:solidFill>
                <a:effectLst/>
                <a:latin typeface="+mn-lt"/>
                <a:ea typeface="+mn-ea"/>
                <a:cs typeface="+mn-cs"/>
                <a:hlinkClick r:id="rId7"/>
              </a:rPr>
              <a:t>http://www.chaplina1.narod.ru</a:t>
            </a:r>
            <a:r>
              <a:rPr lang="ru-RU" sz="1200" kern="1200" dirty="0" smtClean="0">
                <a:solidFill>
                  <a:schemeClr val="tx1"/>
                </a:solidFill>
                <a:effectLst/>
                <a:latin typeface="+mn-lt"/>
                <a:ea typeface="+mn-ea"/>
                <a:cs typeface="+mn-cs"/>
              </a:rPr>
              <a:t> – Сайт В.В. Чаплиной. Сайт, посвящён жизни и творчеству замечательной детской писательницы Веры Васильевны Чаплиной.</a:t>
            </a:r>
          </a:p>
          <a:p>
            <a:pPr algn="just"/>
            <a:r>
              <a:rPr lang="ru-RU" sz="1200" u="sng" kern="1200" dirty="0" smtClean="0">
                <a:solidFill>
                  <a:schemeClr val="tx1"/>
                </a:solidFill>
                <a:effectLst/>
                <a:latin typeface="+mn-lt"/>
                <a:ea typeface="+mn-ea"/>
                <a:cs typeface="+mn-cs"/>
                <a:hlinkClick r:id="rId8"/>
              </a:rPr>
              <a:t>http://www.chukfamily.ru</a:t>
            </a:r>
            <a:r>
              <a:rPr lang="ru-RU" sz="1200" kern="1200" dirty="0" smtClean="0">
                <a:solidFill>
                  <a:schemeClr val="tx1"/>
                </a:solidFill>
                <a:effectLst/>
                <a:latin typeface="+mn-lt"/>
                <a:ea typeface="+mn-ea"/>
                <a:cs typeface="+mn-cs"/>
              </a:rPr>
              <a:t> – «Отдав искусству жизнь без сдачи...» Сайт о Корнее и Лидии Чуковских. Биографии. Все художественные произведения. Статьи, воспоминания, эссе, интервью.</a:t>
            </a:r>
          </a:p>
          <a:p>
            <a:pPr algn="just"/>
            <a:r>
              <a:rPr lang="en-US" sz="1200" u="sng" kern="1200" dirty="0" smtClean="0">
                <a:solidFill>
                  <a:schemeClr val="tx1"/>
                </a:solidFill>
                <a:effectLst/>
                <a:latin typeface="+mn-lt"/>
                <a:ea typeface="+mn-ea"/>
                <a:cs typeface="+mn-cs"/>
                <a:hlinkClick r:id="rId9"/>
              </a:rPr>
              <a:t>http</a:t>
            </a:r>
            <a:r>
              <a:rPr lang="ru-RU" sz="1200" u="sng" kern="1200" dirty="0" smtClean="0">
                <a:solidFill>
                  <a:schemeClr val="tx1"/>
                </a:solidFill>
                <a:effectLst/>
                <a:latin typeface="+mn-lt"/>
                <a:ea typeface="+mn-ea"/>
                <a:cs typeface="+mn-cs"/>
                <a:hlinkClick r:id="rId9"/>
              </a:rPr>
              <a:t>://</a:t>
            </a:r>
            <a:r>
              <a:rPr lang="en-US" sz="1200" u="sng" kern="1200" dirty="0" smtClean="0">
                <a:solidFill>
                  <a:schemeClr val="tx1"/>
                </a:solidFill>
                <a:effectLst/>
                <a:latin typeface="+mn-lt"/>
                <a:ea typeface="+mn-ea"/>
                <a:cs typeface="+mn-cs"/>
                <a:hlinkClick r:id="rId9"/>
              </a:rPr>
              <a:t>www</a:t>
            </a:r>
            <a:r>
              <a:rPr lang="ru-RU" sz="1200" u="sng" kern="1200" dirty="0" smtClean="0">
                <a:solidFill>
                  <a:schemeClr val="tx1"/>
                </a:solidFill>
                <a:effectLst/>
                <a:latin typeface="+mn-lt"/>
                <a:ea typeface="+mn-ea"/>
                <a:cs typeface="+mn-cs"/>
                <a:hlinkClick r:id="rId9"/>
              </a:rPr>
              <a:t>.</a:t>
            </a:r>
            <a:r>
              <a:rPr lang="en-US" sz="1200" u="sng" kern="1200" dirty="0" smtClean="0">
                <a:solidFill>
                  <a:schemeClr val="tx1"/>
                </a:solidFill>
                <a:effectLst/>
                <a:latin typeface="+mn-lt"/>
                <a:ea typeface="+mn-ea"/>
                <a:cs typeface="+mn-cs"/>
                <a:hlinkClick r:id="rId9"/>
              </a:rPr>
              <a:t>museum</a:t>
            </a:r>
            <a:r>
              <a:rPr lang="ru-RU" sz="1200" u="sng" kern="1200" dirty="0" smtClean="0">
                <a:solidFill>
                  <a:schemeClr val="tx1"/>
                </a:solidFill>
                <a:effectLst/>
                <a:latin typeface="+mn-lt"/>
                <a:ea typeface="+mn-ea"/>
                <a:cs typeface="+mn-cs"/>
                <a:hlinkClick r:id="rId9"/>
              </a:rPr>
              <a:t>.</a:t>
            </a:r>
            <a:r>
              <a:rPr lang="en-US" sz="1200" u="sng" kern="1200" dirty="0" smtClean="0">
                <a:solidFill>
                  <a:schemeClr val="tx1"/>
                </a:solidFill>
                <a:effectLst/>
                <a:latin typeface="+mn-lt"/>
                <a:ea typeface="+mn-ea"/>
                <a:cs typeface="+mn-cs"/>
                <a:hlinkClick r:id="rId9"/>
              </a:rPr>
              <a:t>ru</a:t>
            </a:r>
            <a:r>
              <a:rPr lang="ru-RU" sz="1200" kern="1200" dirty="0" smtClean="0">
                <a:solidFill>
                  <a:schemeClr val="tx1"/>
                </a:solidFill>
                <a:effectLst/>
                <a:latin typeface="+mn-lt"/>
                <a:ea typeface="+mn-ea"/>
                <a:cs typeface="+mn-cs"/>
              </a:rPr>
              <a:t> – Каталог музеев. Возможен поиск музеев по автору или произведению любого автора. </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26</a:t>
            </a:fld>
            <a:endParaRPr lang="ru-RU"/>
          </a:p>
        </p:txBody>
      </p:sp>
    </p:spTree>
    <p:extLst>
      <p:ext uri="{BB962C8B-B14F-4D97-AF65-F5344CB8AC3E}">
        <p14:creationId xmlns:p14="http://schemas.microsoft.com/office/powerpoint/2010/main" val="13148043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r>
              <a:rPr lang="ru-RU" sz="1200" u="sng" kern="1200" dirty="0" smtClean="0">
                <a:solidFill>
                  <a:schemeClr val="tx1"/>
                </a:solidFill>
                <a:effectLst/>
                <a:latin typeface="+mn-lt"/>
                <a:ea typeface="+mn-ea"/>
                <a:cs typeface="+mn-cs"/>
                <a:hlinkClick r:id="rId3"/>
              </a:rPr>
              <a:t>http://www.sky-art.com/andersen/index.htm</a:t>
            </a:r>
            <a:r>
              <a:rPr lang="ru-RU" sz="1200" kern="1200" dirty="0" smtClean="0">
                <a:solidFill>
                  <a:schemeClr val="tx1"/>
                </a:solidFill>
                <a:effectLst/>
                <a:latin typeface="+mn-lt"/>
                <a:ea typeface="+mn-ea"/>
                <a:cs typeface="+mn-cs"/>
              </a:rPr>
              <a:t> - Небесное искусство. Ханс Кристиан Андерсен. Все произведения Х.К. Андерсена, переведённые на русский язык. Материалы о переводах и переводчиках Андерсена. Иллюстрации к произведениям писателя. Фотографии. Путевые заметки. Автобиография. Письма. Литература об Андерсене.</a:t>
            </a:r>
          </a:p>
          <a:p>
            <a:pPr algn="just"/>
            <a:r>
              <a:rPr lang="ru-RU" sz="1200" u="sng" kern="1200" dirty="0" smtClean="0">
                <a:solidFill>
                  <a:schemeClr val="tx1"/>
                </a:solidFill>
                <a:effectLst/>
                <a:latin typeface="+mn-lt"/>
                <a:ea typeface="+mn-ea"/>
                <a:cs typeface="+mn-cs"/>
                <a:hlinkClick r:id="rId4"/>
              </a:rPr>
              <a:t>http://www.sgu.ru/ogis/museum/kassil/indexmsie.html</a:t>
            </a:r>
            <a:r>
              <a:rPr lang="ru-RU" sz="1200" kern="1200" dirty="0" smtClean="0">
                <a:solidFill>
                  <a:schemeClr val="tx1"/>
                </a:solidFill>
                <a:effectLst/>
                <a:latin typeface="+mn-lt"/>
                <a:ea typeface="+mn-ea"/>
                <a:cs typeface="+mn-cs"/>
              </a:rPr>
              <a:t> - Музей Льва Кассиля.</a:t>
            </a:r>
          </a:p>
          <a:p>
            <a:pPr algn="just"/>
            <a:r>
              <a:rPr lang="ru-RU" sz="1200" u="sng" kern="1200" dirty="0" smtClean="0">
                <a:solidFill>
                  <a:schemeClr val="tx1"/>
                </a:solidFill>
                <a:effectLst/>
                <a:latin typeface="+mn-lt"/>
                <a:ea typeface="+mn-ea"/>
                <a:cs typeface="+mn-cs"/>
                <a:hlinkClick r:id="rId5"/>
              </a:rPr>
              <a:t>http://www.uspens.ru</a:t>
            </a:r>
            <a:r>
              <a:rPr lang="ru-RU" sz="1200" kern="1200" dirty="0" smtClean="0">
                <a:solidFill>
                  <a:schemeClr val="tx1"/>
                </a:solidFill>
                <a:effectLst/>
                <a:latin typeface="+mn-lt"/>
                <a:ea typeface="+mn-ea"/>
                <a:cs typeface="+mn-cs"/>
              </a:rPr>
              <a:t> – сайт Э.Н.Успенского. Все произведения Э.Н.Успенского. Издания на иностранных языках. Новые проекты. Персонажи. Фильмы по произведениям писателя (полный список).</a:t>
            </a:r>
          </a:p>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27</a:t>
            </a:fld>
            <a:endParaRPr lang="ru-RU"/>
          </a:p>
        </p:txBody>
      </p:sp>
    </p:spTree>
    <p:extLst>
      <p:ext uri="{BB962C8B-B14F-4D97-AF65-F5344CB8AC3E}">
        <p14:creationId xmlns:p14="http://schemas.microsoft.com/office/powerpoint/2010/main" val="8330372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        </a:t>
            </a:r>
            <a:r>
              <a:rPr lang="ru-RU" sz="1200" b="1" i="1" kern="1200" dirty="0" smtClean="0">
                <a:solidFill>
                  <a:schemeClr val="tx1"/>
                </a:solidFill>
                <a:effectLst/>
                <a:latin typeface="+mn-lt"/>
                <a:ea typeface="+mn-ea"/>
                <a:cs typeface="+mn-cs"/>
              </a:rPr>
              <a:t>Электронные периодические издания для детей и воспитателей ДОО</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Раздел</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ориентирован на две основные группы: на детей-дошкольников (игры, конкурсы, песни, стихи, сказки, раскраски) и на воспитателей (обмен опытом, копилка дидактического и сценарного материала, авторские методики и разработки). В разделе собраны сайты современных популярных газет и журналов для детей и для педагогов. В перечень также включены издания, не имеющие печатной версии, существующие только в Интернет.</a:t>
            </a:r>
          </a:p>
          <a:p>
            <a:pPr algn="just"/>
            <a:r>
              <a:rPr lang="en-US" sz="1200" u="sng" kern="1200" dirty="0" smtClean="0">
                <a:solidFill>
                  <a:schemeClr val="tx1"/>
                </a:solidFill>
                <a:effectLst/>
                <a:latin typeface="+mn-lt"/>
                <a:ea typeface="+mn-ea"/>
                <a:cs typeface="+mn-cs"/>
                <a:hlinkClick r:id="rId3"/>
              </a:rPr>
              <a:t>http</a:t>
            </a:r>
            <a:r>
              <a:rPr lang="ru-RU" sz="1200" u="sng" kern="1200" dirty="0" smtClean="0">
                <a:solidFill>
                  <a:schemeClr val="tx1"/>
                </a:solidFill>
                <a:effectLst/>
                <a:latin typeface="+mn-lt"/>
                <a:ea typeface="+mn-ea"/>
                <a:cs typeface="+mn-cs"/>
                <a:hlinkClick r:id="rId3"/>
              </a:rPr>
              <a:t>://</a:t>
            </a:r>
            <a:r>
              <a:rPr lang="en-US" sz="1200" u="sng" kern="1200" dirty="0" err="1" smtClean="0">
                <a:solidFill>
                  <a:schemeClr val="tx1"/>
                </a:solidFill>
                <a:effectLst/>
                <a:latin typeface="+mn-lt"/>
                <a:ea typeface="+mn-ea"/>
                <a:cs typeface="+mn-cs"/>
                <a:hlinkClick r:id="rId3"/>
              </a:rPr>
              <a:t>dob</a:t>
            </a:r>
            <a:r>
              <a:rPr lang="ru-RU" sz="1200" u="sng" kern="1200" dirty="0" smtClean="0">
                <a:solidFill>
                  <a:schemeClr val="tx1"/>
                </a:solidFill>
                <a:effectLst/>
                <a:latin typeface="+mn-lt"/>
                <a:ea typeface="+mn-ea"/>
                <a:cs typeface="+mn-cs"/>
                <a:hlinkClick r:id="rId3"/>
              </a:rPr>
              <a:t>.1</a:t>
            </a:r>
            <a:r>
              <a:rPr lang="en-US" sz="1200" u="sng" kern="1200" dirty="0" smtClean="0">
                <a:solidFill>
                  <a:schemeClr val="tx1"/>
                </a:solidFill>
                <a:effectLst/>
                <a:latin typeface="+mn-lt"/>
                <a:ea typeface="+mn-ea"/>
                <a:cs typeface="+mn-cs"/>
                <a:hlinkClick r:id="rId3"/>
              </a:rPr>
              <a:t>september</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ru</a:t>
            </a:r>
            <a:r>
              <a:rPr lang="ru-RU" sz="1200" kern="1200" dirty="0" smtClean="0">
                <a:solidFill>
                  <a:schemeClr val="tx1"/>
                </a:solidFill>
                <a:effectLst/>
                <a:latin typeface="+mn-lt"/>
                <a:ea typeface="+mn-ea"/>
                <a:cs typeface="+mn-cs"/>
              </a:rPr>
              <a:t> – Газета «Дошкольное образование».</a:t>
            </a:r>
          </a:p>
          <a:p>
            <a:pPr algn="just"/>
            <a:r>
              <a:rPr lang="en-US" sz="1200" u="sng" kern="1200" dirty="0" smtClean="0">
                <a:solidFill>
                  <a:schemeClr val="tx1"/>
                </a:solidFill>
                <a:effectLst/>
                <a:latin typeface="+mn-lt"/>
                <a:ea typeface="+mn-ea"/>
                <a:cs typeface="+mn-cs"/>
                <a:hlinkClick r:id="rId4"/>
              </a:rPr>
              <a:t>http</a:t>
            </a:r>
            <a:r>
              <a:rPr lang="ru-RU" sz="1200" u="sng" kern="1200" dirty="0" smtClean="0">
                <a:solidFill>
                  <a:schemeClr val="tx1"/>
                </a:solidFill>
                <a:effectLst/>
                <a:latin typeface="+mn-lt"/>
                <a:ea typeface="+mn-ea"/>
                <a:cs typeface="+mn-cs"/>
                <a:hlinkClick r:id="rId4"/>
              </a:rPr>
              <a:t>://</a:t>
            </a:r>
            <a:r>
              <a:rPr lang="en-US" sz="1200" u="sng" kern="1200" dirty="0" err="1" smtClean="0">
                <a:solidFill>
                  <a:schemeClr val="tx1"/>
                </a:solidFill>
                <a:effectLst/>
                <a:latin typeface="+mn-lt"/>
                <a:ea typeface="+mn-ea"/>
                <a:cs typeface="+mn-cs"/>
                <a:hlinkClick r:id="rId4"/>
              </a:rPr>
              <a:t>periodika</a:t>
            </a:r>
            <a:r>
              <a:rPr lang="ru-RU" sz="1200" u="sng" kern="1200" dirty="0" smtClean="0">
                <a:solidFill>
                  <a:schemeClr val="tx1"/>
                </a:solidFill>
                <a:effectLst/>
                <a:latin typeface="+mn-lt"/>
                <a:ea typeface="+mn-ea"/>
                <a:cs typeface="+mn-cs"/>
                <a:hlinkClick r:id="rId4"/>
              </a:rPr>
              <a:t>.</a:t>
            </a:r>
            <a:r>
              <a:rPr lang="en-US" sz="1200" u="sng" kern="1200" dirty="0" err="1" smtClean="0">
                <a:solidFill>
                  <a:schemeClr val="tx1"/>
                </a:solidFill>
                <a:effectLst/>
                <a:latin typeface="+mn-lt"/>
                <a:ea typeface="+mn-ea"/>
                <a:cs typeface="+mn-cs"/>
                <a:hlinkClick r:id="rId4"/>
              </a:rPr>
              <a:t>websib</a:t>
            </a:r>
            <a:r>
              <a:rPr lang="ru-RU" sz="1200" u="sng" kern="1200" dirty="0" smtClean="0">
                <a:solidFill>
                  <a:schemeClr val="tx1"/>
                </a:solidFill>
                <a:effectLst/>
                <a:latin typeface="+mn-lt"/>
                <a:ea typeface="+mn-ea"/>
                <a:cs typeface="+mn-cs"/>
                <a:hlinkClick r:id="rId4"/>
              </a:rPr>
              <a:t>.</a:t>
            </a:r>
            <a:r>
              <a:rPr lang="en-US" sz="1200" u="sng" kern="1200" dirty="0" smtClean="0">
                <a:solidFill>
                  <a:schemeClr val="tx1"/>
                </a:solidFill>
                <a:effectLst/>
                <a:latin typeface="+mn-lt"/>
                <a:ea typeface="+mn-ea"/>
                <a:cs typeface="+mn-cs"/>
                <a:hlinkClick r:id="rId4"/>
              </a:rPr>
              <a:t>ru</a:t>
            </a:r>
            <a:r>
              <a:rPr lang="ru-RU" sz="1200" kern="1200" dirty="0" smtClean="0">
                <a:solidFill>
                  <a:schemeClr val="tx1"/>
                </a:solidFill>
                <a:effectLst/>
                <a:latin typeface="+mn-lt"/>
                <a:ea typeface="+mn-ea"/>
                <a:cs typeface="+mn-cs"/>
              </a:rPr>
              <a:t> – Педагогическая периодика: каталог статей российской образовательной прессы.</a:t>
            </a:r>
          </a:p>
          <a:p>
            <a:pPr algn="just"/>
            <a:r>
              <a:rPr lang="ru-RU" sz="1200" u="sng" kern="1200" dirty="0" smtClean="0">
                <a:solidFill>
                  <a:schemeClr val="tx1"/>
                </a:solidFill>
                <a:effectLst/>
                <a:latin typeface="+mn-lt"/>
                <a:ea typeface="+mn-ea"/>
                <a:cs typeface="+mn-cs"/>
                <a:hlinkClick r:id="rId5"/>
              </a:rPr>
              <a:t>http://puzkarapuz.ru/2008/04/16/razvivajushhijj_zhurnal_dlja_detejj_umnjasha_122008.html</a:t>
            </a:r>
            <a:r>
              <a:rPr lang="ru-RU" sz="1200" kern="1200" dirty="0" smtClean="0">
                <a:solidFill>
                  <a:schemeClr val="tx1"/>
                </a:solidFill>
                <a:effectLst/>
                <a:latin typeface="+mn-lt"/>
                <a:ea typeface="+mn-ea"/>
                <a:cs typeface="+mn-cs"/>
              </a:rPr>
              <a:t> - </a:t>
            </a:r>
            <a:r>
              <a:rPr lang="ru-RU" sz="1200" b="0" kern="1200" dirty="0" smtClean="0">
                <a:solidFill>
                  <a:schemeClr val="tx1"/>
                </a:solidFill>
                <a:effectLst/>
                <a:latin typeface="+mn-lt"/>
                <a:ea typeface="+mn-ea"/>
                <a:cs typeface="+mn-cs"/>
              </a:rPr>
              <a:t>Развивающий журнал «Умняша» </a:t>
            </a:r>
            <a:r>
              <a:rPr lang="ru-RU" sz="1200" kern="1200" dirty="0" smtClean="0">
                <a:solidFill>
                  <a:schemeClr val="tx1"/>
                </a:solidFill>
                <a:effectLst/>
                <a:latin typeface="+mn-lt"/>
                <a:ea typeface="+mn-ea"/>
                <a:cs typeface="+mn-cs"/>
              </a:rPr>
              <a:t>для детей дошкольного и младшего школьного возраста с заданиями, обучающими письму, чтению, математике, рисованию, аппликации, лепке, английскому языку в игровой форме. Журнал для детей и их родителей, которым совместное творчество принесёт много радости.</a:t>
            </a:r>
          </a:p>
          <a:p>
            <a:pPr algn="just"/>
            <a:r>
              <a:rPr lang="ru-RU" sz="1200" u="sng" kern="1200" dirty="0" smtClean="0">
                <a:solidFill>
                  <a:schemeClr val="tx1"/>
                </a:solidFill>
                <a:effectLst/>
                <a:latin typeface="+mn-lt"/>
                <a:ea typeface="+mn-ea"/>
                <a:cs typeface="+mn-cs"/>
                <a:hlinkClick r:id="rId6"/>
              </a:rPr>
              <a:t>http://zerno.narod.ru</a:t>
            </a:r>
            <a:r>
              <a:rPr lang="ru-RU" sz="1200" kern="1200" dirty="0" smtClean="0">
                <a:solidFill>
                  <a:schemeClr val="tx1"/>
                </a:solidFill>
                <a:effectLst/>
                <a:latin typeface="+mn-lt"/>
                <a:ea typeface="+mn-ea"/>
                <a:cs typeface="+mn-cs"/>
              </a:rPr>
              <a:t> – «Зёрнышко». Полноцветный христианский журнал, для детей 4- 11 лет, учит, развлекает, утешает, помогает воспитывать детей в христианских традициях. </a:t>
            </a:r>
          </a:p>
          <a:p>
            <a:pPr algn="just"/>
            <a:r>
              <a:rPr lang="en-US" sz="1200" u="sng" kern="1200" dirty="0" smtClean="0">
                <a:solidFill>
                  <a:schemeClr val="tx1"/>
                </a:solidFill>
                <a:effectLst/>
                <a:latin typeface="+mn-lt"/>
                <a:ea typeface="+mn-ea"/>
                <a:cs typeface="+mn-cs"/>
                <a:hlinkClick r:id="rId7"/>
              </a:rPr>
              <a:t>http</a:t>
            </a:r>
            <a:r>
              <a:rPr lang="ru-RU" sz="1200" u="sng" kern="1200" dirty="0" smtClean="0">
                <a:solidFill>
                  <a:schemeClr val="tx1"/>
                </a:solidFill>
                <a:effectLst/>
                <a:latin typeface="+mn-lt"/>
                <a:ea typeface="+mn-ea"/>
                <a:cs typeface="+mn-cs"/>
                <a:hlinkClick r:id="rId7"/>
              </a:rPr>
              <a:t>://</a:t>
            </a:r>
            <a:r>
              <a:rPr lang="en-US" sz="1200" u="sng" kern="1200" dirty="0" smtClean="0">
                <a:solidFill>
                  <a:schemeClr val="tx1"/>
                </a:solidFill>
                <a:effectLst/>
                <a:latin typeface="+mn-lt"/>
                <a:ea typeface="+mn-ea"/>
                <a:cs typeface="+mn-cs"/>
                <a:hlinkClick r:id="rId7"/>
              </a:rPr>
              <a:t>www</a:t>
            </a:r>
            <a:r>
              <a:rPr lang="ru-RU" sz="1200" u="sng" kern="1200" dirty="0" smtClean="0">
                <a:solidFill>
                  <a:schemeClr val="tx1"/>
                </a:solidFill>
                <a:effectLst/>
                <a:latin typeface="+mn-lt"/>
                <a:ea typeface="+mn-ea"/>
                <a:cs typeface="+mn-cs"/>
                <a:hlinkClick r:id="rId7"/>
              </a:rPr>
              <a:t>.1</a:t>
            </a:r>
            <a:r>
              <a:rPr lang="en-US" sz="1200" u="sng" kern="1200" dirty="0" smtClean="0">
                <a:solidFill>
                  <a:schemeClr val="tx1"/>
                </a:solidFill>
                <a:effectLst/>
                <a:latin typeface="+mn-lt"/>
                <a:ea typeface="+mn-ea"/>
                <a:cs typeface="+mn-cs"/>
                <a:hlinkClick r:id="rId7"/>
              </a:rPr>
              <a:t>september</a:t>
            </a:r>
            <a:r>
              <a:rPr lang="ru-RU" sz="1200" u="sng" kern="1200" dirty="0" smtClean="0">
                <a:solidFill>
                  <a:schemeClr val="tx1"/>
                </a:solidFill>
                <a:effectLst/>
                <a:latin typeface="+mn-lt"/>
                <a:ea typeface="+mn-ea"/>
                <a:cs typeface="+mn-cs"/>
                <a:hlinkClick r:id="rId7"/>
              </a:rPr>
              <a:t>.</a:t>
            </a:r>
            <a:r>
              <a:rPr lang="en-US" sz="1200" u="sng" kern="1200" dirty="0" smtClean="0">
                <a:solidFill>
                  <a:schemeClr val="tx1"/>
                </a:solidFill>
                <a:effectLst/>
                <a:latin typeface="+mn-lt"/>
                <a:ea typeface="+mn-ea"/>
                <a:cs typeface="+mn-cs"/>
                <a:hlinkClick r:id="rId7"/>
              </a:rPr>
              <a:t>ru</a:t>
            </a:r>
            <a:r>
              <a:rPr lang="ru-RU" sz="1200" kern="1200" dirty="0" smtClean="0">
                <a:solidFill>
                  <a:schemeClr val="tx1"/>
                </a:solidFill>
                <a:effectLst/>
                <a:latin typeface="+mn-lt"/>
                <a:ea typeface="+mn-ea"/>
                <a:cs typeface="+mn-cs"/>
              </a:rPr>
              <a:t> – </a:t>
            </a:r>
            <a:r>
              <a:rPr lang="ru-RU" sz="1200" kern="1200" cap="all"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Первое сентября</a:t>
            </a:r>
            <a:r>
              <a:rPr lang="ru-RU" sz="1200" kern="1200" cap="all"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Сервер объединения педагогических изданий. Публикуются номера газеты, а также материалы предметных газет, в том числе «Дошкольное образование</a:t>
            </a:r>
            <a:r>
              <a:rPr lang="ru-RU" sz="1200" kern="1200" cap="all" dirty="0" smtClean="0">
                <a:solidFill>
                  <a:schemeClr val="tx1"/>
                </a:solidFill>
                <a:effectLst/>
                <a:latin typeface="+mn-lt"/>
                <a:ea typeface="+mn-ea"/>
                <a:cs typeface="+mn-cs"/>
              </a:rPr>
              <a:t>».</a:t>
            </a:r>
            <a:endParaRPr lang="ru-RU" sz="1200" kern="1200" dirty="0" smtClean="0">
              <a:solidFill>
                <a:schemeClr val="tx1"/>
              </a:solidFill>
              <a:effectLst/>
              <a:latin typeface="+mn-lt"/>
              <a:ea typeface="+mn-ea"/>
              <a:cs typeface="+mn-cs"/>
            </a:endParaRPr>
          </a:p>
          <a:p>
            <a:pPr algn="just"/>
            <a:r>
              <a:rPr lang="ru-RU" sz="1200" b="0" u="sng" kern="1200" dirty="0" smtClean="0">
                <a:solidFill>
                  <a:schemeClr val="tx1"/>
                </a:solidFill>
                <a:effectLst/>
                <a:latin typeface="+mn-lt"/>
                <a:ea typeface="+mn-ea"/>
                <a:cs typeface="+mn-cs"/>
                <a:hlinkClick r:id="rId8"/>
              </a:rPr>
              <a:t>http://psy.1september.ru</a:t>
            </a:r>
            <a:r>
              <a:rPr lang="ru-RU" sz="1200" b="1" u="sng"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«Школьный психолог».</a:t>
            </a:r>
          </a:p>
          <a:p>
            <a:pPr algn="just"/>
            <a:r>
              <a:rPr lang="ru-RU" sz="1200" u="sng" kern="1200" dirty="0" smtClean="0">
                <a:solidFill>
                  <a:schemeClr val="tx1"/>
                </a:solidFill>
                <a:effectLst/>
                <a:latin typeface="+mn-lt"/>
                <a:ea typeface="+mn-ea"/>
                <a:cs typeface="+mn-cs"/>
                <a:hlinkClick r:id="rId9"/>
              </a:rPr>
              <a:t>http://www.detgazeta.ru</a:t>
            </a:r>
            <a:r>
              <a:rPr lang="ru-RU" sz="1200" kern="1200" dirty="0" smtClean="0">
                <a:solidFill>
                  <a:schemeClr val="tx1"/>
                </a:solidFill>
                <a:effectLst/>
                <a:latin typeface="+mn-lt"/>
                <a:ea typeface="+mn-ea"/>
                <a:cs typeface="+mn-cs"/>
              </a:rPr>
              <a:t> – «Детская газета». Новое весёлое электронное издание для детей от 6 до 10 лет. Сказки, головоломки, викторины, лабиринты, рассказы о животных, кулинарные рецепты, адреса друзей.</a:t>
            </a:r>
          </a:p>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28</a:t>
            </a:fld>
            <a:endParaRPr lang="ru-RU"/>
          </a:p>
        </p:txBody>
      </p:sp>
    </p:spTree>
    <p:extLst>
      <p:ext uri="{BB962C8B-B14F-4D97-AF65-F5344CB8AC3E}">
        <p14:creationId xmlns:p14="http://schemas.microsoft.com/office/powerpoint/2010/main" val="2691157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r>
              <a:rPr lang="en-US" sz="1200" u="sng" kern="1200" dirty="0" smtClean="0">
                <a:solidFill>
                  <a:schemeClr val="tx1"/>
                </a:solidFill>
                <a:effectLst/>
                <a:latin typeface="+mn-lt"/>
                <a:ea typeface="+mn-ea"/>
                <a:cs typeface="+mn-cs"/>
                <a:hlinkClick r:id="rId3"/>
              </a:rPr>
              <a:t>http</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www</a:t>
            </a:r>
            <a:r>
              <a:rPr lang="ru-RU" sz="1200" u="sng" kern="1200" dirty="0" smtClean="0">
                <a:solidFill>
                  <a:schemeClr val="tx1"/>
                </a:solidFill>
                <a:effectLst/>
                <a:latin typeface="+mn-lt"/>
                <a:ea typeface="+mn-ea"/>
                <a:cs typeface="+mn-cs"/>
                <a:hlinkClick r:id="rId3"/>
              </a:rPr>
              <a:t>.</a:t>
            </a:r>
            <a:r>
              <a:rPr lang="en-US" sz="1200" u="sng" kern="1200" dirty="0" err="1" smtClean="0">
                <a:solidFill>
                  <a:schemeClr val="tx1"/>
                </a:solidFill>
                <a:effectLst/>
                <a:latin typeface="+mn-lt"/>
                <a:ea typeface="+mn-ea"/>
                <a:cs typeface="+mn-cs"/>
                <a:hlinkClick r:id="rId3"/>
              </a:rPr>
              <a:t>informica</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ru</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windows</a:t>
            </a:r>
            <a:r>
              <a:rPr lang="ru-RU" sz="1200" u="sng" kern="1200" dirty="0" smtClean="0">
                <a:solidFill>
                  <a:schemeClr val="tx1"/>
                </a:solidFill>
                <a:effectLst/>
                <a:latin typeface="+mn-lt"/>
                <a:ea typeface="+mn-ea"/>
                <a:cs typeface="+mn-cs"/>
                <a:hlinkClick r:id="rId3"/>
              </a:rPr>
              <a:t>/</a:t>
            </a:r>
            <a:r>
              <a:rPr lang="en-US" sz="1200" u="sng" kern="1200" dirty="0" err="1" smtClean="0">
                <a:solidFill>
                  <a:schemeClr val="tx1"/>
                </a:solidFill>
                <a:effectLst/>
                <a:latin typeface="+mn-lt"/>
                <a:ea typeface="+mn-ea"/>
                <a:cs typeface="+mn-cs"/>
                <a:hlinkClick r:id="rId3"/>
              </a:rPr>
              <a:t>magaz</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higher</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higher</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html</a:t>
            </a:r>
            <a:r>
              <a:rPr lang="ru-RU" sz="1200" kern="1200" dirty="0" smtClean="0">
                <a:solidFill>
                  <a:schemeClr val="tx1"/>
                </a:solidFill>
                <a:effectLst/>
                <a:latin typeface="+mn-lt"/>
                <a:ea typeface="+mn-ea"/>
                <a:cs typeface="+mn-cs"/>
              </a:rPr>
              <a:t> – Научно-педагогический журнал Министерства Образования и Науки Российской Федерации.</a:t>
            </a:r>
          </a:p>
          <a:p>
            <a:pPr algn="just"/>
            <a:r>
              <a:rPr lang="ru-RU" sz="1200" u="sng" kern="1200" dirty="0" smtClean="0">
                <a:solidFill>
                  <a:schemeClr val="tx1"/>
                </a:solidFill>
                <a:effectLst/>
                <a:latin typeface="+mn-lt"/>
                <a:ea typeface="+mn-ea"/>
                <a:cs typeface="+mn-cs"/>
                <a:hlinkClick r:id="rId4"/>
              </a:rPr>
              <a:t>http://www.kindereducation.com</a:t>
            </a:r>
            <a:r>
              <a:rPr lang="ru-RU" sz="1200" kern="1200" dirty="0" smtClean="0">
                <a:solidFill>
                  <a:schemeClr val="tx1"/>
                </a:solidFill>
                <a:effectLst/>
                <a:latin typeface="+mn-lt"/>
                <a:ea typeface="+mn-ea"/>
                <a:cs typeface="+mn-cs"/>
              </a:rPr>
              <a:t> – «Дошколёнок». Журнал для умных деток и</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их родителей. Обучение и развлечение дошколят. Развитие речи, забавная математика, детская психология, уроки изобразительного искусства, игры и конкурсы, (от 4-х лет).</a:t>
            </a:r>
          </a:p>
          <a:p>
            <a:pPr algn="just"/>
            <a:r>
              <a:rPr lang="ru-RU" sz="1200" u="sng" kern="1200" dirty="0" smtClean="0">
                <a:solidFill>
                  <a:schemeClr val="tx1"/>
                </a:solidFill>
                <a:effectLst/>
                <a:latin typeface="+mn-lt"/>
                <a:ea typeface="+mn-ea"/>
                <a:cs typeface="+mn-cs"/>
                <a:hlinkClick r:id="rId5"/>
              </a:rPr>
              <a:t>http://www.klepa.ru</a:t>
            </a:r>
            <a:r>
              <a:rPr lang="ru-RU" sz="1200" kern="1200" dirty="0" smtClean="0">
                <a:solidFill>
                  <a:schemeClr val="tx1"/>
                </a:solidFill>
                <a:effectLst/>
                <a:latin typeface="+mn-lt"/>
                <a:ea typeface="+mn-ea"/>
                <a:cs typeface="+mn-cs"/>
              </a:rPr>
              <a:t> – «Клёпа». Международный детский журнал/альманах, издается с 1992 года. Постоянные рубрики: «Твои знаменитые тёзки», «Клёп-клуб». Каждый номер этого журнала/альманаха освещает одну тему.</a:t>
            </a:r>
          </a:p>
          <a:p>
            <a:pPr algn="just"/>
            <a:r>
              <a:rPr lang="en-US" sz="1200" u="sng" kern="1200" dirty="0" smtClean="0">
                <a:solidFill>
                  <a:schemeClr val="tx1"/>
                </a:solidFill>
                <a:effectLst/>
                <a:latin typeface="+mn-lt"/>
                <a:ea typeface="+mn-ea"/>
                <a:cs typeface="+mn-cs"/>
                <a:hlinkClick r:id="rId6"/>
              </a:rPr>
              <a:t>http</a:t>
            </a:r>
            <a:r>
              <a:rPr lang="ru-RU" sz="1200" u="sng" kern="1200" dirty="0" smtClean="0">
                <a:solidFill>
                  <a:schemeClr val="tx1"/>
                </a:solidFill>
                <a:effectLst/>
                <a:latin typeface="+mn-lt"/>
                <a:ea typeface="+mn-ea"/>
                <a:cs typeface="+mn-cs"/>
                <a:hlinkClick r:id="rId6"/>
              </a:rPr>
              <a:t>://</a:t>
            </a:r>
            <a:r>
              <a:rPr lang="en-US" sz="1200" u="sng" kern="1200" dirty="0" smtClean="0">
                <a:solidFill>
                  <a:schemeClr val="tx1"/>
                </a:solidFill>
                <a:effectLst/>
                <a:latin typeface="+mn-lt"/>
                <a:ea typeface="+mn-ea"/>
                <a:cs typeface="+mn-cs"/>
                <a:hlinkClick r:id="rId6"/>
              </a:rPr>
              <a:t>www</a:t>
            </a:r>
            <a:r>
              <a:rPr lang="ru-RU" sz="1200" u="sng" kern="1200" dirty="0" smtClean="0">
                <a:solidFill>
                  <a:schemeClr val="tx1"/>
                </a:solidFill>
                <a:effectLst/>
                <a:latin typeface="+mn-lt"/>
                <a:ea typeface="+mn-ea"/>
                <a:cs typeface="+mn-cs"/>
                <a:hlinkClick r:id="rId6"/>
              </a:rPr>
              <a:t>.</a:t>
            </a:r>
            <a:r>
              <a:rPr lang="en-US" sz="1200" u="sng" kern="1200" dirty="0" err="1" smtClean="0">
                <a:solidFill>
                  <a:schemeClr val="tx1"/>
                </a:solidFill>
                <a:effectLst/>
                <a:latin typeface="+mn-lt"/>
                <a:ea typeface="+mn-ea"/>
                <a:cs typeface="+mn-cs"/>
                <a:hlinkClick r:id="rId6"/>
              </a:rPr>
              <a:t>klepa</a:t>
            </a:r>
            <a:r>
              <a:rPr lang="ru-RU" sz="1200" u="sng" kern="1200" dirty="0" smtClean="0">
                <a:solidFill>
                  <a:schemeClr val="tx1"/>
                </a:solidFill>
                <a:effectLst/>
                <a:latin typeface="+mn-lt"/>
                <a:ea typeface="+mn-ea"/>
                <a:cs typeface="+mn-cs"/>
                <a:hlinkClick r:id="rId6"/>
              </a:rPr>
              <a:t>.</a:t>
            </a:r>
            <a:r>
              <a:rPr lang="en-US" sz="1200" u="sng" kern="1200" dirty="0" smtClean="0">
                <a:solidFill>
                  <a:schemeClr val="tx1"/>
                </a:solidFill>
                <a:effectLst/>
                <a:latin typeface="+mn-lt"/>
                <a:ea typeface="+mn-ea"/>
                <a:cs typeface="+mn-cs"/>
                <a:hlinkClick r:id="rId6"/>
              </a:rPr>
              <a:t>ru</a:t>
            </a:r>
            <a:r>
              <a:rPr lang="ru-RU" sz="1200" u="sng" kern="1200" dirty="0" smtClean="0">
                <a:solidFill>
                  <a:schemeClr val="tx1"/>
                </a:solidFill>
                <a:effectLst/>
                <a:latin typeface="+mn-lt"/>
                <a:ea typeface="+mn-ea"/>
                <a:cs typeface="+mn-cs"/>
                <a:hlinkClick r:id="rId6"/>
              </a:rPr>
              <a:t>/</a:t>
            </a:r>
            <a:r>
              <a:rPr lang="en-US" sz="1200" u="sng" kern="1200" dirty="0" err="1" smtClean="0">
                <a:solidFill>
                  <a:schemeClr val="tx1"/>
                </a:solidFill>
                <a:effectLst/>
                <a:latin typeface="+mn-lt"/>
                <a:ea typeface="+mn-ea"/>
                <a:cs typeface="+mn-cs"/>
                <a:hlinkClick r:id="rId6"/>
              </a:rPr>
              <a:t>klepclub</a:t>
            </a:r>
            <a:r>
              <a:rPr lang="ru-RU" sz="1200" u="sng" kern="1200" dirty="0" smtClean="0">
                <a:solidFill>
                  <a:schemeClr val="tx1"/>
                </a:solidFill>
                <a:effectLst/>
                <a:latin typeface="+mn-lt"/>
                <a:ea typeface="+mn-ea"/>
                <a:cs typeface="+mn-cs"/>
                <a:hlinkClick r:id="rId6"/>
              </a:rPr>
              <a:t>_</a:t>
            </a:r>
            <a:r>
              <a:rPr lang="en-US" sz="1200" u="sng" kern="1200" dirty="0" smtClean="0">
                <a:solidFill>
                  <a:schemeClr val="tx1"/>
                </a:solidFill>
                <a:effectLst/>
                <a:latin typeface="+mn-lt"/>
                <a:ea typeface="+mn-ea"/>
                <a:cs typeface="+mn-cs"/>
                <a:hlinkClick r:id="rId6"/>
              </a:rPr>
              <a:t>mag</a:t>
            </a:r>
            <a:r>
              <a:rPr lang="ru-RU" sz="1200" u="sng" kern="1200" dirty="0" smtClean="0">
                <a:solidFill>
                  <a:schemeClr val="tx1"/>
                </a:solidFill>
                <a:effectLst/>
                <a:latin typeface="+mn-lt"/>
                <a:ea typeface="+mn-ea"/>
                <a:cs typeface="+mn-cs"/>
                <a:hlinkClick r:id="rId6"/>
              </a:rPr>
              <a:t>.</a:t>
            </a:r>
            <a:r>
              <a:rPr lang="en-US" sz="1200" u="sng" kern="1200" dirty="0" smtClean="0">
                <a:solidFill>
                  <a:schemeClr val="tx1"/>
                </a:solidFill>
                <a:effectLst/>
                <a:latin typeface="+mn-lt"/>
                <a:ea typeface="+mn-ea"/>
                <a:cs typeface="+mn-cs"/>
                <a:hlinkClick r:id="rId6"/>
              </a:rPr>
              <a:t>php</a:t>
            </a:r>
            <a:r>
              <a:rPr lang="ru-RU" sz="1200" kern="1200" dirty="0" smtClean="0">
                <a:solidFill>
                  <a:schemeClr val="tx1"/>
                </a:solidFill>
                <a:effectLst/>
                <a:latin typeface="+mn-lt"/>
                <a:ea typeface="+mn-ea"/>
                <a:cs typeface="+mn-cs"/>
              </a:rPr>
              <a:t> - «Клёп-клуб». Приложение к журналу «Клёпа». Современный познавательный журнал для любознательных детей 5 - 7 лет. </a:t>
            </a:r>
          </a:p>
          <a:p>
            <a:pPr algn="just"/>
            <a:r>
              <a:rPr lang="ru-RU" sz="1200" u="sng" kern="1200" dirty="0" smtClean="0">
                <a:solidFill>
                  <a:schemeClr val="tx1"/>
                </a:solidFill>
                <a:effectLst/>
                <a:latin typeface="+mn-lt"/>
                <a:ea typeface="+mn-ea"/>
                <a:cs typeface="+mn-cs"/>
              </a:rPr>
              <a:t>http://</a:t>
            </a:r>
            <a:r>
              <a:rPr lang="ru-RU" sz="1200" u="sng" kern="1200" dirty="0" smtClean="0">
                <a:solidFill>
                  <a:schemeClr val="tx1"/>
                </a:solidFill>
                <a:effectLst/>
                <a:latin typeface="+mn-lt"/>
                <a:ea typeface="+mn-ea"/>
                <a:cs typeface="+mn-cs"/>
                <a:hlinkClick r:id="rId7"/>
              </a:rPr>
              <a:t>www.kostyor.ru</a:t>
            </a:r>
            <a:r>
              <a:rPr lang="ru-RU" sz="1200" kern="1200" dirty="0" smtClean="0">
                <a:solidFill>
                  <a:schemeClr val="tx1"/>
                </a:solidFill>
                <a:effectLst/>
                <a:latin typeface="+mn-lt"/>
                <a:ea typeface="+mn-ea"/>
                <a:cs typeface="+mn-cs"/>
              </a:rPr>
              <a:t> - Детский литературно-художественный журнал «Костёр». Сегодняшний «Костёр» — это полезное и увлекательное издание, интересное и детям, и их родителям. Цель журнала — привить детям вкус и любовь к художественной литературе, к творческому познанию мира вокруг нас. Авторы – известные детские писатели: Эдуард Успенский, Григорий Остер, Святослав </a:t>
            </a:r>
            <a:r>
              <a:rPr lang="ru-RU" sz="1200" kern="1200" dirty="0" err="1" smtClean="0">
                <a:solidFill>
                  <a:schemeClr val="tx1"/>
                </a:solidFill>
                <a:effectLst/>
                <a:latin typeface="+mn-lt"/>
                <a:ea typeface="+mn-ea"/>
                <a:cs typeface="+mn-cs"/>
              </a:rPr>
              <a:t>Сахарнов</a:t>
            </a:r>
            <a:r>
              <a:rPr lang="ru-RU" sz="1200" kern="1200" dirty="0" smtClean="0">
                <a:solidFill>
                  <a:schemeClr val="tx1"/>
                </a:solidFill>
                <a:effectLst/>
                <a:latin typeface="+mn-lt"/>
                <a:ea typeface="+mn-ea"/>
                <a:cs typeface="+mn-cs"/>
              </a:rPr>
              <a:t>, Владислав Крапивин, Валерий Воскобойников, Александр Курляндский и другие. «Костер» печатает классиков отечественной детской литературы и открывает новые молодые имена. Юные авторы выступают в журнале на равных со взрослыми — ребята публикуют в журнале свои первые литературные опыты: стихи, рассказы, заметки, зарисовки. В журнале много интересных конкурсов и развивающих викторин с призами, есть страницы юмора, кино и музыки.</a:t>
            </a:r>
          </a:p>
          <a:p>
            <a:pPr algn="just"/>
            <a:r>
              <a:rPr lang="ru-RU" sz="1200" u="sng" kern="1200" dirty="0" smtClean="0">
                <a:solidFill>
                  <a:schemeClr val="tx1"/>
                </a:solidFill>
                <a:effectLst/>
                <a:latin typeface="+mn-lt"/>
                <a:ea typeface="+mn-ea"/>
                <a:cs typeface="+mn-cs"/>
                <a:hlinkClick r:id="rId8"/>
              </a:rPr>
              <a:t>http://www.krokha.ru</a:t>
            </a:r>
            <a:r>
              <a:rPr lang="ru-RU" sz="1200" kern="1200" dirty="0" smtClean="0">
                <a:solidFill>
                  <a:schemeClr val="tx1"/>
                </a:solidFill>
                <a:effectLst/>
                <a:latin typeface="+mn-lt"/>
                <a:ea typeface="+mn-ea"/>
                <a:cs typeface="+mn-cs"/>
              </a:rPr>
              <a:t> – «Мой Кроха и Я». Одно из самых популярных в России изданий для родителей, воспитателей. Журнал содержит массу интересных советов и ответы на конкретные вопросы.</a:t>
            </a:r>
          </a:p>
        </p:txBody>
      </p:sp>
      <p:sp>
        <p:nvSpPr>
          <p:cNvPr id="4" name="Номер слайда 3"/>
          <p:cNvSpPr>
            <a:spLocks noGrp="1"/>
          </p:cNvSpPr>
          <p:nvPr>
            <p:ph type="sldNum" sz="quarter" idx="10"/>
          </p:nvPr>
        </p:nvSpPr>
        <p:spPr/>
        <p:txBody>
          <a:bodyPr/>
          <a:lstStyle/>
          <a:p>
            <a:fld id="{8AEE4B1B-8E78-49D5-970C-8CC4D8E8326E}" type="slidenum">
              <a:rPr lang="ru-RU" smtClean="0"/>
              <a:t>29</a:t>
            </a:fld>
            <a:endParaRPr lang="ru-RU"/>
          </a:p>
        </p:txBody>
      </p:sp>
    </p:spTree>
    <p:extLst>
      <p:ext uri="{BB962C8B-B14F-4D97-AF65-F5344CB8AC3E}">
        <p14:creationId xmlns:p14="http://schemas.microsoft.com/office/powerpoint/2010/main" val="169763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latin typeface="Times New Roman" panose="02020603050405020304" pitchFamily="18" charset="0"/>
                <a:ea typeface="Times New Roman" panose="02020603050405020304" pitchFamily="18" charset="0"/>
              </a:rPr>
              <a:t>       Задачи информационного поиска:</a:t>
            </a:r>
            <a:r>
              <a:rPr lang="ru-RU" sz="1200" b="1" dirty="0" smtClean="0">
                <a:solidFill>
                  <a:srgbClr val="000036"/>
                </a:solidFill>
                <a:latin typeface="Times New Roman" panose="02020603050405020304" pitchFamily="18" charset="0"/>
                <a:ea typeface="Times New Roman" panose="02020603050405020304" pitchFamily="18" charset="0"/>
              </a:rPr>
              <a:t> </a:t>
            </a:r>
          </a:p>
          <a:p>
            <a:pPr marL="673735"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решение вопросов моделирования;</a:t>
            </a:r>
          </a:p>
          <a:p>
            <a:pPr marL="673735"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классификация документов;</a:t>
            </a:r>
          </a:p>
          <a:p>
            <a:pPr marL="673735"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фильтрация, классификация документов;</a:t>
            </a:r>
          </a:p>
          <a:p>
            <a:pPr marL="673735"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проектирование архитектур поисковых систем и пользовательских интерфейсов;</a:t>
            </a:r>
          </a:p>
          <a:p>
            <a:pPr marL="673735"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извлечение информации (аннотирование и реферирование документов);</a:t>
            </a:r>
          </a:p>
          <a:p>
            <a:pPr marL="673735"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выбор информационно-поискового языка запроса в поисковых системах.</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a:t>
            </a:fld>
            <a:endParaRPr lang="ru-RU"/>
          </a:p>
        </p:txBody>
      </p:sp>
    </p:spTree>
    <p:extLst>
      <p:ext uri="{BB962C8B-B14F-4D97-AF65-F5344CB8AC3E}">
        <p14:creationId xmlns:p14="http://schemas.microsoft.com/office/powerpoint/2010/main" val="3114061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       </a:t>
            </a:r>
            <a:r>
              <a:rPr lang="ru-RU" sz="1200" u="sng" kern="1200" dirty="0" smtClean="0">
                <a:solidFill>
                  <a:schemeClr val="tx1"/>
                </a:solidFill>
                <a:effectLst/>
                <a:latin typeface="+mn-lt"/>
                <a:ea typeface="+mn-ea"/>
                <a:cs typeface="+mn-cs"/>
                <a:hlinkClick r:id="rId3"/>
              </a:rPr>
              <a:t>http://www.lazur.ru/anons/cvirel/cvirel4.html</a:t>
            </a:r>
            <a:r>
              <a:rPr lang="ru-RU" sz="1200" kern="1200" dirty="0" smtClean="0">
                <a:solidFill>
                  <a:schemeClr val="tx1"/>
                </a:solidFill>
                <a:effectLst/>
                <a:latin typeface="+mn-lt"/>
                <a:ea typeface="+mn-ea"/>
                <a:cs typeface="+mn-cs"/>
              </a:rPr>
              <a:t> - «Свирель». Детский экологический журнал для чтения в кругу семьи. Журнал содержит популярные образовательные материалы по различным аспектам естествознания и экологии, ориентированные на учебные планы школ, а также литературно-художественные произведения – рассказы, повести. В каждом номере – знакомство с заповедником или национальным природным парком. Увлекательно, информативно, современно. Журнал награжден Знаком отличия «Золотой фонд прессы».</a:t>
            </a:r>
          </a:p>
          <a:p>
            <a:r>
              <a:rPr lang="en-US" sz="1200" u="sng" kern="1200" dirty="0" smtClean="0">
                <a:solidFill>
                  <a:schemeClr val="tx1"/>
                </a:solidFill>
                <a:effectLst/>
                <a:latin typeface="+mn-lt"/>
                <a:ea typeface="+mn-ea"/>
                <a:cs typeface="+mn-cs"/>
                <a:hlinkClick r:id="rId4"/>
              </a:rPr>
              <a:t>http</a:t>
            </a:r>
            <a:r>
              <a:rPr lang="ru-RU" sz="1200" u="sng" kern="1200" dirty="0" smtClean="0">
                <a:solidFill>
                  <a:schemeClr val="tx1"/>
                </a:solidFill>
                <a:effectLst/>
                <a:latin typeface="+mn-lt"/>
                <a:ea typeface="+mn-ea"/>
                <a:cs typeface="+mn-cs"/>
                <a:hlinkClick r:id="rId4"/>
              </a:rPr>
              <a:t>://</a:t>
            </a:r>
            <a:r>
              <a:rPr lang="en-US" sz="1200" u="sng" kern="1200" dirty="0" smtClean="0">
                <a:solidFill>
                  <a:schemeClr val="tx1"/>
                </a:solidFill>
                <a:effectLst/>
                <a:latin typeface="+mn-lt"/>
                <a:ea typeface="+mn-ea"/>
                <a:cs typeface="+mn-cs"/>
                <a:hlinkClick r:id="rId4"/>
              </a:rPr>
              <a:t>www</a:t>
            </a:r>
            <a:r>
              <a:rPr lang="ru-RU" sz="1200" u="sng" kern="1200" dirty="0" smtClean="0">
                <a:solidFill>
                  <a:schemeClr val="tx1"/>
                </a:solidFill>
                <a:effectLst/>
                <a:latin typeface="+mn-lt"/>
                <a:ea typeface="+mn-ea"/>
                <a:cs typeface="+mn-cs"/>
                <a:hlinkClick r:id="rId4"/>
              </a:rPr>
              <a:t>.</a:t>
            </a:r>
            <a:r>
              <a:rPr lang="en-US" sz="1200" u="sng" kern="1200" dirty="0" err="1" smtClean="0">
                <a:solidFill>
                  <a:schemeClr val="tx1"/>
                </a:solidFill>
                <a:effectLst/>
                <a:latin typeface="+mn-lt"/>
                <a:ea typeface="+mn-ea"/>
                <a:cs typeface="+mn-cs"/>
                <a:hlinkClick r:id="rId4"/>
              </a:rPr>
              <a:t>lazur</a:t>
            </a:r>
            <a:r>
              <a:rPr lang="ru-RU" sz="1200" u="sng" kern="1200" dirty="0" smtClean="0">
                <a:solidFill>
                  <a:schemeClr val="tx1"/>
                </a:solidFill>
                <a:effectLst/>
                <a:latin typeface="+mn-lt"/>
                <a:ea typeface="+mn-ea"/>
                <a:cs typeface="+mn-cs"/>
                <a:hlinkClick r:id="rId4"/>
              </a:rPr>
              <a:t>.</a:t>
            </a:r>
            <a:r>
              <a:rPr lang="en-US" sz="1200" u="sng" kern="1200" dirty="0" smtClean="0">
                <a:solidFill>
                  <a:schemeClr val="tx1"/>
                </a:solidFill>
                <a:effectLst/>
                <a:latin typeface="+mn-lt"/>
                <a:ea typeface="+mn-ea"/>
                <a:cs typeface="+mn-cs"/>
                <a:hlinkClick r:id="rId4"/>
              </a:rPr>
              <a:t>ru</a:t>
            </a:r>
            <a:r>
              <a:rPr lang="ru-RU" sz="1200" u="sng" kern="1200" dirty="0" smtClean="0">
                <a:solidFill>
                  <a:schemeClr val="tx1"/>
                </a:solidFill>
                <a:effectLst/>
                <a:latin typeface="+mn-lt"/>
                <a:ea typeface="+mn-ea"/>
                <a:cs typeface="+mn-cs"/>
                <a:hlinkClick r:id="rId4"/>
              </a:rPr>
              <a:t>/</a:t>
            </a:r>
            <a:r>
              <a:rPr lang="en-US" sz="1200" u="sng" kern="1200" dirty="0" err="1" smtClean="0">
                <a:solidFill>
                  <a:schemeClr val="tx1"/>
                </a:solidFill>
                <a:effectLst/>
                <a:latin typeface="+mn-lt"/>
                <a:ea typeface="+mn-ea"/>
                <a:cs typeface="+mn-cs"/>
                <a:hlinkClick r:id="rId4"/>
              </a:rPr>
              <a:t>anons</a:t>
            </a:r>
            <a:r>
              <a:rPr lang="ru-RU" sz="1200" u="sng" kern="1200" dirty="0" smtClean="0">
                <a:solidFill>
                  <a:schemeClr val="tx1"/>
                </a:solidFill>
                <a:effectLst/>
                <a:latin typeface="+mn-lt"/>
                <a:ea typeface="+mn-ea"/>
                <a:cs typeface="+mn-cs"/>
                <a:hlinkClick r:id="rId4"/>
              </a:rPr>
              <a:t>/</a:t>
            </a:r>
            <a:r>
              <a:rPr lang="en-US" sz="1200" u="sng" kern="1200" dirty="0" err="1" smtClean="0">
                <a:solidFill>
                  <a:schemeClr val="tx1"/>
                </a:solidFill>
                <a:effectLst/>
                <a:latin typeface="+mn-lt"/>
                <a:ea typeface="+mn-ea"/>
                <a:cs typeface="+mn-cs"/>
                <a:hlinkClick r:id="rId4"/>
              </a:rPr>
              <a:t>cvirelka</a:t>
            </a:r>
            <a:r>
              <a:rPr lang="ru-RU" sz="1200" u="sng" kern="1200" dirty="0" smtClean="0">
                <a:solidFill>
                  <a:schemeClr val="tx1"/>
                </a:solidFill>
                <a:effectLst/>
                <a:latin typeface="+mn-lt"/>
                <a:ea typeface="+mn-ea"/>
                <a:cs typeface="+mn-cs"/>
                <a:hlinkClick r:id="rId4"/>
              </a:rPr>
              <a:t>/</a:t>
            </a:r>
            <a:r>
              <a:rPr lang="en-US" sz="1200" u="sng" kern="1200" dirty="0" err="1" smtClean="0">
                <a:solidFill>
                  <a:schemeClr val="tx1"/>
                </a:solidFill>
                <a:effectLst/>
                <a:latin typeface="+mn-lt"/>
                <a:ea typeface="+mn-ea"/>
                <a:cs typeface="+mn-cs"/>
                <a:hlinkClick r:id="rId4"/>
              </a:rPr>
              <a:t>cvirelka</a:t>
            </a:r>
            <a:r>
              <a:rPr lang="ru-RU" sz="1200" u="sng" kern="1200" dirty="0" smtClean="0">
                <a:solidFill>
                  <a:schemeClr val="tx1"/>
                </a:solidFill>
                <a:effectLst/>
                <a:latin typeface="+mn-lt"/>
                <a:ea typeface="+mn-ea"/>
                <a:cs typeface="+mn-cs"/>
                <a:hlinkClick r:id="rId4"/>
              </a:rPr>
              <a:t>4.</a:t>
            </a:r>
            <a:r>
              <a:rPr lang="en-US" sz="1200" u="sng" kern="1200" dirty="0" smtClean="0">
                <a:solidFill>
                  <a:schemeClr val="tx1"/>
                </a:solidFill>
                <a:effectLst/>
                <a:latin typeface="+mn-lt"/>
                <a:ea typeface="+mn-ea"/>
                <a:cs typeface="+mn-cs"/>
                <a:hlinkClick r:id="rId4"/>
              </a:rPr>
              <a:t>html</a:t>
            </a:r>
            <a:r>
              <a:rPr lang="ru-RU" sz="1200" kern="1200" dirty="0" smtClean="0">
                <a:solidFill>
                  <a:schemeClr val="tx1"/>
                </a:solidFill>
                <a:effectLst/>
                <a:latin typeface="+mn-lt"/>
                <a:ea typeface="+mn-ea"/>
                <a:cs typeface="+mn-cs"/>
              </a:rPr>
              <a:t> -«Свирелька». Ежемесячный журнал о природе для детей от 3 до 8 лет. Издание знакомит детей с окружающим миром. В каждом номере - рассказы о животных, растениях, сказки, загадки, развивающие игры, кроссворды, раскраски.. Юный читатель сможет потрудиться: вырезать и склеить фигурку животного для своего «Домашнего зоопарка», домик; собрать книжки-малышки. Воспитатель может использовать журнал на занятиях.</a:t>
            </a:r>
          </a:p>
          <a:p>
            <a:r>
              <a:rPr lang="en-US" sz="1200" u="sng" kern="1200" dirty="0" smtClean="0">
                <a:solidFill>
                  <a:schemeClr val="tx1"/>
                </a:solidFill>
                <a:effectLst/>
                <a:latin typeface="+mn-lt"/>
                <a:ea typeface="+mn-ea"/>
                <a:cs typeface="+mn-cs"/>
                <a:hlinkClick r:id="rId5"/>
              </a:rPr>
              <a:t>http</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www</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magazines</a:t>
            </a:r>
            <a:r>
              <a:rPr lang="ru-RU" sz="1200" u="sng" kern="1200" dirty="0" smtClean="0">
                <a:solidFill>
                  <a:schemeClr val="tx1"/>
                </a:solidFill>
                <a:effectLst/>
                <a:latin typeface="+mn-lt"/>
                <a:ea typeface="+mn-ea"/>
                <a:cs typeface="+mn-cs"/>
                <a:hlinkClick r:id="rId5"/>
              </a:rPr>
              <a:t>.</a:t>
            </a:r>
            <a:r>
              <a:rPr lang="en-US" sz="1200" u="sng" kern="1200" dirty="0" err="1" smtClean="0">
                <a:solidFill>
                  <a:schemeClr val="tx1"/>
                </a:solidFill>
                <a:effectLst/>
                <a:latin typeface="+mn-lt"/>
                <a:ea typeface="+mn-ea"/>
                <a:cs typeface="+mn-cs"/>
                <a:hlinkClick r:id="rId5"/>
              </a:rPr>
              <a:t>russ</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ru</a:t>
            </a:r>
            <a:r>
              <a:rPr lang="ru-RU" sz="1200" kern="1200" dirty="0" smtClean="0">
                <a:solidFill>
                  <a:schemeClr val="tx1"/>
                </a:solidFill>
                <a:effectLst/>
                <a:latin typeface="+mn-lt"/>
                <a:ea typeface="+mn-ea"/>
                <a:cs typeface="+mn-cs"/>
              </a:rPr>
              <a:t> – Журнальный зал. Электронная библиотека современных журналов России – («</a:t>
            </a:r>
            <a:r>
              <a:rPr lang="ru-RU" sz="1200" kern="1200" dirty="0" err="1" smtClean="0">
                <a:solidFill>
                  <a:schemeClr val="tx1"/>
                </a:solidFill>
                <a:effectLst/>
                <a:latin typeface="+mn-lt"/>
                <a:ea typeface="+mn-ea"/>
                <a:cs typeface="+mn-cs"/>
              </a:rPr>
              <a:t>Арион</a:t>
            </a:r>
            <a:r>
              <a:rPr lang="ru-RU" sz="1200" kern="1200" dirty="0" smtClean="0">
                <a:solidFill>
                  <a:schemeClr val="tx1"/>
                </a:solidFill>
                <a:effectLst/>
                <a:latin typeface="+mn-lt"/>
                <a:ea typeface="+mn-ea"/>
                <a:cs typeface="+mn-cs"/>
              </a:rPr>
              <a:t>», «Вестник Европы», «Волга», «Вопросы литературы», «Дружба народов», «Звезда», «Знамя», «Иностранная литература», «Континент», «Критическая масса», «Логос», «Нева», «Неприкосновенный запас», «Новое литературное обозрение», «Новая русская книга», «Новая юность», «Новый журнал», «Новый лик», «Новый мир», «Октябрь», «Отечественные записки», «Урал», «Уральская жизнь» и другие).</a:t>
            </a:r>
          </a:p>
          <a:p>
            <a:r>
              <a:rPr lang="ru-RU" sz="1200" u="sng" kern="1200" dirty="0" smtClean="0">
                <a:solidFill>
                  <a:schemeClr val="tx1"/>
                </a:solidFill>
                <a:effectLst/>
                <a:latin typeface="+mn-lt"/>
                <a:ea typeface="+mn-ea"/>
                <a:cs typeface="+mn-cs"/>
                <a:hlinkClick r:id="rId6"/>
              </a:rPr>
              <a:t>http://www.medvejata.ru</a:t>
            </a:r>
            <a:r>
              <a:rPr lang="ru-RU" sz="1200" kern="1200" dirty="0" smtClean="0">
                <a:solidFill>
                  <a:schemeClr val="tx1"/>
                </a:solidFill>
                <a:effectLst/>
                <a:latin typeface="+mn-lt"/>
                <a:ea typeface="+mn-ea"/>
                <a:cs typeface="+mn-cs"/>
              </a:rPr>
              <a:t> – «Весёлые медвежата». Добрый, яркий развивающий журнал для детей 6 - 12 лет. Сказки, загадки, познавательные рассказы о животных, правила дорожного движения, творческие мастерские и конкурсы с призами. «Весёлые медвежата» – весёлый друг детей, незаменимый помощник воспитателя и родителей!</a:t>
            </a:r>
          </a:p>
          <a:p>
            <a:r>
              <a:rPr lang="ru-RU" sz="1200" u="sng" kern="1200" dirty="0" smtClean="0">
                <a:solidFill>
                  <a:schemeClr val="tx1"/>
                </a:solidFill>
                <a:effectLst/>
                <a:latin typeface="+mn-lt"/>
                <a:ea typeface="+mn-ea"/>
                <a:cs typeface="+mn-cs"/>
                <a:hlinkClick r:id="rId7"/>
              </a:rPr>
              <a:t>http://www.merrypictures.ru/last_eskiz</a:t>
            </a:r>
            <a:r>
              <a:rPr lang="ru-RU" sz="1200" kern="1200" dirty="0" smtClean="0">
                <a:solidFill>
                  <a:schemeClr val="tx1"/>
                </a:solidFill>
                <a:effectLst/>
                <a:latin typeface="+mn-lt"/>
                <a:ea typeface="+mn-ea"/>
                <a:cs typeface="+mn-cs"/>
              </a:rPr>
              <a:t> - «Эскиз». Журнал об искусстве для детей. Издается с 2000 года. Журнал способствует эстетическому развитию, служит пособием для уроков рисования и эстетического воспитания. Архитектура городов, крупнейшие музеи мира, живопись и скульптура, народные промыслы, кино и театр, компьютерная графика, творчество юных читателей. Аудитория — дети 6-12 лет.</a:t>
            </a:r>
          </a:p>
          <a:p>
            <a:r>
              <a:rPr lang="ru-RU" sz="1200" u="sng" kern="1200" dirty="0" smtClean="0">
                <a:solidFill>
                  <a:schemeClr val="tx1"/>
                </a:solidFill>
                <a:effectLst/>
                <a:latin typeface="+mn-lt"/>
                <a:ea typeface="+mn-ea"/>
                <a:cs typeface="+mn-cs"/>
                <a:hlinkClick r:id="rId8"/>
              </a:rPr>
              <a:t>http://www.merrypictures.ru/last_filya</a:t>
            </a:r>
            <a:r>
              <a:rPr lang="ru-RU" sz="1200" kern="1200" dirty="0" smtClean="0">
                <a:solidFill>
                  <a:schemeClr val="tx1"/>
                </a:solidFill>
                <a:effectLst/>
                <a:latin typeface="+mn-lt"/>
                <a:ea typeface="+mn-ea"/>
                <a:cs typeface="+mn-cs"/>
              </a:rPr>
              <a:t> - «Филя». Журнал для детей о природе и экологии. Издается с 1997 года. Самые интересные сведения о живой природе, репортажи из зоопарка, веселые викторины о животных, экологические игры, красочные фотографии и иллюстрации, путешествия знаменитых натуралистов. В каждом номере дополнительная вкладка с раскрасками. Журнал рассчитан на детей от 6 до 12 лет.</a:t>
            </a:r>
          </a:p>
          <a:p>
            <a:r>
              <a:rPr lang="ru-RU" sz="1200" u="sng" kern="1200" dirty="0" smtClean="0">
                <a:solidFill>
                  <a:schemeClr val="tx1"/>
                </a:solidFill>
                <a:effectLst/>
                <a:latin typeface="+mn-lt"/>
                <a:ea typeface="+mn-ea"/>
                <a:cs typeface="+mn-cs"/>
                <a:hlinkClick r:id="rId9"/>
              </a:rPr>
              <a:t>http://www.merrypictures.ru/last_vk</a:t>
            </a:r>
            <a:r>
              <a:rPr lang="ru-RU" sz="1200" kern="1200" dirty="0" smtClean="0">
                <a:solidFill>
                  <a:schemeClr val="tx1"/>
                </a:solidFill>
                <a:effectLst/>
                <a:latin typeface="+mn-lt"/>
                <a:ea typeface="+mn-ea"/>
                <a:cs typeface="+mn-cs"/>
              </a:rPr>
              <a:t> - «Весёлые картинки». Детский юмористический журнал. Организует досуг всей семьи: настольные игры, комиксы, ребусы, шутки, загадки. С нового года в журнале вкладка «Учимся вместе с Весёлыми человечками». «Занимательная геометрия», «Давайте сравнивать», «Назови любимый цвет», «Учимся считать» и другие весёлые уроки составят уникальный «Весёлый учебник». Журнал рассчитан на детей от 4 до 10 лет. Просмотреть архив журнала можно на сайте </a:t>
            </a:r>
            <a:r>
              <a:rPr lang="ru-RU" sz="1200" u="sng" kern="1200" dirty="0" smtClean="0">
                <a:solidFill>
                  <a:schemeClr val="tx1"/>
                </a:solidFill>
                <a:effectLst/>
                <a:latin typeface="+mn-lt"/>
                <a:ea typeface="+mn-ea"/>
                <a:cs typeface="+mn-cs"/>
                <a:hlinkClick r:id="rId10" action="ppaction://hlinkfile"/>
              </a:rPr>
              <a:t>http://publ.lib.ru/ARCHIVES/V/''Veselye_kartinki''/_''Veselye_kartinki''.html</a:t>
            </a:r>
            <a:r>
              <a:rPr lang="ru-RU" sz="1200" kern="1200" dirty="0" smtClean="0">
                <a:solidFill>
                  <a:schemeClr val="tx1"/>
                </a:solidFill>
                <a:effectLst/>
                <a:latin typeface="+mn-lt"/>
                <a:ea typeface="+mn-ea"/>
                <a:cs typeface="+mn-cs"/>
              </a:rPr>
              <a:t> Публичная библиотека (Электронные книжные полки Вадима Ершова и К).</a:t>
            </a:r>
          </a:p>
          <a:p>
            <a:pPr algn="just"/>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30</a:t>
            </a:fld>
            <a:endParaRPr lang="ru-RU"/>
          </a:p>
        </p:txBody>
      </p:sp>
    </p:spTree>
    <p:extLst>
      <p:ext uri="{BB962C8B-B14F-4D97-AF65-F5344CB8AC3E}">
        <p14:creationId xmlns:p14="http://schemas.microsoft.com/office/powerpoint/2010/main" val="42517962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en-US" sz="1200" u="sng" kern="1200" dirty="0" smtClean="0">
                <a:solidFill>
                  <a:schemeClr val="tx1"/>
                </a:solidFill>
                <a:effectLst/>
                <a:latin typeface="+mn-lt"/>
                <a:ea typeface="+mn-ea"/>
                <a:cs typeface="+mn-cs"/>
                <a:hlinkClick r:id="rId3"/>
              </a:rPr>
              <a:t>http</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www</a:t>
            </a:r>
            <a:r>
              <a:rPr lang="ru-RU" sz="1200" u="sng" kern="1200" dirty="0" smtClean="0">
                <a:solidFill>
                  <a:schemeClr val="tx1"/>
                </a:solidFill>
                <a:effectLst/>
                <a:latin typeface="+mn-lt"/>
                <a:ea typeface="+mn-ea"/>
                <a:cs typeface="+mn-cs"/>
                <a:hlinkClick r:id="rId3"/>
              </a:rPr>
              <a:t>.</a:t>
            </a:r>
            <a:r>
              <a:rPr lang="en-US" sz="1200" u="sng" kern="1200" dirty="0" err="1" smtClean="0">
                <a:solidFill>
                  <a:schemeClr val="tx1"/>
                </a:solidFill>
                <a:effectLst/>
                <a:latin typeface="+mn-lt"/>
                <a:ea typeface="+mn-ea"/>
                <a:cs typeface="+mn-cs"/>
                <a:hlinkClick r:id="rId3"/>
              </a:rPr>
              <a:t>murzilka</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org</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info</a:t>
            </a:r>
            <a:r>
              <a:rPr lang="ru-RU" sz="1200" u="sng" kern="1200" dirty="0" smtClean="0">
                <a:solidFill>
                  <a:schemeClr val="tx1"/>
                </a:solidFill>
                <a:effectLst/>
                <a:latin typeface="+mn-lt"/>
                <a:ea typeface="+mn-ea"/>
                <a:cs typeface="+mn-cs"/>
                <a:hlinkClick r:id="rId3"/>
              </a:rPr>
              <a:t>/</a:t>
            </a:r>
            <a:r>
              <a:rPr lang="en-US" sz="1200" u="sng" kern="1200" dirty="0" smtClean="0">
                <a:solidFill>
                  <a:schemeClr val="tx1"/>
                </a:solidFill>
                <a:effectLst/>
                <a:latin typeface="+mn-lt"/>
                <a:ea typeface="+mn-ea"/>
                <a:cs typeface="+mn-cs"/>
                <a:hlinkClick r:id="rId3"/>
              </a:rPr>
              <a:t>about</a:t>
            </a:r>
            <a:r>
              <a:rPr lang="ru-RU" sz="1200" u="sng" kern="1200" dirty="0" smtClean="0">
                <a:solidFill>
                  <a:schemeClr val="tx1"/>
                </a:solidFill>
                <a:effectLst/>
                <a:latin typeface="+mn-lt"/>
                <a:ea typeface="+mn-ea"/>
                <a:cs typeface="+mn-cs"/>
                <a:hlinkClick r:id="rId3"/>
              </a:rPr>
              <a:t>/</a:t>
            </a:r>
            <a:r>
              <a:rPr lang="ru-RU" sz="1200" kern="1200" dirty="0" smtClean="0">
                <a:solidFill>
                  <a:schemeClr val="tx1"/>
                </a:solidFill>
                <a:effectLst/>
                <a:latin typeface="+mn-lt"/>
                <a:ea typeface="+mn-ea"/>
                <a:cs typeface="+mn-cs"/>
              </a:rPr>
              <a:t> - популярный детский литературно-художественный журнал «Мурзилка». В журнале печатаются сказки, сказочные повести, рассказы, пьесы, стихи. Главные его авторы - современные талантливые писатели, художники и классики детской литературы. Часто авторами журнала выступают сами читатели. Просмотреть архив журнала можно на сайте: </a:t>
            </a:r>
            <a:r>
              <a:rPr lang="ru-RU" sz="1200" u="sng" kern="1200" dirty="0" smtClean="0">
                <a:solidFill>
                  <a:schemeClr val="tx1"/>
                </a:solidFill>
                <a:effectLst/>
                <a:latin typeface="+mn-lt"/>
                <a:ea typeface="+mn-ea"/>
                <a:cs typeface="+mn-cs"/>
                <a:hlinkClick r:id="rId4"/>
              </a:rPr>
              <a:t>www.murzilka.km.ru</a:t>
            </a:r>
            <a:r>
              <a:rPr lang="ru-RU" sz="1200" kern="1200" dirty="0" smtClean="0">
                <a:solidFill>
                  <a:schemeClr val="tx1"/>
                </a:solidFill>
                <a:effectLst/>
                <a:latin typeface="+mn-lt"/>
                <a:ea typeface="+mn-ea"/>
                <a:cs typeface="+mn-cs"/>
              </a:rPr>
              <a:t>. Адресован детям от 6 до 12 лет.</a:t>
            </a:r>
          </a:p>
          <a:p>
            <a:pPr algn="just"/>
            <a:r>
              <a:rPr lang="en-US" sz="1200" u="sng" kern="1200" dirty="0" smtClean="0">
                <a:solidFill>
                  <a:schemeClr val="tx1"/>
                </a:solidFill>
                <a:effectLst/>
                <a:latin typeface="+mn-lt"/>
                <a:ea typeface="+mn-ea"/>
                <a:cs typeface="+mn-cs"/>
                <a:hlinkClick r:id="rId5"/>
              </a:rPr>
              <a:t>http</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www</a:t>
            </a:r>
            <a:r>
              <a:rPr lang="ru-RU" sz="1200" u="sng" kern="1200" dirty="0" smtClean="0">
                <a:solidFill>
                  <a:schemeClr val="tx1"/>
                </a:solidFill>
                <a:effectLst/>
                <a:latin typeface="+mn-lt"/>
                <a:ea typeface="+mn-ea"/>
                <a:cs typeface="+mn-cs"/>
                <a:hlinkClick r:id="rId5"/>
              </a:rPr>
              <a:t>.</a:t>
            </a:r>
            <a:r>
              <a:rPr lang="en-US" sz="1200" u="sng" kern="1200" dirty="0" err="1" smtClean="0">
                <a:solidFill>
                  <a:schemeClr val="tx1"/>
                </a:solidFill>
                <a:effectLst/>
                <a:latin typeface="+mn-lt"/>
                <a:ea typeface="+mn-ea"/>
                <a:cs typeface="+mn-cs"/>
                <a:hlinkClick r:id="rId5"/>
              </a:rPr>
              <a:t>ug</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ru</a:t>
            </a:r>
            <a:r>
              <a:rPr lang="en-US" sz="1200" u="sng"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«Учительская газета».</a:t>
            </a:r>
          </a:p>
          <a:p>
            <a:pPr algn="just"/>
            <a:r>
              <a:rPr lang="ru-RU" sz="1200" u="sng" kern="1200" dirty="0" smtClean="0">
                <a:solidFill>
                  <a:schemeClr val="tx1"/>
                </a:solidFill>
                <a:effectLst/>
                <a:latin typeface="+mn-lt"/>
                <a:ea typeface="+mn-ea"/>
                <a:cs typeface="+mn-cs"/>
                <a:hlinkClick r:id="rId6"/>
              </a:rPr>
              <a:t>http://www.unnaturalist.ru/index.php</a:t>
            </a:r>
            <a:r>
              <a:rPr lang="ru-RU" sz="1200" kern="1200" dirty="0" smtClean="0">
                <a:solidFill>
                  <a:schemeClr val="tx1"/>
                </a:solidFill>
                <a:effectLst/>
                <a:latin typeface="+mn-lt"/>
                <a:ea typeface="+mn-ea"/>
                <a:cs typeface="+mn-cs"/>
              </a:rPr>
              <a:t> - «Юный натуралист». Уникальный старейший научно-популярный журнал для детей и юношества. Издается с 1928 года.</a:t>
            </a:r>
          </a:p>
          <a:p>
            <a:pPr algn="just"/>
            <a:r>
              <a:rPr lang="ru-RU" sz="1200" u="sng" kern="1200" dirty="0" smtClean="0">
                <a:solidFill>
                  <a:schemeClr val="tx1"/>
                </a:solidFill>
                <a:effectLst/>
                <a:latin typeface="+mn-lt"/>
                <a:ea typeface="+mn-ea"/>
                <a:cs typeface="+mn-cs"/>
                <a:hlinkClick r:id="rId7"/>
              </a:rPr>
              <a:t>http://www.</a:t>
            </a:r>
            <a:r>
              <a:rPr lang="en-US" sz="1200" u="sng" kern="1200" dirty="0" err="1" smtClean="0">
                <a:solidFill>
                  <a:schemeClr val="tx1"/>
                </a:solidFill>
                <a:effectLst/>
                <a:latin typeface="+mn-lt"/>
                <a:ea typeface="+mn-ea"/>
                <a:cs typeface="+mn-cs"/>
                <a:hlinkClick r:id="rId7"/>
              </a:rPr>
              <a:t>vestnik</a:t>
            </a:r>
            <a:r>
              <a:rPr lang="ru-RU" sz="1200" u="sng" kern="1200" dirty="0" smtClean="0">
                <a:solidFill>
                  <a:schemeClr val="tx1"/>
                </a:solidFill>
                <a:effectLst/>
                <a:latin typeface="+mn-lt"/>
                <a:ea typeface="+mn-ea"/>
                <a:cs typeface="+mn-cs"/>
                <a:hlinkClick r:id="rId7"/>
              </a:rPr>
              <a:t>.</a:t>
            </a:r>
            <a:r>
              <a:rPr lang="en-US" sz="1200" u="sng" kern="1200" dirty="0" err="1" smtClean="0">
                <a:solidFill>
                  <a:schemeClr val="tx1"/>
                </a:solidFill>
                <a:effectLst/>
                <a:latin typeface="+mn-lt"/>
                <a:ea typeface="+mn-ea"/>
                <a:cs typeface="+mn-cs"/>
                <a:hlinkClick r:id="rId7"/>
              </a:rPr>
              <a:t>edu</a:t>
            </a:r>
            <a:r>
              <a:rPr lang="ru-RU" sz="1200" u="sng" kern="1200" dirty="0" smtClean="0">
                <a:solidFill>
                  <a:schemeClr val="tx1"/>
                </a:solidFill>
                <a:effectLst/>
                <a:latin typeface="+mn-lt"/>
                <a:ea typeface="+mn-ea"/>
                <a:cs typeface="+mn-cs"/>
                <a:hlinkClick r:id="rId7"/>
              </a:rPr>
              <a:t>.</a:t>
            </a:r>
            <a:r>
              <a:rPr lang="en-US" sz="1200" u="sng" kern="1200" dirty="0" smtClean="0">
                <a:solidFill>
                  <a:schemeClr val="tx1"/>
                </a:solidFill>
                <a:effectLst/>
                <a:latin typeface="+mn-lt"/>
                <a:ea typeface="+mn-ea"/>
                <a:cs typeface="+mn-cs"/>
                <a:hlinkClick r:id="rId7"/>
              </a:rPr>
              <a:t>ru</a:t>
            </a:r>
            <a:r>
              <a:rPr lang="ru-RU" sz="1200" kern="1200" dirty="0" smtClean="0">
                <a:solidFill>
                  <a:schemeClr val="tx1"/>
                </a:solidFill>
                <a:effectLst/>
                <a:latin typeface="+mn-lt"/>
                <a:ea typeface="+mn-ea"/>
                <a:cs typeface="+mn-cs"/>
              </a:rPr>
              <a:t> – «Вестник образования». Нормативные документы и аналитические обзоры.</a:t>
            </a:r>
          </a:p>
          <a:p>
            <a:pPr algn="just"/>
            <a:r>
              <a:rPr lang="ru-RU" sz="1200" u="sng" kern="1200" dirty="0" smtClean="0">
                <a:solidFill>
                  <a:schemeClr val="tx1"/>
                </a:solidFill>
                <a:effectLst/>
                <a:latin typeface="+mn-lt"/>
                <a:ea typeface="+mn-ea"/>
                <a:cs typeface="+mn-cs"/>
                <a:hlinkClick r:id="rId8"/>
              </a:rPr>
              <a:t>http://ru.wikipedia.org/wiki</a:t>
            </a:r>
            <a:r>
              <a:rPr lang="ru-RU" sz="1200" kern="1200" dirty="0" smtClean="0">
                <a:solidFill>
                  <a:schemeClr val="tx1"/>
                </a:solidFill>
                <a:effectLst/>
                <a:latin typeface="+mn-lt"/>
                <a:ea typeface="+mn-ea"/>
                <a:cs typeface="+mn-cs"/>
              </a:rPr>
              <a:t> - Детские и юношеские журналы России. Материал из «Википедии» — свободной энциклопедии. «</a:t>
            </a:r>
            <a:r>
              <a:rPr lang="ru-RU" sz="1200" u="sng" kern="1200" dirty="0" smtClean="0">
                <a:solidFill>
                  <a:schemeClr val="tx1"/>
                </a:solidFill>
                <a:effectLst/>
                <a:latin typeface="+mn-lt"/>
                <a:ea typeface="+mn-ea"/>
                <a:cs typeface="+mn-cs"/>
                <a:hlinkClick r:id="rId9" tooltip="Весёлые картинки (журнал)"/>
              </a:rPr>
              <a:t>Весёлые картинки</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0" tooltip="Звёздочка (журнал)"/>
              </a:rPr>
              <a:t>Звёздочка</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1" tooltip="Календарь школьника"/>
              </a:rPr>
              <a:t>Календарь школьника</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2" tooltip="Квант (журнал)"/>
              </a:rPr>
              <a:t>Квант</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3" tooltip="Колобок (журнал) (страница отсутствует)"/>
              </a:rPr>
              <a:t>Колобок</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4" tooltip="Костёр (журнал) (страница отсутствует)"/>
              </a:rPr>
              <a:t>Костёр</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5" tooltip="Лазурь (журнал) (страница отсутствует)"/>
              </a:rPr>
              <a:t>Лазурь</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6" tooltip="Мурзилка"/>
              </a:rPr>
              <a:t>Мурзилка</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7" tooltip="Пионер (журнал)"/>
              </a:rPr>
              <a:t>Пионер</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8" tooltip="Потенциал (журнал)"/>
              </a:rPr>
              <a:t>Потенциал</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19" tooltip="Санька — бешеный кролик (страница отсутствует)"/>
              </a:rPr>
              <a:t>Санька — бешеный кролик</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20" tooltip="Свирель (журнал) (страница отсутствует)"/>
              </a:rPr>
              <a:t>Свирель</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21" tooltip="Свирелька (журнал) (страница отсутствует)"/>
              </a:rPr>
              <a:t>Свирелька</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22" tooltip="Точка (журнал)"/>
              </a:rPr>
              <a:t>Точка</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23" tooltip="Трамвай (журнал)"/>
              </a:rPr>
              <a:t>Трамвай</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24" tooltip="Юный натуралист (журнал)"/>
              </a:rPr>
              <a:t>Юный натуралист</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25" tooltip="Юный техник"/>
              </a:rPr>
              <a:t>Юный техник</a:t>
            </a:r>
            <a:r>
              <a:rPr lang="ru-RU" sz="1200" kern="1200" dirty="0" smtClean="0">
                <a:solidFill>
                  <a:schemeClr val="tx1"/>
                </a:solidFill>
                <a:effectLst/>
                <a:latin typeface="+mn-lt"/>
                <a:ea typeface="+mn-ea"/>
                <a:cs typeface="+mn-cs"/>
              </a:rPr>
              <a:t>». </a:t>
            </a:r>
          </a:p>
        </p:txBody>
      </p:sp>
      <p:sp>
        <p:nvSpPr>
          <p:cNvPr id="4" name="Номер слайда 3"/>
          <p:cNvSpPr>
            <a:spLocks noGrp="1"/>
          </p:cNvSpPr>
          <p:nvPr>
            <p:ph type="sldNum" sz="quarter" idx="10"/>
          </p:nvPr>
        </p:nvSpPr>
        <p:spPr/>
        <p:txBody>
          <a:bodyPr/>
          <a:lstStyle/>
          <a:p>
            <a:fld id="{8AEE4B1B-8E78-49D5-970C-8CC4D8E8326E}" type="slidenum">
              <a:rPr lang="ru-RU" smtClean="0"/>
              <a:t>31</a:t>
            </a:fld>
            <a:endParaRPr lang="ru-RU"/>
          </a:p>
        </p:txBody>
      </p:sp>
    </p:spTree>
    <p:extLst>
      <p:ext uri="{BB962C8B-B14F-4D97-AF65-F5344CB8AC3E}">
        <p14:creationId xmlns:p14="http://schemas.microsoft.com/office/powerpoint/2010/main" val="1819577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ВИРТУАЛЬНЫЕ ДЕТСКИЕ ЖУРНАЛЫ</a:t>
            </a:r>
            <a:endParaRPr lang="ru-RU" sz="1200" kern="1200" dirty="0" smtClean="0">
              <a:solidFill>
                <a:schemeClr val="tx1"/>
              </a:solidFill>
              <a:effectLst/>
              <a:latin typeface="+mn-lt"/>
              <a:ea typeface="+mn-ea"/>
              <a:cs typeface="+mn-cs"/>
            </a:endParaRPr>
          </a:p>
          <a:p>
            <a:r>
              <a:rPr lang="ru-RU" sz="1200" u="sng" kern="1200" dirty="0" smtClean="0">
                <a:solidFill>
                  <a:schemeClr val="tx1"/>
                </a:solidFill>
                <a:effectLst/>
                <a:latin typeface="+mn-lt"/>
                <a:ea typeface="+mn-ea"/>
                <a:cs typeface="+mn-cs"/>
                <a:hlinkClick r:id="rId3"/>
              </a:rPr>
              <a:t>http://www.cofe.ru/read-ka</a:t>
            </a:r>
            <a:r>
              <a:rPr lang="ru-RU" sz="1200" kern="1200" dirty="0" smtClean="0">
                <a:solidFill>
                  <a:schemeClr val="tx1"/>
                </a:solidFill>
                <a:effectLst/>
                <a:latin typeface="+mn-lt"/>
                <a:ea typeface="+mn-ea"/>
                <a:cs typeface="+mn-cs"/>
              </a:rPr>
              <a:t> - «Почитай-ка». Красочный иллюстрированный журнал для самых маленьких детей, существующий только в Интернете. Сказки, стихи, головоломки, курьезы, необычности, рассказы, загадки, факты из жизни ученых, великие сказочники. Конкурс юных поэтов и писателей. (Аудитория – дети от 4-х лет.)</a:t>
            </a:r>
          </a:p>
          <a:p>
            <a:r>
              <a:rPr lang="ru-RU" sz="1200" u="sng" kern="1200" dirty="0" smtClean="0">
                <a:solidFill>
                  <a:schemeClr val="tx1"/>
                </a:solidFill>
                <a:effectLst/>
                <a:latin typeface="+mn-lt"/>
                <a:ea typeface="+mn-ea"/>
                <a:cs typeface="+mn-cs"/>
                <a:hlinkClick r:id="rId4"/>
              </a:rPr>
              <a:t>http://www.solnet.ee/sol</a:t>
            </a:r>
            <a:r>
              <a:rPr lang="ru-RU" sz="1200" kern="1200" dirty="0" smtClean="0">
                <a:solidFill>
                  <a:schemeClr val="tx1"/>
                </a:solidFill>
                <a:effectLst/>
                <a:latin typeface="+mn-lt"/>
                <a:ea typeface="+mn-ea"/>
                <a:cs typeface="+mn-cs"/>
              </a:rPr>
              <a:t> - «Солнышко». Развлекательно-познавательный детский журнал, существующий только в Интернете (в виртуальном виде). Печатной версии не было и пока нет. Игротека, сценарии праздников, фотогалерея «Мое солнышко», сказки, зоопарк, журнал (раскраски, стихи, песенки, загадки, юмор, кроссворды, ребусы и многое другое). На его страницах можно прочитать сказки, рассказы о захватывающих приключениях и загадочных открытиях. Получить уроки хороших манер, ответы на детские вопросы (рубрика «Почемучка»), советы </a:t>
            </a:r>
            <a:r>
              <a:rPr lang="ru-RU" sz="1200" kern="1200" dirty="0" err="1" smtClean="0">
                <a:solidFill>
                  <a:schemeClr val="tx1"/>
                </a:solidFill>
                <a:effectLst/>
                <a:latin typeface="+mn-lt"/>
                <a:ea typeface="+mn-ea"/>
                <a:cs typeface="+mn-cs"/>
              </a:rPr>
              <a:t>Поварешкина</a:t>
            </a:r>
            <a:r>
              <a:rPr lang="ru-RU" sz="1200" kern="1200" dirty="0" smtClean="0">
                <a:solidFill>
                  <a:schemeClr val="tx1"/>
                </a:solidFill>
                <a:effectLst/>
                <a:latin typeface="+mn-lt"/>
                <a:ea typeface="+mn-ea"/>
                <a:cs typeface="+mn-cs"/>
              </a:rPr>
              <a:t> (как приготовить несложные блюда, когда рядом нет родителей). «</a:t>
            </a:r>
            <a:r>
              <a:rPr lang="ru-RU" sz="1200" kern="1200" dirty="0" err="1" smtClean="0">
                <a:solidFill>
                  <a:schemeClr val="tx1"/>
                </a:solidFill>
                <a:effectLst/>
                <a:latin typeface="+mn-lt"/>
                <a:ea typeface="+mn-ea"/>
                <a:cs typeface="+mn-cs"/>
              </a:rPr>
              <a:t>Полиглотик</a:t>
            </a:r>
            <a:r>
              <a:rPr lang="ru-RU" sz="1200" kern="1200" dirty="0" smtClean="0">
                <a:solidFill>
                  <a:schemeClr val="tx1"/>
                </a:solidFill>
                <a:effectLst/>
                <a:latin typeface="+mn-lt"/>
                <a:ea typeface="+mn-ea"/>
                <a:cs typeface="+mn-cs"/>
              </a:rPr>
              <a:t>» (изучение иностранных языков в раннем возрасте). Архивные материалы, отсортированные по рубрикам и по номерам. (Аудитория – дети от 4-х лет.)</a:t>
            </a:r>
          </a:p>
          <a:p>
            <a:r>
              <a:rPr lang="ru-RU" sz="1200" kern="1200" dirty="0" smtClean="0">
                <a:solidFill>
                  <a:schemeClr val="tx1"/>
                </a:solidFill>
                <a:effectLst/>
                <a:latin typeface="+mn-lt"/>
                <a:ea typeface="+mn-ea"/>
                <a:cs typeface="+mn-cs"/>
              </a:rPr>
              <a:t>Виртуальные журналы, сочетающие печатное слово и компьютерные достижения, представляют собой явление уникальное. Рассматривая виртуальные журналы, ребёнок вместе с родителями или воспитателями параллельно получает знания глобального масштаба: одновременно читает литературное произведение и участвует в познавательной викторине, ведет переписку с друзьями, просматривает широкий спектр графических изображений (фотографии красивых мест планеты, животных, растений), повышает уровень, как своего родного языка, так и дополнительного – английского, например, основного в Интернете, играет в игру, развивающую логическое мышление – и все это сразу!</a:t>
            </a:r>
          </a:p>
          <a:p>
            <a:r>
              <a:rPr lang="en-US" sz="1200" u="sng" kern="1200" dirty="0" smtClean="0">
                <a:solidFill>
                  <a:schemeClr val="tx1"/>
                </a:solidFill>
                <a:effectLst/>
                <a:latin typeface="+mn-lt"/>
                <a:ea typeface="+mn-ea"/>
                <a:cs typeface="+mn-cs"/>
                <a:hlinkClick r:id="rId5"/>
              </a:rPr>
              <a:t>http</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www</a:t>
            </a:r>
            <a:r>
              <a:rPr lang="ru-RU" sz="1200" u="sng" kern="1200" dirty="0" smtClean="0">
                <a:solidFill>
                  <a:schemeClr val="tx1"/>
                </a:solidFill>
                <a:effectLst/>
                <a:latin typeface="+mn-lt"/>
                <a:ea typeface="+mn-ea"/>
                <a:cs typeface="+mn-cs"/>
                <a:hlinkClick r:id="rId5"/>
              </a:rPr>
              <a:t>.</a:t>
            </a:r>
            <a:r>
              <a:rPr lang="en-US" sz="1200" u="sng" kern="1200" dirty="0" err="1" smtClean="0">
                <a:solidFill>
                  <a:schemeClr val="tx1"/>
                </a:solidFill>
                <a:effectLst/>
                <a:latin typeface="+mn-lt"/>
                <a:ea typeface="+mn-ea"/>
                <a:cs typeface="+mn-cs"/>
                <a:hlinkClick r:id="rId5"/>
              </a:rPr>
              <a:t>enews</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com</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monster</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education</a:t>
            </a:r>
            <a:r>
              <a:rPr lang="ru-RU" sz="1200" u="sng" kern="1200" dirty="0" smtClean="0">
                <a:solidFill>
                  <a:schemeClr val="tx1"/>
                </a:solidFill>
                <a:effectLst/>
                <a:latin typeface="+mn-lt"/>
                <a:ea typeface="+mn-ea"/>
                <a:cs typeface="+mn-cs"/>
                <a:hlinkClick r:id="rId5"/>
              </a:rPr>
              <a:t>.</a:t>
            </a:r>
            <a:r>
              <a:rPr lang="en-US" sz="1200" u="sng" kern="1200" dirty="0" smtClean="0">
                <a:solidFill>
                  <a:schemeClr val="tx1"/>
                </a:solidFill>
                <a:effectLst/>
                <a:latin typeface="+mn-lt"/>
                <a:ea typeface="+mn-ea"/>
                <a:cs typeface="+mn-cs"/>
                <a:hlinkClick r:id="rId5"/>
              </a:rPr>
              <a:t>html</a:t>
            </a:r>
            <a:r>
              <a:rPr lang="ru-RU" sz="1200" kern="1200" dirty="0" smtClean="0">
                <a:solidFill>
                  <a:schemeClr val="tx1"/>
                </a:solidFill>
                <a:effectLst/>
                <a:latin typeface="+mn-lt"/>
                <a:ea typeface="+mn-ea"/>
                <a:cs typeface="+mn-cs"/>
              </a:rPr>
              <a:t> – Каталог журналов Сети. Достаточно большой и подробный список образовательных журналов, не имеющих печатного аналога. </a:t>
            </a:r>
          </a:p>
          <a:p>
            <a:r>
              <a:rPr lang="ru-RU" sz="1200" u="sng" kern="1200" dirty="0" smtClean="0">
                <a:solidFill>
                  <a:schemeClr val="tx1"/>
                </a:solidFill>
                <a:effectLst/>
                <a:latin typeface="+mn-lt"/>
                <a:ea typeface="+mn-ea"/>
                <a:cs typeface="+mn-cs"/>
                <a:hlinkClick r:id="rId6"/>
              </a:rPr>
              <a:t>http://www.e-skazki.narod.ru</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hlinkClick r:id="rId6"/>
              </a:rPr>
              <a:t>Сказка для народа - новости мира сказок</a:t>
            </a:r>
            <a:r>
              <a:rPr lang="ru-RU" sz="1200" kern="1200" dirty="0" smtClean="0">
                <a:solidFill>
                  <a:schemeClr val="tx1"/>
                </a:solidFill>
                <a:effectLst/>
                <a:latin typeface="+mn-lt"/>
                <a:ea typeface="+mn-ea"/>
                <a:cs typeface="+mn-cs"/>
              </a:rPr>
              <a:t>. Размещены самые различные народные и авторские сказки со всех уголков планеты. </a:t>
            </a:r>
          </a:p>
          <a:p>
            <a:r>
              <a:rPr lang="ru-RU" sz="1200" u="sng" kern="1200" dirty="0" smtClean="0">
                <a:solidFill>
                  <a:schemeClr val="tx1"/>
                </a:solidFill>
                <a:effectLst/>
                <a:latin typeface="+mn-lt"/>
                <a:ea typeface="+mn-ea"/>
                <a:cs typeface="+mn-cs"/>
                <a:hlinkClick r:id="rId7"/>
              </a:rPr>
              <a:t>http://www.xo.by.ru</a:t>
            </a:r>
            <a:r>
              <a:rPr lang="ru-RU" sz="1200" kern="1200" dirty="0" smtClean="0">
                <a:solidFill>
                  <a:schemeClr val="tx1"/>
                </a:solidFill>
                <a:effectLst/>
                <a:latin typeface="+mn-lt"/>
                <a:ea typeface="+mn-ea"/>
                <a:cs typeface="+mn-cs"/>
              </a:rPr>
              <a:t> – «</a:t>
            </a:r>
            <a:r>
              <a:rPr lang="ru-RU" sz="1200" u="sng" kern="1200" dirty="0" smtClean="0">
                <a:solidFill>
                  <a:schemeClr val="tx1"/>
                </a:solidFill>
                <a:effectLst/>
                <a:latin typeface="+mn-lt"/>
                <a:ea typeface="+mn-ea"/>
                <a:cs typeface="+mn-cs"/>
                <a:hlinkClick r:id="rId7"/>
              </a:rPr>
              <a:t>Санька - Бешеный кролик</a:t>
            </a:r>
            <a:r>
              <a:rPr lang="ru-RU" sz="1200" kern="1200" dirty="0" smtClean="0">
                <a:solidFill>
                  <a:schemeClr val="tx1"/>
                </a:solidFill>
                <a:effectLst/>
                <a:latin typeface="+mn-lt"/>
                <a:ea typeface="+mn-ea"/>
                <a:cs typeface="+mn-cs"/>
              </a:rPr>
              <a:t>». Развлекательно-познавательный Интернет-журнал для детей и подростков. Игры, загадки, рассказы, познавательные истории, сказки и многое другое.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8AEE4B1B-8E78-49D5-970C-8CC4D8E8326E}" type="slidenum">
              <a:rPr lang="ru-RU" smtClean="0"/>
              <a:t>32</a:t>
            </a:fld>
            <a:endParaRPr lang="ru-RU"/>
          </a:p>
        </p:txBody>
      </p:sp>
    </p:spTree>
    <p:extLst>
      <p:ext uri="{BB962C8B-B14F-4D97-AF65-F5344CB8AC3E}">
        <p14:creationId xmlns:p14="http://schemas.microsoft.com/office/powerpoint/2010/main" val="10868178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lgn="just"/>
            <a:r>
              <a:rPr lang="ru-RU" sz="1200" b="1" i="1" dirty="0" smtClean="0">
                <a:solidFill>
                  <a:srgbClr val="000036"/>
                </a:solidFill>
                <a:latin typeface="Times New Roman" panose="02020603050405020304" pitchFamily="18" charset="0"/>
                <a:ea typeface="Times New Roman" panose="02020603050405020304" pitchFamily="18" charset="0"/>
              </a:rPr>
              <a:t>       Критерии оценки самостоятельной работы студентов по теме</a:t>
            </a:r>
            <a:r>
              <a:rPr lang="ru-RU" sz="1200" b="1" i="1" baseline="0" dirty="0" smtClean="0">
                <a:solidFill>
                  <a:srgbClr val="000036"/>
                </a:solidFill>
                <a:latin typeface="Times New Roman" panose="02020603050405020304" pitchFamily="18" charset="0"/>
                <a:ea typeface="Times New Roman" panose="02020603050405020304" pitchFamily="18" charset="0"/>
              </a:rPr>
              <a:t> </a:t>
            </a:r>
            <a:r>
              <a:rPr lang="ru-RU" sz="1200" b="1" i="1" dirty="0" smtClean="0">
                <a:solidFill>
                  <a:srgbClr val="000036"/>
                </a:solidFill>
                <a:latin typeface="Times New Roman" panose="02020603050405020304" pitchFamily="18" charset="0"/>
                <a:ea typeface="Times New Roman" panose="02020603050405020304" pitchFamily="18" charset="0"/>
              </a:rPr>
              <a:t>«</a:t>
            </a:r>
            <a:r>
              <a:rPr lang="ru-RU" sz="1200" b="1" i="1" dirty="0" smtClean="0">
                <a:solidFill>
                  <a:srgbClr val="000042"/>
                </a:solidFill>
                <a:latin typeface="Times New Roman" panose="02020603050405020304" pitchFamily="18" charset="0"/>
                <a:ea typeface="Courier New" panose="02070309020205020404" pitchFamily="49" charset="0"/>
              </a:rPr>
              <a:t>И</a:t>
            </a:r>
            <a:r>
              <a:rPr lang="ru-RU" sz="1200" b="1" i="1" dirty="0" smtClean="0">
                <a:solidFill>
                  <a:srgbClr val="000042"/>
                </a:solidFill>
                <a:latin typeface="Times New Roman" panose="02020603050405020304" pitchFamily="18" charset="0"/>
                <a:ea typeface="Times New Roman" panose="02020603050405020304" pitchFamily="18" charset="0"/>
              </a:rPr>
              <a:t>нформационный поиск в процессе изучения дисциплин психолого – педагогического цикла</a:t>
            </a:r>
            <a:r>
              <a:rPr lang="ru-RU" sz="1200" b="1" i="1" kern="50" dirty="0" smtClean="0">
                <a:solidFill>
                  <a:srgbClr val="000058"/>
                </a:solidFill>
                <a:latin typeface="Times New Roman" panose="02020603050405020304" pitchFamily="18" charset="0"/>
                <a:ea typeface="Courier New" panose="02070309020205020404" pitchFamily="49" charset="0"/>
              </a:rPr>
              <a:t>»</a:t>
            </a:r>
            <a:endParaRPr lang="ru-RU" sz="1200" i="1" dirty="0" smtClean="0">
              <a:solidFill>
                <a:srgbClr val="000058"/>
              </a:solidFill>
            </a:endParaRPr>
          </a:p>
          <a:p>
            <a:pPr marR="27305" lvl="0" algn="just" fontAlgn="base">
              <a:lnSpc>
                <a:spcPct val="105000"/>
              </a:lnSpc>
              <a:spcAft>
                <a:spcPts val="25"/>
              </a:spcAft>
              <a:buClr>
                <a:srgbClr val="181717"/>
              </a:buClr>
              <a:buSzPts val="1050"/>
            </a:pPr>
            <a:r>
              <a:rPr lang="ru-RU" sz="14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 Полнота выбора источников поиска (формальное соответствие требованиям):</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выбор источников осуществлен в соответствии с заданными требованиями;</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выбор источников осуществлен с отклонением от заданных требований (не более 2 замечаний);</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выбор источников осуществлен с отклонением от заданных требований (3 и более замечаний);</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выбор источников полностью не соответствует заданным требованиям.</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33</a:t>
            </a:fld>
            <a:endParaRPr lang="ru-RU"/>
          </a:p>
        </p:txBody>
      </p:sp>
    </p:spTree>
    <p:extLst>
      <p:ext uri="{BB962C8B-B14F-4D97-AF65-F5344CB8AC3E}">
        <p14:creationId xmlns:p14="http://schemas.microsoft.com/office/powerpoint/2010/main" val="965423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27305" lvl="0" algn="just" fontAlgn="base">
              <a:lnSpc>
                <a:spcPct val="105000"/>
              </a:lnSpc>
              <a:spcAft>
                <a:spcPts val="25"/>
              </a:spcAft>
              <a:buClr>
                <a:srgbClr val="181717"/>
              </a:buClr>
              <a:buSzPts val="1050"/>
            </a:pPr>
            <a:r>
              <a:rPr lang="ru-RU" sz="14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2. Точность поиска (формальное соответствие требованиям):</a:t>
            </a:r>
          </a:p>
          <a:p>
            <a:pPr marR="27305" lvl="0" algn="just" fontAlgn="base">
              <a:lnSpc>
                <a:spcPct val="105000"/>
              </a:lnSpc>
              <a:spcAft>
                <a:spcPts val="25"/>
              </a:spcAft>
              <a:buClr>
                <a:srgbClr val="181717"/>
              </a:buClr>
              <a:buSzPts val="1050"/>
            </a:pPr>
            <a:r>
              <a:rPr lang="ru-RU" sz="1400" b="1" i="1" baseline="0"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1200" i="1" dirty="0" smtClean="0">
                <a:solidFill>
                  <a:srgbClr val="000036"/>
                </a:solidFill>
                <a:latin typeface="Times New Roman" panose="02020603050405020304" pitchFamily="18" charset="0"/>
                <a:ea typeface="Times New Roman" panose="02020603050405020304" pitchFamily="18" charset="0"/>
              </a:rPr>
              <a:t>— информационный поиск абсолютно точный;</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 информационный поиск имеет неточности (не более 2 замечаний);</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 информационный поиск имеет неточности (3 и более замечаний);</a:t>
            </a:r>
          </a:p>
          <a:p>
            <a:pPr marL="215900"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информационный поиск абсолютно неточный.</a:t>
            </a:r>
          </a:p>
          <a:p>
            <a:pPr marL="215900" marR="27305" indent="209550" algn="just">
              <a:lnSpc>
                <a:spcPct val="105000"/>
              </a:lnSpc>
              <a:spcAft>
                <a:spcPts val="25"/>
              </a:spcAft>
            </a:pPr>
            <a:endParaRPr lang="ru-RU" sz="1200" i="1" dirty="0" smtClean="0">
              <a:solidFill>
                <a:srgbClr val="000036"/>
              </a:solidFill>
              <a:latin typeface="Times New Roman" panose="02020603050405020304" pitchFamily="18" charset="0"/>
              <a:ea typeface="Times New Roman" panose="02020603050405020304" pitchFamily="18" charset="0"/>
            </a:endParaRPr>
          </a:p>
          <a:p>
            <a:pPr marR="27305" lvl="0" algn="just" fontAlgn="base">
              <a:lnSpc>
                <a:spcPct val="105000"/>
              </a:lnSpc>
              <a:spcAft>
                <a:spcPts val="20"/>
              </a:spcAft>
              <a:buClr>
                <a:srgbClr val="181717"/>
              </a:buClr>
              <a:buSzPts val="1050"/>
            </a:pPr>
            <a:r>
              <a:rPr lang="ru-RU" sz="14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 Список источников является результатом достижения цели поиска (содержательное соответствие требованиям):</a:t>
            </a:r>
          </a:p>
          <a:p>
            <a:pPr marL="215900"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список и цель поиска согласованы;</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 список и цель поиска частично согласованы (не более 2 замечаний);</a:t>
            </a:r>
          </a:p>
          <a:p>
            <a:pPr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 список и цель поиска частично согласованы (3 и более замечаний);</a:t>
            </a:r>
          </a:p>
          <a:p>
            <a:pPr marL="215900" marR="27305"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список и цель поиска не согласованы.</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34</a:t>
            </a:fld>
            <a:endParaRPr lang="ru-RU"/>
          </a:p>
        </p:txBody>
      </p:sp>
    </p:spTree>
    <p:extLst>
      <p:ext uri="{BB962C8B-B14F-4D97-AF65-F5344CB8AC3E}">
        <p14:creationId xmlns:p14="http://schemas.microsoft.com/office/powerpoint/2010/main" val="35284391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4. Список источников отражает предмет поиска (содержательное соответствие требованиям):</a:t>
            </a:r>
          </a:p>
          <a:p>
            <a:pPr marL="215900" marR="27305" lvl="0"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список полностью отражает предмет поиска;</a:t>
            </a:r>
          </a:p>
          <a:p>
            <a:pPr marR="27305" lvl="0"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 список не полностью отражает предмет поиска: не более 2 замечаний;</a:t>
            </a:r>
          </a:p>
          <a:p>
            <a:pPr marR="27305" lvl="0" indent="20955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 список не полностью отражает предмет поиска: 3 и более замечаний;</a:t>
            </a:r>
          </a:p>
          <a:p>
            <a:pPr marL="215900" marR="27305" lvl="0" indent="209550" algn="just">
              <a:lnSpc>
                <a:spcPct val="105000"/>
              </a:lnSpc>
              <a:spcAft>
                <a:spcPts val="1815"/>
              </a:spcAft>
            </a:pPr>
            <a:r>
              <a:rPr lang="ru-RU" sz="1200" i="1" dirty="0" smtClean="0">
                <a:solidFill>
                  <a:srgbClr val="000036"/>
                </a:solidFill>
                <a:latin typeface="Times New Roman" panose="02020603050405020304" pitchFamily="18" charset="0"/>
                <a:ea typeface="Times New Roman" panose="02020603050405020304" pitchFamily="18" charset="0"/>
              </a:rPr>
              <a:t>— список не отражает предмет поиска.</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35</a:t>
            </a:fld>
            <a:endParaRPr lang="ru-RU"/>
          </a:p>
        </p:txBody>
      </p:sp>
    </p:spTree>
    <p:extLst>
      <p:ext uri="{BB962C8B-B14F-4D97-AF65-F5344CB8AC3E}">
        <p14:creationId xmlns:p14="http://schemas.microsoft.com/office/powerpoint/2010/main" val="388962114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42"/>
                </a:solidFill>
                <a:latin typeface="Times New Roman" panose="02020603050405020304" pitchFamily="18" charset="0"/>
                <a:cs typeface="Times New Roman" panose="02020603050405020304" pitchFamily="18" charset="0"/>
              </a:rPr>
              <a:t>       Источники</a:t>
            </a:r>
          </a:p>
          <a:p>
            <a:pPr algn="just"/>
            <a:endParaRPr lang="ru-RU" sz="1200" b="1" i="1" dirty="0" smtClean="0">
              <a:solidFill>
                <a:srgbClr val="000042"/>
              </a:solidFill>
              <a:latin typeface="Times New Roman" panose="02020603050405020304" pitchFamily="18" charset="0"/>
              <a:cs typeface="Times New Roman" panose="02020603050405020304" pitchFamily="18" charset="0"/>
            </a:endParaRPr>
          </a:p>
          <a:p>
            <a:pPr algn="just"/>
            <a:r>
              <a:rPr lang="ru-RU" sz="1200" b="1" i="1" dirty="0" smtClean="0">
                <a:solidFill>
                  <a:srgbClr val="000042"/>
                </a:solidFill>
                <a:latin typeface="Times New Roman" panose="02020603050405020304" pitchFamily="18" charset="0"/>
                <a:cs typeface="Times New Roman" panose="02020603050405020304" pitchFamily="18" charset="0"/>
              </a:rPr>
              <a:t>                         1. Долинер, Л.И. Информационно-коммуникационные технологии в обучении / Л.И. Долинер. </a:t>
            </a:r>
            <a:r>
              <a:rPr lang="ru-RU" sz="1200" i="1" dirty="0" smtClean="0">
                <a:solidFill>
                  <a:srgbClr val="000042"/>
                </a:solidFill>
                <a:latin typeface="Times New Roman" panose="02020603050405020304" pitchFamily="18" charset="0"/>
                <a:cs typeface="Times New Roman" panose="02020603050405020304" pitchFamily="18" charset="0"/>
              </a:rPr>
              <a:t>– Екатеринбург.: Рос. гос. проф.-пед. ун-т, 2003. – 344 с. </a:t>
            </a:r>
          </a:p>
          <a:p>
            <a:pPr algn="just"/>
            <a:r>
              <a:rPr lang="ru-RU" sz="1200" i="1" dirty="0" smtClean="0">
                <a:solidFill>
                  <a:srgbClr val="000042"/>
                </a:solidFill>
                <a:latin typeface="Times New Roman" panose="02020603050405020304" pitchFamily="18" charset="0"/>
                <a:cs typeface="Times New Roman" panose="02020603050405020304" pitchFamily="18" charset="0"/>
              </a:rPr>
              <a:t>	</a:t>
            </a:r>
            <a:r>
              <a:rPr lang="ru-RU" sz="1200" b="1" i="1" dirty="0" smtClean="0">
                <a:solidFill>
                  <a:srgbClr val="000042"/>
                </a:solidFill>
                <a:latin typeface="Times New Roman" panose="02020603050405020304" pitchFamily="18" charset="0"/>
                <a:cs typeface="Times New Roman" panose="02020603050405020304" pitchFamily="18" charset="0"/>
              </a:rPr>
              <a:t>2</a:t>
            </a:r>
            <a:r>
              <a:rPr lang="ru-RU" sz="1200" i="1" dirty="0" smtClean="0">
                <a:solidFill>
                  <a:srgbClr val="000042"/>
                </a:solidFill>
                <a:latin typeface="Times New Roman" panose="02020603050405020304" pitchFamily="18" charset="0"/>
                <a:cs typeface="Times New Roman" panose="02020603050405020304" pitchFamily="18" charset="0"/>
              </a:rPr>
              <a:t>.</a:t>
            </a:r>
            <a:r>
              <a:rPr lang="ru-RU" sz="1200" b="1" i="1" dirty="0" smtClean="0">
                <a:solidFill>
                  <a:srgbClr val="000042"/>
                </a:solidFill>
                <a:latin typeface="Times New Roman" panose="02020603050405020304" pitchFamily="18" charset="0"/>
                <a:cs typeface="Times New Roman" panose="02020603050405020304" pitchFamily="18" charset="0"/>
              </a:rPr>
              <a:t>Жанко, А.В. Информационно-коммуникационные технологии как средство формирования знаний </a:t>
            </a:r>
            <a:r>
              <a:rPr lang="ru-RU" sz="1200" i="1" dirty="0" smtClean="0">
                <a:solidFill>
                  <a:srgbClr val="000042"/>
                </a:solidFill>
                <a:latin typeface="Times New Roman" panose="02020603050405020304" pitchFamily="18" charset="0"/>
                <a:cs typeface="Times New Roman" panose="02020603050405020304" pitchFamily="18" charset="0"/>
              </a:rPr>
              <a:t>// Вестник Балтийской педагогической академии: Актуальные научно-педагогические проблемы. – Санкт-Петербург: Изд-во Чел. гос. проф. ун-та, 2009. – вып. 6. – С. 155-160. </a:t>
            </a:r>
          </a:p>
          <a:p>
            <a:pPr algn="just"/>
            <a:r>
              <a:rPr lang="ru-RU" sz="1200" i="1" dirty="0" smtClean="0">
                <a:solidFill>
                  <a:srgbClr val="000042"/>
                </a:solidFill>
                <a:latin typeface="Times New Roman" panose="02020603050405020304" pitchFamily="18" charset="0"/>
                <a:cs typeface="Times New Roman" panose="02020603050405020304" pitchFamily="18" charset="0"/>
              </a:rPr>
              <a:t>	3.</a:t>
            </a:r>
            <a:r>
              <a:rPr lang="ru-RU" sz="1200" b="1" i="1" dirty="0" smtClean="0">
                <a:solidFill>
                  <a:srgbClr val="000042"/>
                </a:solidFill>
                <a:latin typeface="Times New Roman" panose="02020603050405020304" pitchFamily="18" charset="0"/>
                <a:cs typeface="Times New Roman" panose="02020603050405020304" pitchFamily="18" charset="0"/>
              </a:rPr>
              <a:t>Стариченко, Б.Е. Совершенствование информационно-технологической подготовки студентов на основе системно-объектного подхода </a:t>
            </a:r>
            <a:r>
              <a:rPr lang="ru-RU" sz="1200" i="1" dirty="0" smtClean="0">
                <a:solidFill>
                  <a:srgbClr val="000042"/>
                </a:solidFill>
                <a:latin typeface="Times New Roman" panose="02020603050405020304" pitchFamily="18" charset="0"/>
                <a:cs typeface="Times New Roman" panose="02020603050405020304" pitchFamily="18" charset="0"/>
              </a:rPr>
              <a:t>/ Б.Е. Стариченко, Е.Б. Стариченко, А.Д. Шеметова // Образование и наука. – 2009. – № 4 (61). – С. 78-91. </a:t>
            </a:r>
          </a:p>
          <a:p>
            <a:pPr lvl="0" algn="just"/>
            <a:r>
              <a:rPr lang="ru-RU" sz="1200" b="1" i="1" dirty="0" smtClean="0">
                <a:solidFill>
                  <a:srgbClr val="000042"/>
                </a:solidFill>
                <a:latin typeface="Times New Roman" panose="02020603050405020304" pitchFamily="18" charset="0"/>
                <a:cs typeface="Times New Roman" panose="02020603050405020304" pitchFamily="18" charset="0"/>
              </a:rPr>
              <a:t>4.Стариков, С.А. Информационно-коммуникационные технологии в сфере образования</a:t>
            </a:r>
            <a:r>
              <a:rPr lang="ru-RU" sz="1200" i="1" dirty="0" smtClean="0">
                <a:solidFill>
                  <a:srgbClr val="000042"/>
                </a:solidFill>
                <a:latin typeface="Times New Roman" panose="02020603050405020304" pitchFamily="18" charset="0"/>
                <a:cs typeface="Times New Roman" panose="02020603050405020304" pitchFamily="18" charset="0"/>
              </a:rPr>
              <a:t>// Вестник Балтийской педагогической академии: Актуальные научнопедагогические проблемы. – Санкт-Петербург: Изд-во Чел. гос. проф. ун-та, 2009. – вып. 6. – С. 191-197. </a:t>
            </a:r>
          </a:p>
          <a:p>
            <a:pPr lvl="0" algn="just"/>
            <a:r>
              <a:rPr lang="ru-RU" sz="1200" b="1" i="1" dirty="0" smtClean="0">
                <a:solidFill>
                  <a:srgbClr val="000042"/>
                </a:solidFill>
                <a:latin typeface="Times New Roman" panose="02020603050405020304" pitchFamily="18" charset="0"/>
                <a:cs typeface="Times New Roman" panose="02020603050405020304" pitchFamily="18" charset="0"/>
              </a:rPr>
              <a:t>	5.Информационный портал аналитической информации, </a:t>
            </a:r>
            <a:r>
              <a:rPr lang="ru-RU" sz="1200" i="1" dirty="0" smtClean="0">
                <a:solidFill>
                  <a:srgbClr val="000042"/>
                </a:solidFill>
                <a:latin typeface="Times New Roman" panose="02020603050405020304" pitchFamily="18" charset="0"/>
                <a:cs typeface="Times New Roman" panose="02020603050405020304" pitchFamily="18" charset="0"/>
              </a:rPr>
              <a:t>[Электронный ресурс]. – Режим доступа – http://www.citforum.ru </a:t>
            </a:r>
          </a:p>
          <a:p>
            <a:pPr lvl="0" algn="just"/>
            <a:r>
              <a:rPr lang="ru-RU" sz="1200" b="1" i="1" dirty="0" smtClean="0">
                <a:solidFill>
                  <a:srgbClr val="000042"/>
                </a:solidFill>
                <a:latin typeface="Times New Roman" panose="02020603050405020304" pitchFamily="18" charset="0"/>
                <a:cs typeface="Times New Roman" panose="02020603050405020304" pitchFamily="18" charset="0"/>
              </a:rPr>
              <a:t>	6. Информационный сайт: Информационные технологии в образовании, </a:t>
            </a:r>
            <a:r>
              <a:rPr lang="ru-RU" sz="1200" i="1" dirty="0" smtClean="0">
                <a:solidFill>
                  <a:srgbClr val="000042"/>
                </a:solidFill>
                <a:latin typeface="Times New Roman" panose="02020603050405020304" pitchFamily="18" charset="0"/>
                <a:cs typeface="Times New Roman" panose="02020603050405020304" pitchFamily="18" charset="0"/>
              </a:rPr>
              <a:t>[Электронный ресурс]. – Режим доступа – http://www.rusedu.info </a:t>
            </a:r>
          </a:p>
          <a:p>
            <a:pPr algn="just"/>
            <a:endParaRPr lang="ru-RU" sz="1200" i="1" dirty="0" smtClean="0">
              <a:solidFill>
                <a:srgbClr val="000042"/>
              </a:solidFill>
              <a:latin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36</a:t>
            </a:fld>
            <a:endParaRPr lang="ru-RU"/>
          </a:p>
        </p:txBody>
      </p:sp>
    </p:spTree>
    <p:extLst>
      <p:ext uri="{BB962C8B-B14F-4D97-AF65-F5344CB8AC3E}">
        <p14:creationId xmlns:p14="http://schemas.microsoft.com/office/powerpoint/2010/main" val="30732874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1" dirty="0" smtClean="0">
                <a:solidFill>
                  <a:srgbClr val="000042"/>
                </a:solidFill>
                <a:latin typeface="Times New Roman" panose="02020603050405020304" pitchFamily="18" charset="0"/>
                <a:cs typeface="Times New Roman" panose="02020603050405020304" pitchFamily="18" charset="0"/>
              </a:rPr>
              <a:t>       7. </a:t>
            </a:r>
            <a:r>
              <a:rPr lang="en-US" sz="1200" b="1" i="1" dirty="0" smtClean="0">
                <a:solidFill>
                  <a:srgbClr val="000042"/>
                </a:solidFill>
                <a:latin typeface="Times New Roman" panose="02020603050405020304" pitchFamily="18" charset="0"/>
                <a:cs typeface="Times New Roman" panose="02020603050405020304" pitchFamily="18" charset="0"/>
              </a:rPr>
              <a:t>Baeza-Yates R., Ribeiro-</a:t>
            </a:r>
            <a:r>
              <a:rPr lang="en-US" sz="1200" b="1" i="1" dirty="0" err="1" smtClean="0">
                <a:solidFill>
                  <a:srgbClr val="000042"/>
                </a:solidFill>
                <a:latin typeface="Times New Roman" panose="02020603050405020304" pitchFamily="18" charset="0"/>
                <a:cs typeface="Times New Roman" panose="02020603050405020304" pitchFamily="18" charset="0"/>
              </a:rPr>
              <a:t>Neto</a:t>
            </a:r>
            <a:r>
              <a:rPr lang="en-US" sz="1200" b="1" i="1" dirty="0" smtClean="0">
                <a:solidFill>
                  <a:srgbClr val="000042"/>
                </a:solidFill>
                <a:latin typeface="Times New Roman" panose="02020603050405020304" pitchFamily="18" charset="0"/>
                <a:cs typeface="Times New Roman" panose="02020603050405020304" pitchFamily="18" charset="0"/>
              </a:rPr>
              <a:t> B. Modern Information Retrieval. — Addison-Wesley, 1999.</a:t>
            </a:r>
            <a:r>
              <a:rPr lang="en-US" sz="1200" i="1" dirty="0" smtClean="0">
                <a:solidFill>
                  <a:srgbClr val="000042"/>
                </a:solidFill>
                <a:latin typeface="Times New Roman" panose="02020603050405020304" pitchFamily="18" charset="0"/>
                <a:cs typeface="Times New Roman" panose="02020603050405020304" pitchFamily="18" charset="0"/>
              </a:rPr>
              <a:t> — ISBN 0-201-39829-X.</a:t>
            </a:r>
          </a:p>
          <a:p>
            <a:pPr algn="just"/>
            <a:r>
              <a:rPr lang="ru-RU" sz="1200" b="1" i="1" dirty="0" smtClean="0">
                <a:solidFill>
                  <a:srgbClr val="000042"/>
                </a:solidFill>
                <a:latin typeface="Times New Roman" panose="02020603050405020304" pitchFamily="18" charset="0"/>
                <a:cs typeface="Times New Roman" panose="02020603050405020304" pitchFamily="18" charset="0"/>
              </a:rPr>
              <a:t>       8. </a:t>
            </a:r>
            <a:r>
              <a:rPr lang="en-US" sz="1200" b="1" i="1" dirty="0" smtClean="0">
                <a:solidFill>
                  <a:srgbClr val="000042"/>
                </a:solidFill>
                <a:latin typeface="Times New Roman" panose="02020603050405020304" pitchFamily="18" charset="0"/>
                <a:cs typeface="Times New Roman" panose="02020603050405020304" pitchFamily="18" charset="0"/>
              </a:rPr>
              <a:t>Manning C., Raghavan P., Schütze H. Introduction to Information Retrieval. — Cambridge University Press, 2008. </a:t>
            </a:r>
            <a:r>
              <a:rPr lang="en-US" sz="1200" i="1" dirty="0" smtClean="0">
                <a:solidFill>
                  <a:srgbClr val="000042"/>
                </a:solidFill>
                <a:latin typeface="Times New Roman" panose="02020603050405020304" pitchFamily="18" charset="0"/>
                <a:cs typeface="Times New Roman" panose="02020603050405020304" pitchFamily="18" charset="0"/>
              </a:rPr>
              <a:t>— ISBN 0-521-86571-9.</a:t>
            </a:r>
          </a:p>
          <a:p>
            <a:pPr algn="just"/>
            <a:r>
              <a:rPr lang="ru-RU" sz="1200" b="1" i="1" dirty="0" smtClean="0">
                <a:solidFill>
                  <a:srgbClr val="000042"/>
                </a:solidFill>
                <a:latin typeface="Times New Roman" panose="02020603050405020304" pitchFamily="18" charset="0"/>
                <a:cs typeface="Times New Roman" panose="02020603050405020304" pitchFamily="18" charset="0"/>
              </a:rPr>
              <a:t>       9. Маннинг К., Рагхаван П., Шютце Х. Введение в информационный поиск. — Вильямс, 2011. </a:t>
            </a:r>
            <a:r>
              <a:rPr lang="ru-RU" sz="1200" i="1" dirty="0" smtClean="0">
                <a:solidFill>
                  <a:srgbClr val="000042"/>
                </a:solidFill>
                <a:latin typeface="Times New Roman" panose="02020603050405020304" pitchFamily="18" charset="0"/>
                <a:cs typeface="Times New Roman" panose="02020603050405020304" pitchFamily="18" charset="0"/>
              </a:rPr>
              <a:t>— </a:t>
            </a:r>
            <a:r>
              <a:rPr lang="en-US" sz="1200" i="1" dirty="0" smtClean="0">
                <a:solidFill>
                  <a:srgbClr val="000042"/>
                </a:solidFill>
                <a:latin typeface="Times New Roman" panose="02020603050405020304" pitchFamily="18" charset="0"/>
                <a:cs typeface="Times New Roman" panose="02020603050405020304" pitchFamily="18" charset="0"/>
              </a:rPr>
              <a:t>ISBN 978-5-8459-1623-5.</a:t>
            </a:r>
          </a:p>
          <a:p>
            <a:pPr algn="just"/>
            <a:r>
              <a:rPr lang="ru-RU" sz="1200" b="1" i="1" dirty="0" smtClean="0">
                <a:solidFill>
                  <a:srgbClr val="000042"/>
                </a:solidFill>
                <a:latin typeface="Times New Roman" panose="02020603050405020304" pitchFamily="18" charset="0"/>
                <a:cs typeface="Times New Roman" panose="02020603050405020304" pitchFamily="18" charset="0"/>
              </a:rPr>
              <a:t>      10.  Ландэ Д. В., Снарский А. А., Безсуднов И. В. Интернетика: Навигация в сложных сетях: модели и алгоритмы. — </a:t>
            </a:r>
            <a:r>
              <a:rPr lang="en-US" sz="1200" b="1" i="1" dirty="0" smtClean="0">
                <a:solidFill>
                  <a:srgbClr val="000042"/>
                </a:solidFill>
                <a:latin typeface="Times New Roman" panose="02020603050405020304" pitchFamily="18" charset="0"/>
                <a:cs typeface="Times New Roman" panose="02020603050405020304" pitchFamily="18" charset="0"/>
              </a:rPr>
              <a:t>M.: </a:t>
            </a:r>
            <a:r>
              <a:rPr lang="ru-RU" sz="1200" b="1" i="1" dirty="0" smtClean="0">
                <a:solidFill>
                  <a:srgbClr val="000042"/>
                </a:solidFill>
                <a:latin typeface="Times New Roman" panose="02020603050405020304" pitchFamily="18" charset="0"/>
                <a:cs typeface="Times New Roman" panose="02020603050405020304" pitchFamily="18" charset="0"/>
              </a:rPr>
              <a:t>Либроком (</a:t>
            </a:r>
            <a:r>
              <a:rPr lang="en-US" sz="1200" b="1" i="1" dirty="0" smtClean="0">
                <a:solidFill>
                  <a:srgbClr val="000042"/>
                </a:solidFill>
                <a:latin typeface="Times New Roman" panose="02020603050405020304" pitchFamily="18" charset="0"/>
                <a:cs typeface="Times New Roman" panose="02020603050405020304" pitchFamily="18" charset="0"/>
              </a:rPr>
              <a:t>Editorial URSS), 2009. </a:t>
            </a:r>
            <a:r>
              <a:rPr lang="en-US" sz="1200" i="1" dirty="0" smtClean="0">
                <a:solidFill>
                  <a:srgbClr val="000042"/>
                </a:solidFill>
                <a:latin typeface="Times New Roman" panose="02020603050405020304" pitchFamily="18" charset="0"/>
                <a:cs typeface="Times New Roman" panose="02020603050405020304" pitchFamily="18" charset="0"/>
              </a:rPr>
              <a:t>— 264 </a:t>
            </a:r>
            <a:r>
              <a:rPr lang="ru-RU" sz="1200" i="1" dirty="0" smtClean="0">
                <a:solidFill>
                  <a:srgbClr val="000042"/>
                </a:solidFill>
                <a:latin typeface="Times New Roman" panose="02020603050405020304" pitchFamily="18" charset="0"/>
                <a:cs typeface="Times New Roman" panose="02020603050405020304" pitchFamily="18" charset="0"/>
              </a:rPr>
              <a:t>с. — </a:t>
            </a:r>
            <a:r>
              <a:rPr lang="en-US" sz="1200" i="1" dirty="0" smtClean="0">
                <a:solidFill>
                  <a:srgbClr val="000042"/>
                </a:solidFill>
                <a:latin typeface="Times New Roman" panose="02020603050405020304" pitchFamily="18" charset="0"/>
                <a:cs typeface="Times New Roman" panose="02020603050405020304" pitchFamily="18" charset="0"/>
              </a:rPr>
              <a:t>ISBN 978-5-397-00497-8.</a:t>
            </a:r>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37</a:t>
            </a:fld>
            <a:endParaRPr lang="ru-RU"/>
          </a:p>
        </p:txBody>
      </p:sp>
    </p:spTree>
    <p:extLst>
      <p:ext uri="{BB962C8B-B14F-4D97-AF65-F5344CB8AC3E}">
        <p14:creationId xmlns:p14="http://schemas.microsoft.com/office/powerpoint/2010/main" val="867956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latin typeface="Times New Roman" panose="02020603050405020304" pitchFamily="18" charset="0"/>
                <a:ea typeface="Times New Roman" panose="02020603050405020304" pitchFamily="18" charset="0"/>
              </a:rPr>
              <a:t>       Содержание задания по видам поиска</a:t>
            </a:r>
            <a:r>
              <a:rPr lang="ru-RU" sz="1200" b="1" dirty="0" smtClean="0">
                <a:solidFill>
                  <a:srgbClr val="000036"/>
                </a:solidFill>
                <a:latin typeface="Times New Roman" panose="02020603050405020304" pitchFamily="18" charset="0"/>
                <a:ea typeface="Times New Roman" panose="02020603050405020304" pitchFamily="18" charset="0"/>
              </a:rPr>
              <a:t>: </a:t>
            </a:r>
          </a:p>
          <a:p>
            <a:pPr marL="457200"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поиск библиографический — поиск необходимых сведений об источнике и установление его наличия в системе других источников. ведется путем разыскания библиографической информации и библиографических пособий (информационных изданий);</a:t>
            </a:r>
          </a:p>
          <a:p>
            <a:pPr marL="457200"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поиск самих информационных источников (документов и изданий), в которых есть или может содержаться нужная информация;</a:t>
            </a:r>
          </a:p>
          <a:p>
            <a:pPr marL="457200" marR="27305" indent="-457200" algn="just">
              <a:lnSpc>
                <a:spcPct val="105000"/>
              </a:lnSpc>
              <a:spcAft>
                <a:spcPts val="25"/>
              </a:spcAft>
              <a:buFont typeface="Arial" panose="020B0604020202020204" pitchFamily="34" charset="0"/>
              <a:buChar char="•"/>
            </a:pPr>
            <a:r>
              <a:rPr lang="ru-RU" sz="1200" i="1" dirty="0" smtClean="0">
                <a:solidFill>
                  <a:srgbClr val="000036"/>
                </a:solidFill>
                <a:latin typeface="Times New Roman" panose="02020603050405020304" pitchFamily="18" charset="0"/>
                <a:ea typeface="Times New Roman" panose="02020603050405020304" pitchFamily="18" charset="0"/>
              </a:rPr>
              <a:t>поиск фактических сведений, содержащихся в литературе, книге (например, об исторических фактах и событиях, о биографических данных из жизни и деятельности писателя, ученого и т. п.).</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4</a:t>
            </a:fld>
            <a:endParaRPr lang="ru-RU"/>
          </a:p>
        </p:txBody>
      </p:sp>
    </p:spTree>
    <p:extLst>
      <p:ext uri="{BB962C8B-B14F-4D97-AF65-F5344CB8AC3E}">
        <p14:creationId xmlns:p14="http://schemas.microsoft.com/office/powerpoint/2010/main" val="4258201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latin typeface="Times New Roman" panose="02020603050405020304" pitchFamily="18" charset="0"/>
                <a:ea typeface="Times New Roman" panose="02020603050405020304" pitchFamily="18" charset="0"/>
              </a:rPr>
              <a:t>       Требования к качеству информации:</a:t>
            </a:r>
          </a:p>
          <a:p>
            <a:pPr marR="27305"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соответствие последним достижениям науки и педагогической практики; </a:t>
            </a:r>
          </a:p>
          <a:p>
            <a:pPr marR="27305"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точность, достоверность и обоснованность приводимых сведений;</a:t>
            </a:r>
          </a:p>
          <a:p>
            <a:pPr marR="27305"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использование принципов педагогики, стандартизации диагностических процедур;</a:t>
            </a:r>
          </a:p>
          <a:p>
            <a:pPr marR="27305"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использование последних классификаций и номенклатур;</a:t>
            </a:r>
          </a:p>
          <a:p>
            <a:pPr marR="27305" lvl="0" algn="just">
              <a:lnSpc>
                <a:spcPct val="105000"/>
              </a:lnSpc>
              <a:spcAft>
                <a:spcPts val="25"/>
              </a:spcAft>
            </a:pPr>
            <a:r>
              <a:rPr lang="ru-RU" sz="1200" i="1" dirty="0" smtClean="0">
                <a:solidFill>
                  <a:srgbClr val="000036"/>
                </a:solidFill>
                <a:latin typeface="Times New Roman" panose="02020603050405020304" pitchFamily="18" charset="0"/>
                <a:ea typeface="Times New Roman" panose="02020603050405020304" pitchFamily="18" charset="0"/>
              </a:rPr>
              <a:t>–	соблюдение психолого-педагогических требований к трактовке излагаемого материала.  </a:t>
            </a:r>
          </a:p>
          <a:p>
            <a:pPr marR="27305" algn="just">
              <a:lnSpc>
                <a:spcPct val="105000"/>
              </a:lnSpc>
              <a:spcAft>
                <a:spcPts val="25"/>
              </a:spcAft>
            </a:pPr>
            <a:endParaRPr lang="ru-RU" sz="1200" i="1" dirty="0" smtClean="0">
              <a:solidFill>
                <a:srgbClr val="000036"/>
              </a:solidFill>
              <a:latin typeface="Times New Roman" panose="02020603050405020304" pitchFamily="18" charset="0"/>
              <a:ea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5</a:t>
            </a:fld>
            <a:endParaRPr lang="ru-RU"/>
          </a:p>
        </p:txBody>
      </p:sp>
    </p:spTree>
    <p:extLst>
      <p:ext uri="{BB962C8B-B14F-4D97-AF65-F5344CB8AC3E}">
        <p14:creationId xmlns:p14="http://schemas.microsoft.com/office/powerpoint/2010/main" val="16109878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latin typeface="Times New Roman" panose="02020603050405020304" pitchFamily="18" charset="0"/>
                <a:ea typeface="Times New Roman" panose="02020603050405020304" pitchFamily="18" charset="0"/>
              </a:rPr>
              <a:t>       Требования к стилю изложения:</a:t>
            </a:r>
          </a:p>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рубрикация: структура текста задается заранее – от названия главы и раздела, через подразделы, рубрики; </a:t>
            </a:r>
          </a:p>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системность, последовательность и простота изложения без излишних подробностей; </a:t>
            </a:r>
          </a:p>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четкость определений, доступность их понимания студентами соответствующих курсов и слушателями; </a:t>
            </a:r>
          </a:p>
          <a:p>
            <a:pPr marL="342900" lvl="0" indent="-342900" algn="just" fontAlgn="base">
              <a:lnSpc>
                <a:spcPct val="134000"/>
              </a:lnSpc>
              <a:buClr>
                <a:srgbClr val="000000"/>
              </a:buClr>
              <a:buSzPts val="120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однозначность употребления терминов,</a:t>
            </a:r>
            <a:r>
              <a:rPr lang="ru-RU" sz="12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последовательное обозначение одним термином однородных предметов и явлений;</a:t>
            </a:r>
            <a:r>
              <a:rPr lang="ru-RU" sz="12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соблюдение норм современного русского языка; </a:t>
            </a:r>
          </a:p>
          <a:p>
            <a:pPr marL="342900" lvl="0" indent="-342900" algn="just" fontAlgn="base">
              <a:lnSpc>
                <a:spcPct val="112000"/>
              </a:lnSpc>
              <a:spcAft>
                <a:spcPts val="555"/>
              </a:spcAft>
              <a:buClr>
                <a:srgbClr val="000000"/>
              </a:buClr>
              <a:buSzPts val="120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выделение ключевых позиций по тексту полужирным шрифтом или другим способом. </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6</a:t>
            </a:fld>
            <a:endParaRPr lang="ru-RU"/>
          </a:p>
        </p:txBody>
      </p:sp>
    </p:spTree>
    <p:extLst>
      <p:ext uri="{BB962C8B-B14F-4D97-AF65-F5344CB8AC3E}">
        <p14:creationId xmlns:p14="http://schemas.microsoft.com/office/powerpoint/2010/main" val="3312237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58"/>
                </a:solidFill>
                <a:latin typeface="Times New Roman" panose="02020603050405020304" pitchFamily="18" charset="0"/>
                <a:ea typeface="Times New Roman" panose="02020603050405020304" pitchFamily="18" charset="0"/>
              </a:rPr>
              <a:t>       Пример модели определения необходимых характеристик и особенностей (условий) конкретного информационного поиска</a:t>
            </a:r>
            <a:endParaRPr lang="ru-RU" sz="1200" b="1" dirty="0" smtClean="0">
              <a:solidFill>
                <a:srgbClr val="000058"/>
              </a:solidFill>
              <a:latin typeface="Times New Roman" panose="02020603050405020304" pitchFamily="18" charset="0"/>
              <a:ea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7</a:t>
            </a:fld>
            <a:endParaRPr lang="ru-RU"/>
          </a:p>
        </p:txBody>
      </p:sp>
    </p:spTree>
    <p:extLst>
      <p:ext uri="{BB962C8B-B14F-4D97-AF65-F5344CB8AC3E}">
        <p14:creationId xmlns:p14="http://schemas.microsoft.com/office/powerpoint/2010/main" val="1066113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latin typeface="Times New Roman" panose="02020603050405020304" pitchFamily="18" charset="0"/>
                <a:ea typeface="Times New Roman" panose="02020603050405020304" pitchFamily="18" charset="0"/>
              </a:rPr>
              <a:t>            Планируемые результаты самостоятельной работы</a:t>
            </a:r>
            <a:r>
              <a:rPr lang="ru-RU" sz="1200" b="1" dirty="0" smtClean="0">
                <a:solidFill>
                  <a:srgbClr val="000036"/>
                </a:solidFill>
                <a:latin typeface="Times New Roman" panose="02020603050405020304" pitchFamily="18" charset="0"/>
                <a:ea typeface="Times New Roman" panose="02020603050405020304" pitchFamily="18" charset="0"/>
              </a:rPr>
              <a:t>: </a:t>
            </a:r>
          </a:p>
          <a:p>
            <a:pPr marL="0" marR="0" indent="0" algn="just" defTabSz="914400" rtl="0" eaLnBrk="1" fontAlgn="auto" latinLnBrk="0" hangingPunct="1">
              <a:lnSpc>
                <a:spcPct val="100000"/>
              </a:lnSpc>
              <a:spcBef>
                <a:spcPts val="0"/>
              </a:spcBef>
              <a:spcAft>
                <a:spcPts val="0"/>
              </a:spcAft>
              <a:buClrTx/>
              <a:buSzTx/>
              <a:buFontTx/>
              <a:buNone/>
              <a:tabLst/>
              <a:defRPr/>
            </a:pPr>
            <a:r>
              <a:rPr lang="ru-RU" dirty="0" smtClean="0">
                <a:solidFill>
                  <a:srgbClr val="000036"/>
                </a:solidFill>
                <a:latin typeface="Times New Roman" panose="02020603050405020304" pitchFamily="18" charset="0"/>
                <a:ea typeface="Times New Roman" panose="02020603050405020304" pitchFamily="18" charset="0"/>
              </a:rPr>
              <a:t>       — </a:t>
            </a:r>
            <a:r>
              <a:rPr lang="ru-RU" sz="1200" i="1" dirty="0" smtClean="0">
                <a:solidFill>
                  <a:srgbClr val="000036"/>
                </a:solidFill>
                <a:latin typeface="Times New Roman" panose="02020603050405020304" pitchFamily="18" charset="0"/>
                <a:ea typeface="Times New Roman" panose="02020603050405020304" pitchFamily="18" charset="0"/>
              </a:rPr>
              <a:t>способность студентов решать стандартные задачи профессиональной деятельности на основе информационной и библиографической культуры с применением информационно-коммуникационных технологий и с учетом основных требований информационной безопасности</a:t>
            </a:r>
            <a:r>
              <a:rPr lang="ru-RU" sz="1200" i="1" dirty="0" smtClean="0">
                <a:solidFill>
                  <a:srgbClr val="000058"/>
                </a:solidFill>
                <a:latin typeface="Times New Roman" panose="02020603050405020304" pitchFamily="18" charset="0"/>
                <a:ea typeface="Times New Roman" panose="02020603050405020304" pitchFamily="18"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i="1" dirty="0" smtClean="0">
                <a:solidFill>
                  <a:srgbClr val="000058"/>
                </a:solidFill>
                <a:latin typeface="Times New Roman" panose="02020603050405020304" pitchFamily="18" charset="0"/>
                <a:ea typeface="Times New Roman" panose="02020603050405020304" pitchFamily="18" charset="0"/>
              </a:rPr>
              <a:t>       — </a:t>
            </a:r>
            <a:r>
              <a:rPr lang="ru-RU" sz="1200" i="1" dirty="0" smtClean="0">
                <a:solidFill>
                  <a:srgbClr val="000036"/>
                </a:solidFill>
                <a:latin typeface="Times New Roman" panose="02020603050405020304" pitchFamily="18" charset="0"/>
                <a:ea typeface="Times New Roman" panose="02020603050405020304" pitchFamily="18" charset="0"/>
              </a:rPr>
              <a:t>готовность использовать знание современных проблем науки и образования при решении образовательных и профессиональных задач.</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8</a:t>
            </a:fld>
            <a:endParaRPr lang="ru-RU"/>
          </a:p>
        </p:txBody>
      </p:sp>
    </p:spTree>
    <p:extLst>
      <p:ext uri="{BB962C8B-B14F-4D97-AF65-F5344CB8AC3E}">
        <p14:creationId xmlns:p14="http://schemas.microsoft.com/office/powerpoint/2010/main" val="16911136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36"/>
                </a:solidFill>
                <a:latin typeface="Times New Roman" panose="02020603050405020304" pitchFamily="18" charset="0"/>
                <a:ea typeface="Times New Roman" panose="02020603050405020304" pitchFamily="18" charset="0"/>
              </a:rPr>
              <a:t>       Выполнение задания</a:t>
            </a:r>
            <a:r>
              <a:rPr lang="ru-RU" sz="1200" b="1" dirty="0" smtClean="0">
                <a:solidFill>
                  <a:srgbClr val="000036"/>
                </a:solidFill>
                <a:latin typeface="Times New Roman" panose="02020603050405020304" pitchFamily="18" charset="0"/>
                <a:ea typeface="Times New Roman" panose="02020603050405020304" pitchFamily="18" charset="0"/>
              </a:rPr>
              <a:t>:</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определение области знаний;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типа и источников данных;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сбор материалов, необходимых для наполнения информационной модели;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отбор наиболее полезной информации;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метода обработки информации (классификация, кластеризация, регрессионный анализ и т.д.);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алгоритма поиска закономерностей;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поиск закономерностей, формальных правил и структурных связей в собранной информации; </a:t>
            </a:r>
          </a:p>
          <a:p>
            <a:pPr marL="457200" marR="27305" lvl="0" indent="-457200" algn="just" fontAlgn="base">
              <a:lnSpc>
                <a:spcPct val="105000"/>
              </a:lnSpc>
              <a:spcAft>
                <a:spcPts val="830"/>
              </a:spcAft>
              <a:buClr>
                <a:srgbClr val="181717"/>
              </a:buClr>
              <a:buSzPts val="1050"/>
              <a:buFont typeface="Arial" panose="020B0604020202020204" pitchFamily="34" charset="0"/>
              <a:buChar char="•"/>
            </a:pPr>
            <a:r>
              <a:rPr lang="ru-RU" sz="1200"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творческая интерпретация полученных результатов.</a:t>
            </a:r>
          </a:p>
          <a:p>
            <a:endParaRPr lang="ru-RU" dirty="0"/>
          </a:p>
        </p:txBody>
      </p:sp>
      <p:sp>
        <p:nvSpPr>
          <p:cNvPr id="4" name="Номер слайда 3"/>
          <p:cNvSpPr>
            <a:spLocks noGrp="1"/>
          </p:cNvSpPr>
          <p:nvPr>
            <p:ph type="sldNum" sz="quarter" idx="10"/>
          </p:nvPr>
        </p:nvSpPr>
        <p:spPr/>
        <p:txBody>
          <a:bodyPr/>
          <a:lstStyle/>
          <a:p>
            <a:fld id="{8AEE4B1B-8E78-49D5-970C-8CC4D8E8326E}" type="slidenum">
              <a:rPr lang="ru-RU" smtClean="0"/>
              <a:t>9</a:t>
            </a:fld>
            <a:endParaRPr lang="ru-RU"/>
          </a:p>
        </p:txBody>
      </p:sp>
    </p:spTree>
    <p:extLst>
      <p:ext uri="{BB962C8B-B14F-4D97-AF65-F5344CB8AC3E}">
        <p14:creationId xmlns:p14="http://schemas.microsoft.com/office/powerpoint/2010/main" val="5178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2FD4A9E-817E-4C5A-B70D-490F61C4E210}"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39069040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FD4A9E-817E-4C5A-B70D-490F61C4E210}"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551997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FD4A9E-817E-4C5A-B70D-490F61C4E210}"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2040689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FD4A9E-817E-4C5A-B70D-490F61C4E210}"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816374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2FD4A9E-817E-4C5A-B70D-490F61C4E210}"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1701476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2FD4A9E-817E-4C5A-B70D-490F61C4E210}" type="datetimeFigureOut">
              <a:rPr lang="ru-RU" smtClean="0"/>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3698387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2FD4A9E-817E-4C5A-B70D-490F61C4E210}" type="datetimeFigureOut">
              <a:rPr lang="ru-RU" smtClean="0"/>
              <a:t>05.01.2020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258260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2FD4A9E-817E-4C5A-B70D-490F61C4E210}" type="datetimeFigureOut">
              <a:rPr lang="ru-RU" smtClean="0"/>
              <a:t>05.01.2020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3269446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2FD4A9E-817E-4C5A-B70D-490F61C4E210}" type="datetimeFigureOut">
              <a:rPr lang="ru-RU" smtClean="0"/>
              <a:t>05.01.2020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24954472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2FD4A9E-817E-4C5A-B70D-490F61C4E210}" type="datetimeFigureOut">
              <a:rPr lang="ru-RU" smtClean="0"/>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1099691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2FD4A9E-817E-4C5A-B70D-490F61C4E210}" type="datetimeFigureOut">
              <a:rPr lang="ru-RU" smtClean="0"/>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EDE86D-A210-4B83-B0F5-81C5A9C5DA49}" type="slidenum">
              <a:rPr lang="ru-RU" smtClean="0"/>
              <a:t>‹#›</a:t>
            </a:fld>
            <a:endParaRPr lang="ru-RU"/>
          </a:p>
        </p:txBody>
      </p:sp>
    </p:spTree>
    <p:extLst>
      <p:ext uri="{BB962C8B-B14F-4D97-AF65-F5344CB8AC3E}">
        <p14:creationId xmlns:p14="http://schemas.microsoft.com/office/powerpoint/2010/main" val="473758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FD4A9E-817E-4C5A-B70D-490F61C4E210}" type="datetimeFigureOut">
              <a:rPr lang="ru-RU" smtClean="0"/>
              <a:t>05.01.2020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EDE86D-A210-4B83-B0F5-81C5A9C5DA49}" type="slidenum">
              <a:rPr lang="ru-RU" smtClean="0"/>
              <a:t>‹#›</a:t>
            </a:fld>
            <a:endParaRPr lang="ru-RU"/>
          </a:p>
        </p:txBody>
      </p:sp>
    </p:spTree>
    <p:extLst>
      <p:ext uri="{BB962C8B-B14F-4D97-AF65-F5344CB8AC3E}">
        <p14:creationId xmlns:p14="http://schemas.microsoft.com/office/powerpoint/2010/main" val="507225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733" y="3118981"/>
            <a:ext cx="3546341" cy="3431943"/>
          </a:xfrm>
          <a:prstGeom prst="rect">
            <a:avLst/>
          </a:prstGeom>
        </p:spPr>
      </p:pic>
      <p:sp>
        <p:nvSpPr>
          <p:cNvPr id="2" name="TextBox 1"/>
          <p:cNvSpPr txBox="1"/>
          <p:nvPr/>
        </p:nvSpPr>
        <p:spPr>
          <a:xfrm>
            <a:off x="2993721" y="275573"/>
            <a:ext cx="7252569" cy="1384995"/>
          </a:xfrm>
          <a:prstGeom prst="rect">
            <a:avLst/>
          </a:prstGeom>
          <a:noFill/>
        </p:spPr>
        <p:txBody>
          <a:bodyPr wrap="square" rtlCol="0">
            <a:spAutoFit/>
          </a:bodyPr>
          <a:lstStyle/>
          <a:p>
            <a:pPr lvl="0" algn="ctr"/>
            <a:r>
              <a:rPr lang="ru-RU" sz="1200" b="1" i="1" dirty="0">
                <a:solidFill>
                  <a:srgbClr val="000042"/>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0042"/>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 </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(ГПОАУ АО АПК)</a:t>
            </a:r>
            <a:endParaRPr lang="ru-RU" dirty="0">
              <a:solidFill>
                <a:srgbClr val="000042"/>
              </a:solidFill>
            </a:endParaRPr>
          </a:p>
        </p:txBody>
      </p:sp>
      <p:pic>
        <p:nvPicPr>
          <p:cNvPr id="4" name="Рисунок 3"/>
          <p:cNvPicPr>
            <a:picLocks noChangeAspect="1"/>
          </p:cNvPicPr>
          <p:nvPr/>
        </p:nvPicPr>
        <p:blipFill>
          <a:blip r:embed="rId4" cstate="print"/>
          <a:stretch>
            <a:fillRect/>
          </a:stretch>
        </p:blipFill>
        <p:spPr>
          <a:xfrm>
            <a:off x="2432137" y="400833"/>
            <a:ext cx="1323682" cy="786452"/>
          </a:xfrm>
          <a:prstGeom prst="rect">
            <a:avLst/>
          </a:prstGeom>
        </p:spPr>
      </p:pic>
      <p:sp>
        <p:nvSpPr>
          <p:cNvPr id="5" name="TextBox 4"/>
          <p:cNvSpPr txBox="1"/>
          <p:nvPr/>
        </p:nvSpPr>
        <p:spPr>
          <a:xfrm>
            <a:off x="1340285" y="1785828"/>
            <a:ext cx="9920613" cy="1471172"/>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0042"/>
                </a:solidFill>
                <a:latin typeface="Times New Roman" panose="02020603050405020304" pitchFamily="18" charset="0"/>
                <a:ea typeface="Times New Roman" panose="02020603050405020304" pitchFamily="18" charset="0"/>
              </a:rPr>
              <a:t>по организации самостоятельной аудиторной (</a:t>
            </a:r>
            <a:r>
              <a:rPr lang="ru-RU" sz="2400" b="1" i="1" dirty="0" smtClean="0">
                <a:solidFill>
                  <a:srgbClr val="000042"/>
                </a:solidFill>
                <a:latin typeface="Times New Roman" panose="02020603050405020304" pitchFamily="18" charset="0"/>
                <a:ea typeface="Times New Roman" panose="02020603050405020304" pitchFamily="18" charset="0"/>
              </a:rPr>
              <a:t>внеаудиторной) </a:t>
            </a:r>
            <a:endParaRPr lang="ru-RU" sz="2400" b="1" i="1" dirty="0">
              <a:solidFill>
                <a:srgbClr val="000042"/>
              </a:solidFill>
              <a:latin typeface="Times New Roman" panose="02020603050405020304" pitchFamily="18" charset="0"/>
              <a:ea typeface="Times New Roman" panose="02020603050405020304" pitchFamily="18" charset="0"/>
            </a:endParaRPr>
          </a:p>
          <a:p>
            <a:pPr marL="72390" marR="172085" lvl="0" indent="-6350" algn="ctr">
              <a:lnSpc>
                <a:spcPct val="112000"/>
              </a:lnSpc>
              <a:spcAft>
                <a:spcPts val="25"/>
              </a:spcAft>
            </a:pPr>
            <a:r>
              <a:rPr lang="ru-RU" sz="2400" b="1" i="1" dirty="0" smtClean="0">
                <a:solidFill>
                  <a:srgbClr val="000042"/>
                </a:solidFill>
                <a:latin typeface="Times New Roman" panose="02020603050405020304" pitchFamily="18" charset="0"/>
                <a:ea typeface="Times New Roman" panose="02020603050405020304" pitchFamily="18" charset="0"/>
              </a:rPr>
              <a:t>работы </a:t>
            </a:r>
            <a:r>
              <a:rPr lang="ru-RU" sz="2400" b="1" i="1" dirty="0">
                <a:solidFill>
                  <a:srgbClr val="000042"/>
                </a:solidFill>
                <a:latin typeface="Times New Roman" panose="02020603050405020304" pitchFamily="18" charset="0"/>
                <a:ea typeface="Times New Roman" panose="02020603050405020304" pitchFamily="18" charset="0"/>
              </a:rPr>
              <a:t>студентов. </a:t>
            </a:r>
          </a:p>
        </p:txBody>
      </p:sp>
      <p:sp>
        <p:nvSpPr>
          <p:cNvPr id="6" name="TextBox 5"/>
          <p:cNvSpPr txBox="1"/>
          <p:nvPr/>
        </p:nvSpPr>
        <p:spPr>
          <a:xfrm>
            <a:off x="1127342" y="3489453"/>
            <a:ext cx="9429822" cy="830997"/>
          </a:xfrm>
          <a:prstGeom prst="rect">
            <a:avLst/>
          </a:prstGeom>
          <a:noFill/>
        </p:spPr>
        <p:txBody>
          <a:bodyPr wrap="square" rtlCol="0">
            <a:spAutoFit/>
          </a:bodyPr>
          <a:lstStyle/>
          <a:p>
            <a:pPr lvl="2" algn="ctr">
              <a:buClr>
                <a:srgbClr val="000000"/>
              </a:buClr>
              <a:tabLst>
                <a:tab pos="495300" algn="l"/>
                <a:tab pos="575945" algn="l"/>
              </a:tabLst>
            </a:pPr>
            <a:r>
              <a:rPr lang="ru-RU" sz="2400" b="1" i="1" kern="50" dirty="0">
                <a:solidFill>
                  <a:srgbClr val="000042"/>
                </a:solidFill>
                <a:latin typeface="Times New Roman" panose="02020603050405020304" pitchFamily="18" charset="0"/>
                <a:ea typeface="Courier New" panose="02070309020205020404" pitchFamily="49" charset="0"/>
              </a:rPr>
              <a:t>Тема </a:t>
            </a:r>
            <a:r>
              <a:rPr lang="ru-RU" sz="2400" b="1" i="1" kern="50" dirty="0" smtClean="0">
                <a:solidFill>
                  <a:srgbClr val="000042"/>
                </a:solidFill>
                <a:latin typeface="Times New Roman" panose="02020603050405020304" pitchFamily="18" charset="0"/>
                <a:ea typeface="Courier New" panose="02070309020205020404" pitchFamily="49" charset="0"/>
              </a:rPr>
              <a:t>«</a:t>
            </a:r>
            <a:r>
              <a:rPr lang="ru-RU" sz="2400" b="1" i="1" dirty="0" smtClean="0">
                <a:solidFill>
                  <a:srgbClr val="000042"/>
                </a:solidFill>
                <a:latin typeface="Times New Roman" panose="02020603050405020304" pitchFamily="18" charset="0"/>
                <a:ea typeface="Courier New" panose="02070309020205020404" pitchFamily="49" charset="0"/>
              </a:rPr>
              <a:t>И</a:t>
            </a:r>
            <a:r>
              <a:rPr lang="ru-RU" sz="2400" b="1" i="1" dirty="0" smtClean="0">
                <a:solidFill>
                  <a:srgbClr val="000042"/>
                </a:solidFill>
                <a:latin typeface="Times New Roman" panose="02020603050405020304" pitchFamily="18" charset="0"/>
                <a:ea typeface="Times New Roman" panose="02020603050405020304" pitchFamily="18" charset="0"/>
              </a:rPr>
              <a:t>нформационный поиск в процессе изучения дисциплин психолого – педагогического цикла</a:t>
            </a:r>
            <a:r>
              <a:rPr lang="ru-RU" sz="2400" b="1" i="1" kern="0" dirty="0" smtClean="0">
                <a:solidFill>
                  <a:srgbClr val="001922"/>
                </a:solidFill>
                <a:latin typeface="Times New Roman" panose="02020603050405020304" pitchFamily="18" charset="0"/>
                <a:ea typeface="Times New Roman" panose="02020603050405020304" pitchFamily="18" charset="0"/>
              </a:rPr>
              <a:t>»</a:t>
            </a:r>
            <a:endParaRPr lang="ru-RU" sz="2400" b="1" i="1" kern="50" dirty="0">
              <a:solidFill>
                <a:srgbClr val="001922"/>
              </a:solidFill>
              <a:latin typeface="Courier New" panose="02070309020205020404" pitchFamily="49" charset="0"/>
              <a:ea typeface="Courier New" panose="02070309020205020404" pitchFamily="49" charset="0"/>
            </a:endParaRPr>
          </a:p>
        </p:txBody>
      </p:sp>
      <p:sp>
        <p:nvSpPr>
          <p:cNvPr id="7" name="TextBox 6"/>
          <p:cNvSpPr txBox="1"/>
          <p:nvPr/>
        </p:nvSpPr>
        <p:spPr>
          <a:xfrm>
            <a:off x="3281819" y="5047988"/>
            <a:ext cx="6676373" cy="369332"/>
          </a:xfrm>
          <a:prstGeom prst="rect">
            <a:avLst/>
          </a:prstGeom>
          <a:noFill/>
        </p:spPr>
        <p:txBody>
          <a:bodyPr wrap="square" rtlCol="0">
            <a:spAutoFit/>
          </a:bodyPr>
          <a:lstStyle/>
          <a:p>
            <a:pPr lvl="0"/>
            <a:r>
              <a:rPr lang="ru-RU" b="1" i="1" dirty="0">
                <a:solidFill>
                  <a:srgbClr val="000042"/>
                </a:solidFill>
                <a:latin typeface="Times New Roman" panose="02020603050405020304" pitchFamily="18" charset="0"/>
                <a:cs typeface="Times New Roman" panose="02020603050405020304" pitchFamily="18" charset="0"/>
              </a:rPr>
              <a:t>Специальность </a:t>
            </a:r>
            <a:r>
              <a:rPr lang="ru-RU" i="1" dirty="0">
                <a:solidFill>
                  <a:srgbClr val="000042"/>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4584526" y="5559168"/>
            <a:ext cx="7064679" cy="707886"/>
          </a:xfrm>
          <a:prstGeom prst="rect">
            <a:avLst/>
          </a:prstGeom>
          <a:noFill/>
        </p:spPr>
        <p:txBody>
          <a:bodyPr wrap="square" rtlCol="0">
            <a:spAutoFit/>
          </a:bodyPr>
          <a:lstStyle/>
          <a:p>
            <a:pPr lvl="0" algn="r"/>
            <a:r>
              <a:rPr lang="ru-RU" sz="2000" b="1" i="1" dirty="0">
                <a:solidFill>
                  <a:srgbClr val="000042"/>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000042"/>
                </a:solidFill>
                <a:latin typeface="Times New Roman" pitchFamily="18" charset="0"/>
                <a:cs typeface="Times New Roman" pitchFamily="18" charset="0"/>
              </a:rPr>
              <a:t>Гольская Оксана Геннадьевна</a:t>
            </a:r>
          </a:p>
        </p:txBody>
      </p:sp>
      <p:sp>
        <p:nvSpPr>
          <p:cNvPr id="9" name="TextBox 8"/>
          <p:cNvSpPr txBox="1"/>
          <p:nvPr/>
        </p:nvSpPr>
        <p:spPr>
          <a:xfrm>
            <a:off x="5323562" y="6338170"/>
            <a:ext cx="3657600" cy="369332"/>
          </a:xfrm>
          <a:prstGeom prst="rect">
            <a:avLst/>
          </a:prstGeom>
          <a:noFill/>
        </p:spPr>
        <p:txBody>
          <a:bodyPr wrap="square" rtlCol="0">
            <a:spAutoFit/>
          </a:bodyPr>
          <a:lstStyle/>
          <a:p>
            <a:pPr lvl="0"/>
            <a:r>
              <a:rPr lang="ru-RU" b="1" i="1" dirty="0">
                <a:solidFill>
                  <a:srgbClr val="000042"/>
                </a:solidFill>
                <a:latin typeface="Times New Roman" panose="02020603050405020304" pitchFamily="18" charset="0"/>
                <a:cs typeface="Times New Roman" panose="02020603050405020304" pitchFamily="18" charset="0"/>
              </a:rPr>
              <a:t>Благовещенск</a:t>
            </a:r>
          </a:p>
        </p:txBody>
      </p:sp>
    </p:spTree>
    <p:extLst>
      <p:ext uri="{BB962C8B-B14F-4D97-AF65-F5344CB8AC3E}">
        <p14:creationId xmlns:p14="http://schemas.microsoft.com/office/powerpoint/2010/main" val="3381620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625600" y="795867"/>
            <a:ext cx="9753600" cy="954107"/>
          </a:xfrm>
          <a:prstGeom prst="rect">
            <a:avLst/>
          </a:prstGeom>
          <a:noFill/>
        </p:spPr>
        <p:txBody>
          <a:bodyPr wrap="square" rtlCol="0">
            <a:spAutoFit/>
          </a:bodyPr>
          <a:lstStyle/>
          <a:p>
            <a:pPr algn="ctr"/>
            <a:r>
              <a:rPr lang="ru-RU" sz="2800" b="1" i="1" dirty="0">
                <a:solidFill>
                  <a:srgbClr val="424242"/>
                </a:solidFill>
                <a:latin typeface="Times New Roman" panose="02020603050405020304" pitchFamily="18" charset="0"/>
                <a:ea typeface="Times New Roman" panose="02020603050405020304" pitchFamily="18" charset="0"/>
              </a:rPr>
              <a:t>И</a:t>
            </a:r>
            <a:r>
              <a:rPr lang="ru-RU" sz="2800" b="1" i="1" dirty="0" smtClean="0">
                <a:solidFill>
                  <a:srgbClr val="424242"/>
                </a:solidFill>
                <a:latin typeface="Times New Roman" panose="02020603050405020304" pitchFamily="18" charset="0"/>
                <a:ea typeface="Times New Roman" panose="02020603050405020304" pitchFamily="18" charset="0"/>
              </a:rPr>
              <a:t>нтернет-ресурсы, </a:t>
            </a:r>
            <a:r>
              <a:rPr lang="ru-RU" sz="2800" b="1" i="1" dirty="0">
                <a:solidFill>
                  <a:srgbClr val="424242"/>
                </a:solidFill>
                <a:latin typeface="Times New Roman" panose="02020603050405020304" pitchFamily="18" charset="0"/>
                <a:ea typeface="Times New Roman" panose="02020603050405020304" pitchFamily="18" charset="0"/>
              </a:rPr>
              <a:t>наиболее часто </a:t>
            </a:r>
            <a:r>
              <a:rPr lang="ru-RU" sz="2800" b="1" i="1" dirty="0" smtClean="0">
                <a:solidFill>
                  <a:srgbClr val="424242"/>
                </a:solidFill>
                <a:latin typeface="Times New Roman" panose="02020603050405020304" pitchFamily="18" charset="0"/>
                <a:ea typeface="Times New Roman" panose="02020603050405020304" pitchFamily="18" charset="0"/>
              </a:rPr>
              <a:t>используемые </a:t>
            </a:r>
            <a:r>
              <a:rPr lang="ru-RU" sz="2800" b="1" i="1" dirty="0">
                <a:solidFill>
                  <a:srgbClr val="424242"/>
                </a:solidFill>
                <a:latin typeface="Times New Roman" panose="02020603050405020304" pitchFamily="18" charset="0"/>
                <a:ea typeface="Times New Roman" panose="02020603050405020304" pitchFamily="18" charset="0"/>
              </a:rPr>
              <a:t>студентами в самостоятельной </a:t>
            </a:r>
            <a:r>
              <a:rPr lang="ru-RU" sz="2800" b="1" i="1" dirty="0" smtClean="0">
                <a:solidFill>
                  <a:srgbClr val="424242"/>
                </a:solidFill>
                <a:latin typeface="Times New Roman" panose="02020603050405020304" pitchFamily="18" charset="0"/>
                <a:ea typeface="Times New Roman" panose="02020603050405020304" pitchFamily="18" charset="0"/>
              </a:rPr>
              <a:t>работе:</a:t>
            </a:r>
            <a:endParaRPr lang="ru-RU" sz="2800" b="1" dirty="0"/>
          </a:p>
        </p:txBody>
      </p:sp>
      <p:sp>
        <p:nvSpPr>
          <p:cNvPr id="8" name="Скругленный прямоугольник 7"/>
          <p:cNvSpPr/>
          <p:nvPr/>
        </p:nvSpPr>
        <p:spPr>
          <a:xfrm>
            <a:off x="1202267" y="1973317"/>
            <a:ext cx="10718800" cy="643466"/>
          </a:xfrm>
          <a:prstGeom prst="roundRect">
            <a:avLst/>
          </a:prstGeom>
          <a:solidFill>
            <a:srgbClr val="2E1B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электронные </a:t>
            </a:r>
            <a:r>
              <a:rPr lang="ru-RU" sz="2800" b="1" i="1" dirty="0">
                <a:latin typeface="Times New Roman" panose="02020603050405020304" pitchFamily="18" charset="0"/>
                <a:cs typeface="Times New Roman" panose="02020603050405020304" pitchFamily="18" charset="0"/>
              </a:rPr>
              <a:t>библиотеки, </a:t>
            </a:r>
          </a:p>
        </p:txBody>
      </p:sp>
      <p:sp>
        <p:nvSpPr>
          <p:cNvPr id="9" name="Скругленный прямоугольник 8"/>
          <p:cNvSpPr/>
          <p:nvPr/>
        </p:nvSpPr>
        <p:spPr>
          <a:xfrm>
            <a:off x="1168400" y="2772979"/>
            <a:ext cx="10718800" cy="646386"/>
          </a:xfrm>
          <a:prstGeom prst="roundRect">
            <a:avLst/>
          </a:prstGeom>
          <a:solidFill>
            <a:srgbClr val="3E25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a:t>
            </a:r>
            <a:r>
              <a:rPr lang="ru-RU" sz="2800" b="1" i="1" dirty="0">
                <a:latin typeface="Times New Roman" panose="02020603050405020304" pitchFamily="18" charset="0"/>
                <a:cs typeface="Times New Roman" panose="02020603050405020304" pitchFamily="18" charset="0"/>
              </a:rPr>
              <a:t>— образовательные порталы, </a:t>
            </a:r>
          </a:p>
        </p:txBody>
      </p:sp>
      <p:sp>
        <p:nvSpPr>
          <p:cNvPr id="10" name="Скругленный прямоугольник 9"/>
          <p:cNvSpPr/>
          <p:nvPr/>
        </p:nvSpPr>
        <p:spPr>
          <a:xfrm>
            <a:off x="1202267" y="3554978"/>
            <a:ext cx="10718800" cy="641861"/>
          </a:xfrm>
          <a:prstGeom prst="roundRect">
            <a:avLst/>
          </a:prstGeom>
          <a:solidFill>
            <a:srgbClr val="482B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b="1" i="1" dirty="0" smtClean="0">
                <a:latin typeface="Times New Roman" panose="02020603050405020304" pitchFamily="18" charset="0"/>
                <a:cs typeface="Times New Roman" panose="02020603050405020304" pitchFamily="18" charset="0"/>
              </a:rPr>
              <a:t>       — тематические </a:t>
            </a:r>
            <a:r>
              <a:rPr lang="ru-RU" sz="2800" b="1" i="1" dirty="0">
                <a:latin typeface="Times New Roman" panose="02020603050405020304" pitchFamily="18" charset="0"/>
                <a:cs typeface="Times New Roman" panose="02020603050405020304" pitchFamily="18" charset="0"/>
              </a:rPr>
              <a:t>сайты, </a:t>
            </a:r>
          </a:p>
        </p:txBody>
      </p:sp>
      <p:sp>
        <p:nvSpPr>
          <p:cNvPr id="11" name="Скругленный прямоугольник 10"/>
          <p:cNvSpPr/>
          <p:nvPr/>
        </p:nvSpPr>
        <p:spPr>
          <a:xfrm>
            <a:off x="1168400" y="4332452"/>
            <a:ext cx="10718800" cy="713682"/>
          </a:xfrm>
          <a:prstGeom prst="roundRect">
            <a:avLst/>
          </a:prstGeom>
          <a:solidFill>
            <a:srgbClr val="5834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  </a:t>
            </a:r>
            <a:r>
              <a:rPr lang="ru-RU" sz="2800" b="1" i="1" dirty="0">
                <a:latin typeface="Times New Roman" panose="02020603050405020304" pitchFamily="18" charset="0"/>
                <a:cs typeface="Times New Roman" panose="02020603050405020304" pitchFamily="18" charset="0"/>
              </a:rPr>
              <a:t>библиографические базы данных, </a:t>
            </a:r>
          </a:p>
        </p:txBody>
      </p:sp>
      <p:sp>
        <p:nvSpPr>
          <p:cNvPr id="12" name="Скругленный прямоугольник 11"/>
          <p:cNvSpPr/>
          <p:nvPr/>
        </p:nvSpPr>
        <p:spPr>
          <a:xfrm>
            <a:off x="1168400" y="5135034"/>
            <a:ext cx="10718800" cy="690034"/>
          </a:xfrm>
          <a:prstGeom prst="roundRect">
            <a:avLst/>
          </a:prstGeom>
          <a:solidFill>
            <a:srgbClr val="B06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сайты </a:t>
            </a:r>
            <a:r>
              <a:rPr lang="ru-RU" sz="2800" b="1" i="1" dirty="0">
                <a:latin typeface="Times New Roman" panose="02020603050405020304" pitchFamily="18" charset="0"/>
                <a:cs typeface="Times New Roman" panose="02020603050405020304" pitchFamily="18" charset="0"/>
              </a:rPr>
              <a:t>периодических </a:t>
            </a:r>
            <a:r>
              <a:rPr lang="ru-RU" sz="2800" b="1" i="1" dirty="0" smtClean="0">
                <a:latin typeface="Times New Roman" panose="02020603050405020304" pitchFamily="18" charset="0"/>
                <a:cs typeface="Times New Roman" panose="02020603050405020304" pitchFamily="18" charset="0"/>
              </a:rPr>
              <a:t>изданий.</a:t>
            </a:r>
            <a:endParaRPr lang="ru-RU" sz="2800" b="1" i="1" dirty="0">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3416" y="3615541"/>
            <a:ext cx="3658584" cy="3038986"/>
          </a:xfrm>
          <a:prstGeom prst="rect">
            <a:avLst/>
          </a:prstGeom>
        </p:spPr>
      </p:pic>
    </p:spTree>
    <p:extLst>
      <p:ext uri="{BB962C8B-B14F-4D97-AF65-F5344CB8AC3E}">
        <p14:creationId xmlns:p14="http://schemas.microsoft.com/office/powerpoint/2010/main" val="18234399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27322" y="480447"/>
            <a:ext cx="9670942" cy="988604"/>
          </a:xfrm>
          <a:prstGeom prst="rect">
            <a:avLst/>
          </a:prstGeom>
          <a:noFill/>
        </p:spPr>
        <p:txBody>
          <a:bodyPr wrap="square" rtlCol="0">
            <a:spAutoFit/>
          </a:bodyPr>
          <a:lstStyle/>
          <a:p>
            <a:pPr marL="186055" marR="285750" indent="374015" algn="ctr">
              <a:lnSpc>
                <a:spcPct val="104000"/>
              </a:lnSpc>
              <a:spcBef>
                <a:spcPts val="600"/>
              </a:spcBef>
              <a:spcAft>
                <a:spcPts val="600"/>
              </a:spcAft>
            </a:pPr>
            <a:r>
              <a:rPr lang="ru-RU" sz="2800" b="1" i="1" dirty="0">
                <a:solidFill>
                  <a:srgbClr val="424242"/>
                </a:solidFill>
                <a:latin typeface="Times New Roman" panose="02020603050405020304" pitchFamily="18" charset="0"/>
                <a:ea typeface="Times New Roman" panose="02020603050405020304" pitchFamily="18" charset="0"/>
              </a:rPr>
              <a:t>Для эффективного поиска в WWW студент должен уметь и знать:</a:t>
            </a:r>
            <a:endParaRPr lang="ru-RU" sz="2800" b="1" dirty="0">
              <a:solidFill>
                <a:srgbClr val="000000"/>
              </a:solidFill>
              <a:latin typeface="Times New Roman" panose="02020603050405020304" pitchFamily="18" charset="0"/>
              <a:ea typeface="Times New Roman" panose="02020603050405020304" pitchFamily="18" charset="0"/>
            </a:endParaRPr>
          </a:p>
        </p:txBody>
      </p:sp>
      <p:sp>
        <p:nvSpPr>
          <p:cNvPr id="4" name="Скругленный прямоугольник 3"/>
          <p:cNvSpPr/>
          <p:nvPr/>
        </p:nvSpPr>
        <p:spPr>
          <a:xfrm>
            <a:off x="1185620" y="1617929"/>
            <a:ext cx="10554346" cy="1475627"/>
          </a:xfrm>
          <a:prstGeom prst="roundRect">
            <a:avLst/>
          </a:prstGeom>
          <a:solidFill>
            <a:srgbClr val="2E1B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smtClean="0">
                <a:latin typeface="Times New Roman" panose="02020603050405020304" pitchFamily="18" charset="0"/>
                <a:cs typeface="Times New Roman" panose="02020603050405020304" pitchFamily="18" charset="0"/>
              </a:rPr>
              <a:t>       – </a:t>
            </a:r>
            <a:r>
              <a:rPr lang="ru-RU" sz="2400" b="1" i="1" dirty="0">
                <a:latin typeface="Times New Roman" panose="02020603050405020304" pitchFamily="18" charset="0"/>
                <a:cs typeface="Times New Roman" panose="02020603050405020304" pitchFamily="18" charset="0"/>
              </a:rPr>
              <a:t>чётко определять свои информационные потребности, необходимую ретроспективу информации, круг поисковых серверов, более качественно индексирующих нужную информацию,</a:t>
            </a:r>
          </a:p>
        </p:txBody>
      </p:sp>
      <p:sp>
        <p:nvSpPr>
          <p:cNvPr id="5" name="Скругленный прямоугольник 4"/>
          <p:cNvSpPr/>
          <p:nvPr/>
        </p:nvSpPr>
        <p:spPr>
          <a:xfrm>
            <a:off x="1185620" y="3242434"/>
            <a:ext cx="10554346" cy="1093336"/>
          </a:xfrm>
          <a:prstGeom prst="roundRect">
            <a:avLst/>
          </a:prstGeom>
          <a:solidFill>
            <a:srgbClr val="3E25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smtClean="0">
                <a:latin typeface="Times New Roman" panose="02020603050405020304" pitchFamily="18" charset="0"/>
                <a:cs typeface="Times New Roman" panose="02020603050405020304" pitchFamily="18" charset="0"/>
              </a:rPr>
              <a:t>       – </a:t>
            </a:r>
            <a:r>
              <a:rPr lang="ru-RU" sz="2400" b="1" i="1" dirty="0">
                <a:latin typeface="Times New Roman" panose="02020603050405020304" pitchFamily="18" charset="0"/>
                <a:cs typeface="Times New Roman" panose="02020603050405020304" pitchFamily="18" charset="0"/>
              </a:rPr>
              <a:t>правильно формулировать критерии поиска;</a:t>
            </a:r>
          </a:p>
        </p:txBody>
      </p:sp>
      <p:sp>
        <p:nvSpPr>
          <p:cNvPr id="6" name="Скругленный прямоугольник 5"/>
          <p:cNvSpPr/>
          <p:nvPr/>
        </p:nvSpPr>
        <p:spPr>
          <a:xfrm>
            <a:off x="1185620" y="4509537"/>
            <a:ext cx="10554346" cy="1829270"/>
          </a:xfrm>
          <a:prstGeom prst="roundRect">
            <a:avLst/>
          </a:prstGeom>
          <a:solidFill>
            <a:srgbClr val="5834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smtClean="0">
                <a:latin typeface="Times New Roman" panose="02020603050405020304" pitchFamily="18" charset="0"/>
                <a:cs typeface="Times New Roman" panose="02020603050405020304" pitchFamily="18" charset="0"/>
              </a:rPr>
              <a:t>       – </a:t>
            </a:r>
            <a:r>
              <a:rPr lang="ru-RU" sz="2400" b="1" i="1" dirty="0">
                <a:latin typeface="Times New Roman" panose="02020603050405020304" pitchFamily="18" charset="0"/>
                <a:cs typeface="Times New Roman" panose="02020603050405020304" pitchFamily="18" charset="0"/>
              </a:rPr>
              <a:t>определять и разделять размещённую в сети интернет информацию на три основные группы: справочная (электронные библиотеки и энциклопедии), научная (тексты книг, материалы газет и журналов) и учебная (методические разработки, рефераты);</a:t>
            </a:r>
          </a:p>
        </p:txBody>
      </p:sp>
    </p:spTree>
    <p:extLst>
      <p:ext uri="{BB962C8B-B14F-4D97-AF65-F5344CB8AC3E}">
        <p14:creationId xmlns:p14="http://schemas.microsoft.com/office/powerpoint/2010/main" val="6707319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кругленный прямоугольник 3"/>
          <p:cNvSpPr/>
          <p:nvPr/>
        </p:nvSpPr>
        <p:spPr>
          <a:xfrm>
            <a:off x="1185620" y="1999281"/>
            <a:ext cx="10554346" cy="1394848"/>
          </a:xfrm>
          <a:prstGeom prst="roundRect">
            <a:avLst/>
          </a:prstGeom>
          <a:solidFill>
            <a:srgbClr val="5834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smtClean="0">
                <a:latin typeface="Times New Roman" panose="02020603050405020304" pitchFamily="18" charset="0"/>
                <a:cs typeface="Times New Roman" panose="02020603050405020304" pitchFamily="18" charset="0"/>
              </a:rPr>
              <a:t>       – </a:t>
            </a:r>
            <a:r>
              <a:rPr lang="ru-RU" sz="2400" b="1" i="1" dirty="0">
                <a:latin typeface="Times New Roman" panose="02020603050405020304" pitchFamily="18" charset="0"/>
                <a:cs typeface="Times New Roman" panose="02020603050405020304" pitchFamily="18" charset="0"/>
              </a:rPr>
              <a:t>давать оценки достоверности информации на основе различных признаков, по внешнему виду сайта, характеру подачи информации, её организации;</a:t>
            </a:r>
          </a:p>
        </p:txBody>
      </p:sp>
      <p:sp>
        <p:nvSpPr>
          <p:cNvPr id="5" name="Скругленный прямоугольник 4"/>
          <p:cNvSpPr/>
          <p:nvPr/>
        </p:nvSpPr>
        <p:spPr>
          <a:xfrm>
            <a:off x="1185620" y="359043"/>
            <a:ext cx="10554346" cy="1503806"/>
          </a:xfrm>
          <a:prstGeom prst="roundRect">
            <a:avLst/>
          </a:prstGeom>
          <a:solidFill>
            <a:srgbClr val="3E25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smtClean="0">
                <a:latin typeface="Times New Roman" panose="02020603050405020304" pitchFamily="18" charset="0"/>
                <a:cs typeface="Times New Roman" panose="02020603050405020304" pitchFamily="18" charset="0"/>
              </a:rPr>
              <a:t>      – </a:t>
            </a:r>
            <a:r>
              <a:rPr lang="ru-RU" sz="2400" b="1" i="1" dirty="0">
                <a:latin typeface="Times New Roman" panose="02020603050405020304" pitchFamily="18" charset="0"/>
                <a:cs typeface="Times New Roman" panose="02020603050405020304" pitchFamily="18" charset="0"/>
              </a:rPr>
              <a:t>давать оценку качества представленной информации, отделить действительно важные сведения от информационного шума;</a:t>
            </a:r>
          </a:p>
        </p:txBody>
      </p:sp>
      <p:sp>
        <p:nvSpPr>
          <p:cNvPr id="6" name="Скругленный прямоугольник 5"/>
          <p:cNvSpPr/>
          <p:nvPr/>
        </p:nvSpPr>
        <p:spPr>
          <a:xfrm>
            <a:off x="1185620" y="3530561"/>
            <a:ext cx="10554346" cy="1258414"/>
          </a:xfrm>
          <a:prstGeom prst="roundRect">
            <a:avLst/>
          </a:prstGeom>
          <a:solidFill>
            <a:srgbClr val="B06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smtClean="0">
                <a:latin typeface="Times New Roman" panose="02020603050405020304" pitchFamily="18" charset="0"/>
                <a:cs typeface="Times New Roman" panose="02020603050405020304" pitchFamily="18" charset="0"/>
              </a:rPr>
              <a:t>       – </a:t>
            </a:r>
            <a:r>
              <a:rPr lang="ru-RU" sz="2400" b="1" i="1" dirty="0">
                <a:latin typeface="Times New Roman" panose="02020603050405020304" pitchFamily="18" charset="0"/>
                <a:cs typeface="Times New Roman" panose="02020603050405020304" pitchFamily="18" charset="0"/>
              </a:rPr>
              <a:t>студентам необходимо уметь её </a:t>
            </a:r>
            <a:r>
              <a:rPr lang="ru-RU" sz="2400" b="1" i="1" dirty="0" smtClean="0">
                <a:latin typeface="Times New Roman" panose="02020603050405020304" pitchFamily="18" charset="0"/>
                <a:cs typeface="Times New Roman" panose="02020603050405020304" pitchFamily="18" charset="0"/>
              </a:rPr>
              <a:t>анализировать</a:t>
            </a:r>
            <a:r>
              <a:rPr lang="ru-RU" sz="2400" b="1" i="1" dirty="0">
                <a:latin typeface="Times New Roman" panose="02020603050405020304" pitchFamily="18" charset="0"/>
                <a:cs typeface="Times New Roman" panose="02020603050405020304" pitchFamily="18" charset="0"/>
              </a:rPr>
              <a:t>, </a:t>
            </a:r>
            <a:endParaRPr lang="ru-RU" sz="2400" b="1" i="1" dirty="0" smtClean="0">
              <a:latin typeface="Times New Roman" panose="02020603050405020304" pitchFamily="18" charset="0"/>
              <a:cs typeface="Times New Roman" panose="02020603050405020304" pitchFamily="18" charset="0"/>
            </a:endParaRPr>
          </a:p>
          <a:p>
            <a:pPr algn="just"/>
            <a:r>
              <a:rPr lang="ru-RU" sz="2400" b="1" i="1" dirty="0" smtClean="0">
                <a:latin typeface="Times New Roman" panose="02020603050405020304" pitchFamily="18" charset="0"/>
                <a:cs typeface="Times New Roman" panose="02020603050405020304" pitchFamily="18" charset="0"/>
              </a:rPr>
              <a:t>определять </a:t>
            </a:r>
            <a:r>
              <a:rPr lang="ru-RU" sz="2400" b="1" i="1" dirty="0">
                <a:latin typeface="Times New Roman" panose="02020603050405020304" pitchFamily="18" charset="0"/>
                <a:cs typeface="Times New Roman" panose="02020603050405020304" pitchFamily="18" charset="0"/>
              </a:rPr>
              <a:t>её внутреннюю непротиворечивость.</a:t>
            </a: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8055" y="3902160"/>
            <a:ext cx="3418550" cy="2839603"/>
          </a:xfrm>
          <a:prstGeom prst="rect">
            <a:avLst/>
          </a:prstGeom>
        </p:spPr>
      </p:pic>
    </p:spTree>
    <p:extLst>
      <p:ext uri="{BB962C8B-B14F-4D97-AF65-F5344CB8AC3E}">
        <p14:creationId xmlns:p14="http://schemas.microsoft.com/office/powerpoint/2010/main" val="10172653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38386" y="976394"/>
            <a:ext cx="9196968" cy="5469959"/>
          </a:xfrm>
          <a:prstGeom prst="rect">
            <a:avLst/>
          </a:prstGeom>
          <a:noFill/>
        </p:spPr>
        <p:txBody>
          <a:bodyPr wrap="square" rtlCol="0">
            <a:spAutoFit/>
          </a:bodyPr>
          <a:lstStyle/>
          <a:p>
            <a:pPr marL="186055" marR="285750" indent="450215" algn="just">
              <a:lnSpc>
                <a:spcPct val="104000"/>
              </a:lnSpc>
              <a:spcBef>
                <a:spcPts val="600"/>
              </a:spcBef>
              <a:spcAft>
                <a:spcPts val="600"/>
              </a:spcAft>
            </a:pPr>
            <a:r>
              <a:rPr lang="ru-RU" sz="2800" i="1" dirty="0">
                <a:solidFill>
                  <a:srgbClr val="000058"/>
                </a:solidFill>
                <a:latin typeface="Times New Roman" panose="02020603050405020304" pitchFamily="18" charset="0"/>
                <a:ea typeface="Times New Roman" panose="02020603050405020304" pitchFamily="18" charset="0"/>
                <a:cs typeface="Times New Roman" panose="02020603050405020304" pitchFamily="18" charset="0"/>
              </a:rPr>
              <a:t>Запрещена передача другим пользователям информации, представляющей коммерческую или государственную тайну, распространять информацию, порочащую честь и достоинство граждан. Правовые отношения регулируются Законом «Об информации, информатизации и защите информации», Законом «О государственной тайне», Законом «Об авторском праве и смежных правах», статьями Конституции об охране личной тайны, статьями Гражданского кодекса и статьями Уголовного кодекса о преступлениях в сфере компьютерной информации.</a:t>
            </a:r>
            <a:endParaRPr lang="ru-RU" sz="2800" dirty="0">
              <a:solidFill>
                <a:srgbClr val="000058"/>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7403" y="4038808"/>
            <a:ext cx="2039043" cy="2407546"/>
          </a:xfrm>
          <a:prstGeom prst="rect">
            <a:avLst/>
          </a:prstGeom>
        </p:spPr>
      </p:pic>
      <p:sp>
        <p:nvSpPr>
          <p:cNvPr id="9" name="TextBox 8"/>
          <p:cNvSpPr txBox="1"/>
          <p:nvPr/>
        </p:nvSpPr>
        <p:spPr>
          <a:xfrm>
            <a:off x="2510725" y="216977"/>
            <a:ext cx="7516678" cy="584775"/>
          </a:xfrm>
          <a:prstGeom prst="rect">
            <a:avLst/>
          </a:prstGeom>
          <a:noFill/>
        </p:spPr>
        <p:txBody>
          <a:bodyPr wrap="square" rtlCol="0">
            <a:spAutoFit/>
          </a:bodyPr>
          <a:lstStyle/>
          <a:p>
            <a:pPr algn="ctr"/>
            <a:r>
              <a:rPr lang="ru-RU" sz="3200" b="1" i="1" dirty="0" smtClean="0">
                <a:solidFill>
                  <a:srgbClr val="FF0000"/>
                </a:solidFill>
                <a:latin typeface="Times New Roman" panose="02020603050405020304" pitchFamily="18" charset="0"/>
                <a:cs typeface="Times New Roman" panose="02020603050405020304" pitchFamily="18" charset="0"/>
              </a:rPr>
              <a:t>Это важно знать!!!</a:t>
            </a:r>
            <a:endParaRPr lang="ru-RU" sz="3200" b="1" i="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3392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01859" y="309966"/>
            <a:ext cx="10306372" cy="1077218"/>
          </a:xfrm>
          <a:prstGeom prst="rect">
            <a:avLst/>
          </a:prstGeom>
          <a:noFill/>
        </p:spPr>
        <p:txBody>
          <a:bodyPr wrap="square" rtlCol="0">
            <a:spAutoFit/>
          </a:bodyPr>
          <a:lstStyle/>
          <a:p>
            <a:pPr algn="ctr"/>
            <a:r>
              <a:rPr lang="ru-RU" sz="3200" b="1" i="1" dirty="0">
                <a:solidFill>
                  <a:srgbClr val="424242"/>
                </a:solidFill>
                <a:latin typeface="Times New Roman" panose="02020603050405020304" pitchFamily="18" charset="0"/>
                <a:ea typeface="Times New Roman" panose="02020603050405020304" pitchFamily="18" charset="0"/>
              </a:rPr>
              <a:t>При работе с интернет-ресурсами обращайте внимание на </a:t>
            </a:r>
            <a:r>
              <a:rPr lang="ru-RU" sz="3200" b="1" i="1" dirty="0" smtClean="0">
                <a:solidFill>
                  <a:srgbClr val="424242"/>
                </a:solidFill>
                <a:latin typeface="Times New Roman" panose="02020603050405020304" pitchFamily="18" charset="0"/>
                <a:ea typeface="Times New Roman" panose="02020603050405020304" pitchFamily="18" charset="0"/>
              </a:rPr>
              <a:t>источник …</a:t>
            </a:r>
            <a:endParaRPr lang="ru-RU" sz="3200" b="1"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3234" y="1845122"/>
            <a:ext cx="7718156" cy="4654058"/>
          </a:xfrm>
          <a:prstGeom prst="rect">
            <a:avLst/>
          </a:prstGeom>
        </p:spPr>
      </p:pic>
    </p:spTree>
    <p:extLst>
      <p:ext uri="{BB962C8B-B14F-4D97-AF65-F5344CB8AC3E}">
        <p14:creationId xmlns:p14="http://schemas.microsoft.com/office/powerpoint/2010/main" val="4180730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3052915" y="224480"/>
            <a:ext cx="8450827" cy="738664"/>
          </a:xfrm>
          <a:prstGeom prst="rect">
            <a:avLst/>
          </a:prstGeom>
          <a:noFill/>
        </p:spPr>
        <p:txBody>
          <a:bodyPr wrap="square" rtlCol="0">
            <a:spAutoFit/>
          </a:bodyPr>
          <a:lstStyle/>
          <a:p>
            <a:pPr algn="ctr">
              <a:lnSpc>
                <a:spcPct val="150000"/>
              </a:lnSpc>
              <a:spcAft>
                <a:spcPts val="0"/>
              </a:spcAft>
            </a:pPr>
            <a:r>
              <a:rPr lang="ru-RU" sz="2800" b="1" i="1" dirty="0" smtClean="0">
                <a:solidFill>
                  <a:srgbClr val="000032"/>
                </a:solidFill>
                <a:latin typeface="Times New Roman" panose="02020603050405020304" pitchFamily="18" charset="0"/>
                <a:ea typeface="Times New Roman" panose="02020603050405020304" pitchFamily="18" charset="0"/>
              </a:rPr>
              <a:t>Каталог интернет  - ресурсов для педагогов ДОО </a:t>
            </a:r>
            <a:endParaRPr lang="ru-RU" sz="2800" b="1" i="1" dirty="0">
              <a:solidFill>
                <a:srgbClr val="000032"/>
              </a:solidFill>
              <a:effectLst/>
              <a:latin typeface="Times New Roman" panose="02020603050405020304" pitchFamily="18" charset="0"/>
              <a:ea typeface="Times New Roman" panose="02020603050405020304" pitchFamily="18" charset="0"/>
            </a:endParaRPr>
          </a:p>
        </p:txBody>
      </p:sp>
      <p:sp>
        <p:nvSpPr>
          <p:cNvPr id="4" name="TextBox 3"/>
          <p:cNvSpPr txBox="1"/>
          <p:nvPr/>
        </p:nvSpPr>
        <p:spPr>
          <a:xfrm>
            <a:off x="2908300" y="825910"/>
            <a:ext cx="8005506" cy="523220"/>
          </a:xfrm>
          <a:prstGeom prst="rect">
            <a:avLst/>
          </a:prstGeom>
          <a:noFill/>
        </p:spPr>
        <p:txBody>
          <a:bodyPr wrap="square" rtlCol="0">
            <a:spAutoFit/>
          </a:bodyPr>
          <a:lstStyle/>
          <a:p>
            <a:pPr algn="ctr"/>
            <a:r>
              <a:rPr lang="ru-RU" sz="2800" b="1" i="1" dirty="0" smtClean="0">
                <a:solidFill>
                  <a:srgbClr val="000058"/>
                </a:solidFill>
                <a:latin typeface="Times New Roman" panose="02020603050405020304" pitchFamily="18" charset="0"/>
                <a:cs typeface="Times New Roman" panose="02020603050405020304" pitchFamily="18" charset="0"/>
              </a:rPr>
              <a:t>Поисковые системы</a:t>
            </a:r>
            <a:endParaRPr lang="ru-RU" sz="2800" b="1" i="1" dirty="0">
              <a:solidFill>
                <a:srgbClr val="000058"/>
              </a:solidFill>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854120700"/>
              </p:ext>
            </p:extLst>
          </p:nvPr>
        </p:nvGraphicFramePr>
        <p:xfrm>
          <a:off x="1039091" y="1259820"/>
          <a:ext cx="10903527" cy="55981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01787" y="224480"/>
            <a:ext cx="1451128" cy="1035340"/>
          </a:xfrm>
          <a:prstGeom prst="rect">
            <a:avLst/>
          </a:prstGeom>
        </p:spPr>
      </p:pic>
      <p:sp>
        <p:nvSpPr>
          <p:cNvPr id="7" name="TextBox 6"/>
          <p:cNvSpPr txBox="1"/>
          <p:nvPr/>
        </p:nvSpPr>
        <p:spPr>
          <a:xfrm>
            <a:off x="9955161" y="101600"/>
            <a:ext cx="1987457" cy="307777"/>
          </a:xfrm>
          <a:prstGeom prst="rect">
            <a:avLst/>
          </a:prstGeom>
          <a:noFill/>
        </p:spPr>
        <p:txBody>
          <a:bodyPr wrap="square" rtlCol="0">
            <a:spAutoFit/>
          </a:bodyPr>
          <a:lstStyle/>
          <a:p>
            <a:pPr algn="r"/>
            <a:r>
              <a:rPr lang="ru-RU" sz="1400" b="1" i="1" dirty="0" smtClean="0">
                <a:solidFill>
                  <a:srgbClr val="000036"/>
                </a:solidFill>
                <a:latin typeface="Times New Roman" panose="02020603050405020304" pitchFamily="18" charset="0"/>
                <a:cs typeface="Times New Roman" panose="02020603050405020304" pitchFamily="18" charset="0"/>
              </a:rPr>
              <a:t>Схема№ 1</a:t>
            </a:r>
            <a:endParaRPr lang="ru-RU" sz="1400" b="1" i="1" dirty="0">
              <a:solidFill>
                <a:srgbClr val="000036"/>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209368" y="1548581"/>
            <a:ext cx="560438" cy="523220"/>
          </a:xfrm>
          <a:prstGeom prst="rect">
            <a:avLst/>
          </a:prstGeom>
          <a:noFill/>
        </p:spPr>
        <p:txBody>
          <a:bodyPr wrap="square" rtlCol="0">
            <a:spAutoFit/>
          </a:bodyPr>
          <a:lstStyle/>
          <a:p>
            <a:pPr algn="ctr"/>
            <a:r>
              <a:rPr lang="ru-RU" sz="2800" dirty="0" smtClean="0">
                <a:solidFill>
                  <a:schemeClr val="bg1"/>
                </a:solidFill>
              </a:rPr>
              <a:t>-</a:t>
            </a:r>
            <a:endParaRPr lang="ru-RU" sz="2800" dirty="0">
              <a:solidFill>
                <a:schemeClr val="bg1"/>
              </a:solidFill>
            </a:endParaRPr>
          </a:p>
        </p:txBody>
      </p:sp>
      <p:sp>
        <p:nvSpPr>
          <p:cNvPr id="9" name="TextBox 8"/>
          <p:cNvSpPr txBox="1"/>
          <p:nvPr/>
        </p:nvSpPr>
        <p:spPr>
          <a:xfrm>
            <a:off x="1601787" y="2330245"/>
            <a:ext cx="595723"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946787" y="3067665"/>
            <a:ext cx="48669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899648" y="3888805"/>
            <a:ext cx="66657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2" name="TextBox 11"/>
          <p:cNvSpPr txBox="1"/>
          <p:nvPr/>
        </p:nvSpPr>
        <p:spPr>
          <a:xfrm>
            <a:off x="1946787" y="4626225"/>
            <a:ext cx="48669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3" name="TextBox 12"/>
          <p:cNvSpPr txBox="1"/>
          <p:nvPr/>
        </p:nvSpPr>
        <p:spPr>
          <a:xfrm>
            <a:off x="1489587" y="5262468"/>
            <a:ext cx="589936" cy="51890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4" name="TextBox 13"/>
          <p:cNvSpPr txBox="1"/>
          <p:nvPr/>
        </p:nvSpPr>
        <p:spPr>
          <a:xfrm>
            <a:off x="1209368" y="5999888"/>
            <a:ext cx="45161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672169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082799" y="101600"/>
            <a:ext cx="9679710" cy="738664"/>
          </a:xfrm>
          <a:prstGeom prst="rect">
            <a:avLst/>
          </a:prstGeom>
          <a:noFill/>
        </p:spPr>
        <p:txBody>
          <a:bodyPr wrap="square" rtlCol="0">
            <a:spAutoFit/>
          </a:bodyPr>
          <a:lstStyle/>
          <a:p>
            <a:pPr algn="r">
              <a:lnSpc>
                <a:spcPct val="150000"/>
              </a:lnSpc>
              <a:spcAft>
                <a:spcPts val="0"/>
              </a:spcAft>
            </a:pPr>
            <a:r>
              <a:rPr lang="ru-RU" sz="1400" b="1" i="1" dirty="0" smtClean="0">
                <a:solidFill>
                  <a:srgbClr val="000032"/>
                </a:solidFill>
                <a:latin typeface="Times New Roman" panose="02020603050405020304" pitchFamily="18" charset="0"/>
                <a:ea typeface="Times New Roman" panose="02020603050405020304" pitchFamily="18" charset="0"/>
              </a:rPr>
              <a:t>Схема</a:t>
            </a:r>
            <a:r>
              <a:rPr lang="ru-RU" sz="1400" b="1" i="1" dirty="0">
                <a:solidFill>
                  <a:srgbClr val="000032"/>
                </a:solidFill>
                <a:latin typeface="Times New Roman" panose="02020603050405020304" pitchFamily="18" charset="0"/>
                <a:ea typeface="Times New Roman" panose="02020603050405020304" pitchFamily="18" charset="0"/>
              </a:rPr>
              <a:t>№ </a:t>
            </a:r>
            <a:r>
              <a:rPr lang="ru-RU" sz="1400" b="1" i="1" dirty="0" smtClean="0">
                <a:solidFill>
                  <a:srgbClr val="000032"/>
                </a:solidFill>
                <a:latin typeface="Times New Roman" panose="02020603050405020304" pitchFamily="18" charset="0"/>
                <a:ea typeface="Times New Roman" panose="02020603050405020304" pitchFamily="18" charset="0"/>
              </a:rPr>
              <a:t>2</a:t>
            </a:r>
            <a:endParaRPr lang="ru-RU" sz="1400" b="1" i="1" dirty="0">
              <a:solidFill>
                <a:srgbClr val="000032"/>
              </a:solidFill>
              <a:latin typeface="Times New Roman" panose="02020603050405020304" pitchFamily="18" charset="0"/>
              <a:ea typeface="Times New Roman" panose="02020603050405020304" pitchFamily="18" charset="0"/>
            </a:endParaRPr>
          </a:p>
          <a:p>
            <a:pPr algn="r">
              <a:lnSpc>
                <a:spcPct val="150000"/>
              </a:lnSpc>
              <a:spcAft>
                <a:spcPts val="0"/>
              </a:spcAft>
            </a:pPr>
            <a:r>
              <a:rPr lang="ru-RU" sz="1400" b="1" i="1" dirty="0" smtClean="0">
                <a:solidFill>
                  <a:srgbClr val="000032"/>
                </a:solidFill>
                <a:latin typeface="Times New Roman" panose="02020603050405020304" pitchFamily="18" charset="0"/>
                <a:ea typeface="Times New Roman" panose="02020603050405020304" pitchFamily="18" charset="0"/>
              </a:rPr>
              <a:t> </a:t>
            </a:r>
            <a:endParaRPr lang="ru-RU" sz="1400" b="1" i="1" dirty="0">
              <a:solidFill>
                <a:srgbClr val="000032"/>
              </a:solidFill>
              <a:effectLst/>
              <a:latin typeface="Times New Roman" panose="02020603050405020304" pitchFamily="18" charset="0"/>
              <a:ea typeface="Times New Roman" panose="02020603050405020304" pitchFamily="18" charset="0"/>
            </a:endParaRPr>
          </a:p>
        </p:txBody>
      </p:sp>
      <p:sp>
        <p:nvSpPr>
          <p:cNvPr id="4" name="TextBox 3"/>
          <p:cNvSpPr txBox="1"/>
          <p:nvPr/>
        </p:nvSpPr>
        <p:spPr>
          <a:xfrm>
            <a:off x="3963738" y="619432"/>
            <a:ext cx="6035668" cy="523220"/>
          </a:xfrm>
          <a:prstGeom prst="rect">
            <a:avLst/>
          </a:prstGeom>
          <a:noFill/>
        </p:spPr>
        <p:txBody>
          <a:bodyPr wrap="square" rtlCol="0">
            <a:spAutoFit/>
          </a:bodyPr>
          <a:lstStyle/>
          <a:p>
            <a:pPr lvl="0" algn="ctr"/>
            <a:r>
              <a:rPr lang="ru-RU" sz="2800" b="1" i="1" dirty="0">
                <a:solidFill>
                  <a:srgbClr val="000058"/>
                </a:solidFill>
                <a:latin typeface="Times New Roman" panose="02020603050405020304" pitchFamily="18" charset="0"/>
                <a:cs typeface="Times New Roman" panose="02020603050405020304" pitchFamily="18" charset="0"/>
              </a:rPr>
              <a:t>Образовательные сайты</a:t>
            </a:r>
          </a:p>
        </p:txBody>
      </p:sp>
      <p:graphicFrame>
        <p:nvGraphicFramePr>
          <p:cNvPr id="5" name="Схема 4"/>
          <p:cNvGraphicFramePr/>
          <p:nvPr>
            <p:extLst>
              <p:ext uri="{D42A27DB-BD31-4B8C-83A1-F6EECF244321}">
                <p14:modId xmlns:p14="http://schemas.microsoft.com/office/powerpoint/2010/main" val="1419001286"/>
              </p:ext>
            </p:extLst>
          </p:nvPr>
        </p:nvGraphicFramePr>
        <p:xfrm>
          <a:off x="1244600" y="1358900"/>
          <a:ext cx="10629900" cy="5384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90683" y="429367"/>
            <a:ext cx="1371601" cy="978600"/>
          </a:xfrm>
          <a:prstGeom prst="rect">
            <a:avLst/>
          </a:prstGeom>
        </p:spPr>
      </p:pic>
      <p:sp>
        <p:nvSpPr>
          <p:cNvPr id="7" name="TextBox 6"/>
          <p:cNvSpPr txBox="1"/>
          <p:nvPr/>
        </p:nvSpPr>
        <p:spPr>
          <a:xfrm>
            <a:off x="1489587" y="1607574"/>
            <a:ext cx="44245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887794" y="2521974"/>
            <a:ext cx="545690" cy="530942"/>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2082799" y="3347884"/>
            <a:ext cx="60140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2082799" y="4188542"/>
            <a:ext cx="52766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887794" y="5041900"/>
            <a:ext cx="54569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2" name="TextBox 11"/>
          <p:cNvSpPr txBox="1"/>
          <p:nvPr/>
        </p:nvSpPr>
        <p:spPr>
          <a:xfrm>
            <a:off x="1244600" y="5860088"/>
            <a:ext cx="687439"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30742579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082800" y="398206"/>
            <a:ext cx="9642168" cy="738664"/>
          </a:xfrm>
          <a:prstGeom prst="rect">
            <a:avLst/>
          </a:prstGeom>
          <a:noFill/>
        </p:spPr>
        <p:txBody>
          <a:bodyPr wrap="square" rtlCol="0">
            <a:spAutoFit/>
          </a:bodyPr>
          <a:lstStyle/>
          <a:p>
            <a:pPr algn="r">
              <a:lnSpc>
                <a:spcPct val="150000"/>
              </a:lnSpc>
              <a:spcAft>
                <a:spcPts val="0"/>
              </a:spcAft>
            </a:pPr>
            <a:r>
              <a:rPr lang="ru-RU" sz="1400" b="1" i="1" dirty="0" smtClean="0">
                <a:solidFill>
                  <a:srgbClr val="000032"/>
                </a:solidFill>
                <a:latin typeface="Times New Roman" panose="02020603050405020304" pitchFamily="18" charset="0"/>
                <a:ea typeface="Times New Roman" panose="02020603050405020304" pitchFamily="18" charset="0"/>
              </a:rPr>
              <a:t>Продолжение схемы </a:t>
            </a:r>
            <a:r>
              <a:rPr lang="ru-RU" sz="1400" b="1" i="1" dirty="0">
                <a:solidFill>
                  <a:srgbClr val="000032"/>
                </a:solidFill>
                <a:latin typeface="Times New Roman" panose="02020603050405020304" pitchFamily="18" charset="0"/>
                <a:ea typeface="Times New Roman" panose="02020603050405020304" pitchFamily="18" charset="0"/>
              </a:rPr>
              <a:t>№ </a:t>
            </a:r>
            <a:r>
              <a:rPr lang="ru-RU" sz="1400" b="1" i="1" dirty="0" smtClean="0">
                <a:solidFill>
                  <a:srgbClr val="000032"/>
                </a:solidFill>
                <a:latin typeface="Times New Roman" panose="02020603050405020304" pitchFamily="18" charset="0"/>
                <a:ea typeface="Times New Roman" panose="02020603050405020304" pitchFamily="18" charset="0"/>
              </a:rPr>
              <a:t>2 «Образовательные сайты»</a:t>
            </a:r>
            <a:endParaRPr lang="ru-RU" sz="1400" b="1" i="1" dirty="0">
              <a:solidFill>
                <a:srgbClr val="000032"/>
              </a:solidFill>
              <a:latin typeface="Times New Roman" panose="02020603050405020304" pitchFamily="18" charset="0"/>
              <a:ea typeface="Times New Roman" panose="02020603050405020304" pitchFamily="18" charset="0"/>
            </a:endParaRPr>
          </a:p>
          <a:p>
            <a:pPr algn="r">
              <a:lnSpc>
                <a:spcPct val="150000"/>
              </a:lnSpc>
              <a:spcAft>
                <a:spcPts val="0"/>
              </a:spcAft>
            </a:pPr>
            <a:endParaRPr lang="ru-RU" sz="1400" b="1" i="1" dirty="0">
              <a:solidFill>
                <a:srgbClr val="000032"/>
              </a:solidFill>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157839197"/>
              </p:ext>
            </p:extLst>
          </p:nvPr>
        </p:nvGraphicFramePr>
        <p:xfrm>
          <a:off x="1244600" y="801601"/>
          <a:ext cx="10629900" cy="53189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415845" y="1136870"/>
            <a:ext cx="50144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843548" y="1961535"/>
            <a:ext cx="50144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2082800" y="2728452"/>
            <a:ext cx="51291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2094271" y="3461091"/>
            <a:ext cx="57518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843548" y="4424516"/>
            <a:ext cx="49571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415845" y="5265174"/>
            <a:ext cx="427703"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33160336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082800" y="619432"/>
            <a:ext cx="9791700" cy="1061829"/>
          </a:xfrm>
          <a:prstGeom prst="rect">
            <a:avLst/>
          </a:prstGeom>
          <a:noFill/>
        </p:spPr>
        <p:txBody>
          <a:bodyPr wrap="square" rtlCol="0">
            <a:spAutoFit/>
          </a:bodyPr>
          <a:lstStyle/>
          <a:p>
            <a:pPr lvl="0" algn="r">
              <a:lnSpc>
                <a:spcPct val="150000"/>
              </a:lnSpc>
            </a:pPr>
            <a:r>
              <a:rPr lang="ru-RU" sz="1400" b="1" i="1" dirty="0" smtClean="0">
                <a:solidFill>
                  <a:srgbClr val="000032"/>
                </a:solidFill>
                <a:latin typeface="Times New Roman" panose="02020603050405020304" pitchFamily="18" charset="0"/>
                <a:ea typeface="Times New Roman" panose="02020603050405020304" pitchFamily="18" charset="0"/>
              </a:rPr>
              <a:t>Продолжение </a:t>
            </a:r>
            <a:r>
              <a:rPr lang="ru-RU" sz="1400" b="1" i="1" dirty="0">
                <a:solidFill>
                  <a:srgbClr val="000032"/>
                </a:solidFill>
                <a:latin typeface="Times New Roman" panose="02020603050405020304" pitchFamily="18" charset="0"/>
                <a:ea typeface="Times New Roman" panose="02020603050405020304" pitchFamily="18" charset="0"/>
              </a:rPr>
              <a:t>схемы № 2 «Образовательные сайты»</a:t>
            </a:r>
          </a:p>
          <a:p>
            <a:pPr lvl="0" algn="r">
              <a:lnSpc>
                <a:spcPct val="150000"/>
              </a:lnSpc>
            </a:pPr>
            <a:endParaRPr lang="ru-RU" sz="1400" b="1" i="1" dirty="0">
              <a:solidFill>
                <a:srgbClr val="000032"/>
              </a:solidFill>
              <a:latin typeface="Times New Roman" panose="02020603050405020304" pitchFamily="18" charset="0"/>
              <a:ea typeface="Times New Roman" panose="02020603050405020304" pitchFamily="18" charset="0"/>
            </a:endParaRPr>
          </a:p>
          <a:p>
            <a:pPr algn="r">
              <a:lnSpc>
                <a:spcPct val="150000"/>
              </a:lnSpc>
              <a:spcAft>
                <a:spcPts val="0"/>
              </a:spcAft>
            </a:pPr>
            <a:r>
              <a:rPr lang="ru-RU" sz="1400" b="1" i="1" dirty="0" smtClean="0">
                <a:solidFill>
                  <a:srgbClr val="000032"/>
                </a:solidFill>
                <a:latin typeface="Times New Roman" panose="02020603050405020304" pitchFamily="18" charset="0"/>
                <a:ea typeface="Times New Roman" panose="02020603050405020304" pitchFamily="18" charset="0"/>
              </a:rPr>
              <a:t> </a:t>
            </a:r>
            <a:endParaRPr lang="ru-RU" sz="1400" b="1" i="1" dirty="0">
              <a:solidFill>
                <a:srgbClr val="000032"/>
              </a:solidFill>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2927608236"/>
              </p:ext>
            </p:extLst>
          </p:nvPr>
        </p:nvGraphicFramePr>
        <p:xfrm>
          <a:off x="1244600" y="1032388"/>
          <a:ext cx="10629900" cy="5324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430594" y="1371600"/>
            <a:ext cx="65220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917290" y="2433484"/>
            <a:ext cx="60468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2082800" y="3333135"/>
            <a:ext cx="57191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917290" y="4395020"/>
            <a:ext cx="60468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430594" y="5324168"/>
            <a:ext cx="48669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17854554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200" y="130806"/>
            <a:ext cx="9516806" cy="830997"/>
          </a:xfrm>
          <a:prstGeom prst="rect">
            <a:avLst/>
          </a:prstGeom>
          <a:noFill/>
        </p:spPr>
        <p:txBody>
          <a:bodyPr wrap="square" rtlCol="0">
            <a:spAutoFit/>
          </a:bodyPr>
          <a:lstStyle/>
          <a:p>
            <a:pPr algn="ctr">
              <a:lnSpc>
                <a:spcPct val="150000"/>
              </a:lnSpc>
            </a:pPr>
            <a:r>
              <a:rPr lang="ru-RU" sz="3200" b="1" i="1" dirty="0" smtClean="0">
                <a:solidFill>
                  <a:srgbClr val="000032"/>
                </a:solidFill>
                <a:latin typeface="Times New Roman" panose="02020603050405020304" pitchFamily="18" charset="0"/>
                <a:ea typeface="Times New Roman" panose="02020603050405020304" pitchFamily="18" charset="0"/>
                <a:cs typeface="Times New Roman" panose="02020603050405020304" pitchFamily="18" charset="0"/>
              </a:rPr>
              <a:t>Каталог</a:t>
            </a:r>
            <a:r>
              <a:rPr lang="ru-RU" sz="3200" b="1" i="1" dirty="0" smtClean="0">
                <a:solidFill>
                  <a:srgbClr val="000032"/>
                </a:solidFill>
                <a:latin typeface="Times New Roman" panose="02020603050405020304" pitchFamily="18" charset="0"/>
                <a:cs typeface="Times New Roman" panose="02020603050405020304" pitchFamily="18" charset="0"/>
              </a:rPr>
              <a:t>и библиотек. </a:t>
            </a:r>
            <a:endParaRPr lang="ru-RU" sz="28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1506013825"/>
              </p:ext>
            </p:extLst>
          </p:nvPr>
        </p:nvGraphicFramePr>
        <p:xfrm>
          <a:off x="1039091" y="1358900"/>
          <a:ext cx="10903527" cy="54991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568699" y="781665"/>
            <a:ext cx="6032501" cy="523220"/>
          </a:xfrm>
          <a:prstGeom prst="rect">
            <a:avLst/>
          </a:prstGeom>
          <a:noFill/>
        </p:spPr>
        <p:txBody>
          <a:bodyPr wrap="square" rtlCol="0">
            <a:spAutoFit/>
          </a:bodyPr>
          <a:lstStyle/>
          <a:p>
            <a:pPr algn="ctr"/>
            <a:r>
              <a:rPr lang="ru-RU" sz="2800" b="1" i="1" dirty="0">
                <a:solidFill>
                  <a:srgbClr val="000058"/>
                </a:solidFill>
                <a:latin typeface="Times New Roman" panose="02020603050405020304" pitchFamily="18" charset="0"/>
                <a:cs typeface="Times New Roman" panose="02020603050405020304" pitchFamily="18" charset="0"/>
              </a:rPr>
              <a:t>Электронные библиотеки. </a:t>
            </a:r>
          </a:p>
        </p:txBody>
      </p:sp>
      <p:pic>
        <p:nvPicPr>
          <p:cNvPr id="7" name="Рисунок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35415" y="292365"/>
            <a:ext cx="1371601" cy="978600"/>
          </a:xfrm>
          <a:prstGeom prst="rect">
            <a:avLst/>
          </a:prstGeom>
        </p:spPr>
      </p:pic>
      <p:sp>
        <p:nvSpPr>
          <p:cNvPr id="4" name="TextBox 3"/>
          <p:cNvSpPr txBox="1"/>
          <p:nvPr/>
        </p:nvSpPr>
        <p:spPr>
          <a:xfrm>
            <a:off x="8937523" y="93817"/>
            <a:ext cx="2875935"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Схема№ </a:t>
            </a:r>
            <a:r>
              <a:rPr lang="ru-RU" sz="1400" b="1" i="1" dirty="0" smtClean="0">
                <a:solidFill>
                  <a:srgbClr val="000032"/>
                </a:solidFill>
                <a:latin typeface="Times New Roman" panose="02020603050405020304" pitchFamily="18" charset="0"/>
                <a:ea typeface="Times New Roman" panose="02020603050405020304" pitchFamily="18" charset="0"/>
              </a:rPr>
              <a:t>3</a:t>
            </a:r>
            <a:endParaRPr lang="ru-RU" sz="1400" b="1" i="1" dirty="0">
              <a:solidFill>
                <a:srgbClr val="000032"/>
              </a:solidFill>
              <a:latin typeface="Times New Roman" panose="02020603050405020304" pitchFamily="18" charset="0"/>
              <a:ea typeface="Times New Roman" panose="02020603050405020304" pitchFamily="18" charset="0"/>
            </a:endParaRPr>
          </a:p>
        </p:txBody>
      </p:sp>
      <p:sp>
        <p:nvSpPr>
          <p:cNvPr id="8" name="TextBox 7"/>
          <p:cNvSpPr txBox="1"/>
          <p:nvPr/>
        </p:nvSpPr>
        <p:spPr>
          <a:xfrm>
            <a:off x="1179871" y="1578077"/>
            <a:ext cx="53094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666568" y="2359742"/>
            <a:ext cx="44245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854200" y="3078544"/>
            <a:ext cx="49079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968443" y="3883804"/>
            <a:ext cx="494538"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2" name="TextBox 11"/>
          <p:cNvSpPr txBox="1"/>
          <p:nvPr/>
        </p:nvSpPr>
        <p:spPr>
          <a:xfrm>
            <a:off x="1966571" y="4602606"/>
            <a:ext cx="378423"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3" name="TextBox 12"/>
          <p:cNvSpPr txBox="1"/>
          <p:nvPr/>
        </p:nvSpPr>
        <p:spPr>
          <a:xfrm>
            <a:off x="1445342" y="5321408"/>
            <a:ext cx="52310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4" name="TextBox 13"/>
          <p:cNvSpPr txBox="1"/>
          <p:nvPr/>
        </p:nvSpPr>
        <p:spPr>
          <a:xfrm>
            <a:off x="1095040" y="5975411"/>
            <a:ext cx="440608"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2411916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rot="10800000" flipV="1">
            <a:off x="1164918" y="1808766"/>
            <a:ext cx="10496814" cy="1261884"/>
          </a:xfrm>
          <a:prstGeom prst="rect">
            <a:avLst/>
          </a:prstGeom>
          <a:noFill/>
        </p:spPr>
        <p:txBody>
          <a:bodyPr wrap="square" rtlCol="0">
            <a:spAutoFit/>
          </a:bodyPr>
          <a:lstStyle/>
          <a:p>
            <a:pPr algn="just"/>
            <a:r>
              <a:rPr lang="ru-RU" sz="2400" b="1" i="1" dirty="0" smtClean="0">
                <a:latin typeface="Times New Roman" panose="02020603050405020304" pitchFamily="18" charset="0"/>
                <a:cs typeface="Times New Roman" panose="02020603050405020304" pitchFamily="18" charset="0"/>
              </a:rPr>
              <a:t>       </a:t>
            </a:r>
            <a:r>
              <a:rPr lang="ru-RU" sz="2800" b="1" i="1" dirty="0" smtClean="0">
                <a:solidFill>
                  <a:srgbClr val="000042"/>
                </a:solidFill>
                <a:latin typeface="Times New Roman" panose="02020603050405020304" pitchFamily="18" charset="0"/>
                <a:cs typeface="Times New Roman" panose="02020603050405020304" pitchFamily="18" charset="0"/>
              </a:rPr>
              <a:t>Информацио́нный </a:t>
            </a:r>
            <a:r>
              <a:rPr lang="ru-RU" sz="2800" b="1" i="1" dirty="0">
                <a:solidFill>
                  <a:srgbClr val="000042"/>
                </a:solidFill>
                <a:latin typeface="Times New Roman" panose="02020603050405020304" pitchFamily="18" charset="0"/>
                <a:cs typeface="Times New Roman" panose="02020603050405020304" pitchFamily="18" charset="0"/>
              </a:rPr>
              <a:t>по́иск (англ. information retrieval)</a:t>
            </a:r>
            <a:r>
              <a:rPr lang="ru-RU" sz="2400" i="1" dirty="0">
                <a:solidFill>
                  <a:srgbClr val="000042"/>
                </a:solidFill>
                <a:latin typeface="Times New Roman" panose="02020603050405020304" pitchFamily="18" charset="0"/>
                <a:cs typeface="Times New Roman" panose="02020603050405020304" pitchFamily="18" charset="0"/>
              </a:rPr>
              <a:t> </a:t>
            </a:r>
            <a:r>
              <a:rPr lang="ru-RU" sz="2400" i="1" dirty="0" smtClean="0">
                <a:solidFill>
                  <a:srgbClr val="000042"/>
                </a:solidFill>
                <a:latin typeface="Times New Roman" panose="02020603050405020304" pitchFamily="18" charset="0"/>
                <a:cs typeface="Times New Roman" panose="02020603050405020304" pitchFamily="18" charset="0"/>
              </a:rPr>
              <a:t>—процесс</a:t>
            </a:r>
            <a:r>
              <a:rPr lang="ru-RU" sz="2400" i="1" dirty="0">
                <a:solidFill>
                  <a:srgbClr val="000042"/>
                </a:solidFill>
                <a:latin typeface="Times New Roman" panose="02020603050405020304" pitchFamily="18" charset="0"/>
                <a:cs typeface="Times New Roman" panose="02020603050405020304" pitchFamily="18" charset="0"/>
              </a:rPr>
              <a:t> </a:t>
            </a:r>
            <a:r>
              <a:rPr lang="ru-RU" sz="2400" i="1" dirty="0" smtClean="0">
                <a:solidFill>
                  <a:srgbClr val="000042"/>
                </a:solidFill>
                <a:latin typeface="Times New Roman" panose="02020603050405020304" pitchFamily="18" charset="0"/>
                <a:cs typeface="Times New Roman" panose="02020603050405020304" pitchFamily="18" charset="0"/>
              </a:rPr>
              <a:t>поиска</a:t>
            </a:r>
            <a:r>
              <a:rPr lang="ru-RU" sz="2400" i="1" dirty="0">
                <a:solidFill>
                  <a:srgbClr val="000042"/>
                </a:solidFill>
                <a:latin typeface="Times New Roman" panose="02020603050405020304" pitchFamily="18" charset="0"/>
                <a:cs typeface="Times New Roman" panose="02020603050405020304" pitchFamily="18" charset="0"/>
              </a:rPr>
              <a:t> неструктурированной документальной информации, удовлетворяющей </a:t>
            </a:r>
            <a:r>
              <a:rPr lang="ru-RU" sz="2400" i="1" dirty="0" smtClean="0">
                <a:solidFill>
                  <a:srgbClr val="000042"/>
                </a:solidFill>
                <a:latin typeface="Times New Roman" panose="02020603050405020304" pitchFamily="18" charset="0"/>
                <a:cs typeface="Times New Roman" panose="02020603050405020304" pitchFamily="18" charset="0"/>
              </a:rPr>
              <a:t>информационные потребности, </a:t>
            </a:r>
            <a:r>
              <a:rPr lang="ru-RU" sz="2400" i="1" dirty="0">
                <a:solidFill>
                  <a:srgbClr val="000042"/>
                </a:solidFill>
                <a:latin typeface="Times New Roman" panose="02020603050405020304" pitchFamily="18" charset="0"/>
                <a:cs typeface="Times New Roman" panose="02020603050405020304" pitchFamily="18" charset="0"/>
              </a:rPr>
              <a:t>и наука об этом поиске.</a:t>
            </a:r>
          </a:p>
        </p:txBody>
      </p:sp>
      <p:sp>
        <p:nvSpPr>
          <p:cNvPr id="7" name="TextBox 6"/>
          <p:cNvSpPr txBox="1"/>
          <p:nvPr/>
        </p:nvSpPr>
        <p:spPr>
          <a:xfrm>
            <a:off x="1164920" y="300625"/>
            <a:ext cx="10609545" cy="1295547"/>
          </a:xfrm>
          <a:prstGeom prst="rect">
            <a:avLst/>
          </a:prstGeom>
          <a:noFill/>
        </p:spPr>
        <p:txBody>
          <a:bodyPr wrap="square" rtlCol="0">
            <a:spAutoFit/>
          </a:bodyPr>
          <a:lstStyle/>
          <a:p>
            <a:pPr marR="27305" indent="209550" algn="just">
              <a:lnSpc>
                <a:spcPct val="105000"/>
              </a:lnSpc>
              <a:spcAft>
                <a:spcPts val="25"/>
              </a:spcAft>
            </a:pPr>
            <a:r>
              <a:rPr lang="ru-RU" sz="2800" b="1" i="1" dirty="0" smtClean="0">
                <a:solidFill>
                  <a:srgbClr val="000042"/>
                </a:solidFill>
                <a:latin typeface="Times New Roman" panose="02020603050405020304" pitchFamily="18" charset="0"/>
                <a:ea typeface="Times New Roman" panose="02020603050405020304" pitchFamily="18" charset="0"/>
              </a:rPr>
              <a:t>      Цель </a:t>
            </a:r>
            <a:r>
              <a:rPr lang="ru-RU" sz="2800" b="1" i="1" dirty="0">
                <a:solidFill>
                  <a:srgbClr val="000042"/>
                </a:solidFill>
                <a:latin typeface="Times New Roman" panose="02020603050405020304" pitchFamily="18" charset="0"/>
                <a:ea typeface="Times New Roman" panose="02020603050405020304" pitchFamily="18" charset="0"/>
              </a:rPr>
              <a:t>самостоятельной работы: </a:t>
            </a:r>
            <a:r>
              <a:rPr lang="ru-RU" sz="2400" i="1" dirty="0">
                <a:solidFill>
                  <a:srgbClr val="000042"/>
                </a:solidFill>
                <a:latin typeface="Times New Roman" panose="02020603050405020304" pitchFamily="18" charset="0"/>
                <a:ea typeface="Times New Roman" panose="02020603050405020304" pitchFamily="18" charset="0"/>
              </a:rPr>
              <a:t>развитие способности к проектированию и преобразованию учебных действий на основе различных видов информационного поиска. </a:t>
            </a: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1028" y="4045906"/>
            <a:ext cx="3651737" cy="2605413"/>
          </a:xfrm>
          <a:prstGeom prst="rect">
            <a:avLst/>
          </a:prstGeom>
        </p:spPr>
      </p:pic>
      <p:sp>
        <p:nvSpPr>
          <p:cNvPr id="9" name="TextBox 8"/>
          <p:cNvSpPr txBox="1"/>
          <p:nvPr/>
        </p:nvSpPr>
        <p:spPr>
          <a:xfrm>
            <a:off x="1164918" y="3356975"/>
            <a:ext cx="6764057" cy="3319563"/>
          </a:xfrm>
          <a:prstGeom prst="rect">
            <a:avLst/>
          </a:prstGeom>
          <a:noFill/>
        </p:spPr>
        <p:txBody>
          <a:bodyPr wrap="square" rtlCol="0">
            <a:spAutoFit/>
          </a:bodyPr>
          <a:lstStyle/>
          <a:p>
            <a:pPr algn="just">
              <a:lnSpc>
                <a:spcPct val="107000"/>
              </a:lnSpc>
              <a:spcAft>
                <a:spcPts val="0"/>
              </a:spcAft>
            </a:pPr>
            <a:r>
              <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История</a:t>
            </a:r>
            <a:endParaRPr lang="ru-RU" sz="2800" b="1"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Термин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«информационный поиск» был впервые введён Кельвином Муэрсом в 1948 в его докторской диссертации, опубликован и употребляется в литературе с </a:t>
            </a: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1950.</a:t>
            </a:r>
          </a:p>
          <a:p>
            <a:pPr algn="just">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Широкое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распространение ИПС получили с появлением сети Интернет и развитием Всемирной паутины.</a:t>
            </a:r>
            <a:endParaRPr lang="ru-RU" sz="2400" i="1" dirty="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16271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200" y="330200"/>
            <a:ext cx="9982200" cy="415498"/>
          </a:xfrm>
          <a:prstGeom prst="rect">
            <a:avLst/>
          </a:prstGeom>
          <a:noFill/>
        </p:spPr>
        <p:txBody>
          <a:bodyPr wrap="square" rtlCol="0">
            <a:spAutoFit/>
          </a:bodyPr>
          <a:lstStyle/>
          <a:p>
            <a:pPr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a:t>
            </a:r>
            <a:r>
              <a:rPr lang="ru-RU" sz="1400" b="1" i="1" dirty="0" smtClean="0">
                <a:solidFill>
                  <a:srgbClr val="000032"/>
                </a:solidFill>
                <a:latin typeface="Times New Roman" panose="02020603050405020304" pitchFamily="18" charset="0"/>
                <a:ea typeface="Times New Roman" panose="02020603050405020304" pitchFamily="18" charset="0"/>
              </a:rPr>
              <a:t>3</a:t>
            </a:r>
            <a:r>
              <a:rPr lang="ru-RU" sz="1400" b="1" i="1" dirty="0">
                <a:solidFill>
                  <a:srgbClr val="000032"/>
                </a:solidFill>
                <a:latin typeface="Times New Roman" panose="02020603050405020304" pitchFamily="18" charset="0"/>
                <a:ea typeface="Times New Roman" panose="02020603050405020304" pitchFamily="18" charset="0"/>
              </a:rPr>
              <a:t>. «Каталоги библиотек. </a:t>
            </a:r>
            <a:r>
              <a:rPr lang="ru-RU" sz="1400" b="1" i="1" dirty="0" smtClean="0">
                <a:solidFill>
                  <a:srgbClr val="000032"/>
                </a:solidFill>
                <a:latin typeface="Times New Roman" panose="02020603050405020304" pitchFamily="18" charset="0"/>
                <a:cs typeface="Times New Roman" panose="02020603050405020304" pitchFamily="18" charset="0"/>
              </a:rPr>
              <a:t>Электронные библиотеки.» </a:t>
            </a:r>
            <a:endParaRPr lang="ru-RU" sz="14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47712040"/>
              </p:ext>
            </p:extLst>
          </p:nvPr>
        </p:nvGraphicFramePr>
        <p:xfrm>
          <a:off x="1039091" y="707034"/>
          <a:ext cx="10903527" cy="61509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297858" y="1017639"/>
            <a:ext cx="55634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740310" y="2020529"/>
            <a:ext cx="6194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2020529" y="3023419"/>
            <a:ext cx="54569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2050026" y="3923071"/>
            <a:ext cx="53094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740310" y="4970206"/>
            <a:ext cx="6194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150374" y="5855110"/>
            <a:ext cx="58993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14919886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200" y="330200"/>
            <a:ext cx="9956800" cy="376834"/>
          </a:xfrm>
          <a:prstGeom prst="rect">
            <a:avLst/>
          </a:prstGeom>
          <a:noFill/>
        </p:spPr>
        <p:txBody>
          <a:bodyPr wrap="square" rtlCol="0">
            <a:spAutoFit/>
          </a:bodyPr>
          <a:lstStyle/>
          <a:p>
            <a:pPr lvl="0" algn="r">
              <a:lnSpc>
                <a:spcPct val="150000"/>
              </a:lnSpc>
            </a:pPr>
            <a:r>
              <a:rPr lang="ru-RU" sz="1400" b="1" i="1">
                <a:solidFill>
                  <a:srgbClr val="000032"/>
                </a:solidFill>
                <a:latin typeface="Times New Roman" panose="02020603050405020304" pitchFamily="18" charset="0"/>
                <a:ea typeface="Times New Roman" panose="02020603050405020304" pitchFamily="18" charset="0"/>
              </a:rPr>
              <a:t>Продолжение схемы № 3. «Каталоги библиотек. </a:t>
            </a:r>
            <a:r>
              <a:rPr lang="ru-RU" sz="1400" b="1" i="1">
                <a:solidFill>
                  <a:srgbClr val="000032"/>
                </a:solidFill>
                <a:latin typeface="Times New Roman" panose="02020603050405020304" pitchFamily="18" charset="0"/>
                <a:cs typeface="Times New Roman" panose="02020603050405020304" pitchFamily="18" charset="0"/>
              </a:rPr>
              <a:t>Электронные библиотеки.» </a:t>
            </a:r>
            <a:endParaRPr lang="ru-RU" sz="1400" b="1" i="1" dirty="0">
              <a:solidFill>
                <a:srgbClr val="000032"/>
              </a:solidFill>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668325840"/>
              </p:ext>
            </p:extLst>
          </p:nvPr>
        </p:nvGraphicFramePr>
        <p:xfrm>
          <a:off x="1076632" y="707034"/>
          <a:ext cx="10865986" cy="61509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268361" y="1017639"/>
            <a:ext cx="585839"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681316" y="1858297"/>
            <a:ext cx="575187" cy="530942"/>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2094271" y="2654710"/>
            <a:ext cx="45720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2138516" y="3539613"/>
            <a:ext cx="50144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2094271" y="4350774"/>
            <a:ext cx="45720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681316" y="5125606"/>
            <a:ext cx="457200"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127991" y="5869858"/>
            <a:ext cx="55332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186872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56852" y="330200"/>
            <a:ext cx="10479548" cy="376834"/>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3. «Каталоги библиотек. </a:t>
            </a:r>
            <a:r>
              <a:rPr lang="ru-RU" sz="1400" b="1" i="1" dirty="0">
                <a:solidFill>
                  <a:srgbClr val="000032"/>
                </a:solidFill>
                <a:latin typeface="Times New Roman" panose="02020603050405020304" pitchFamily="18" charset="0"/>
                <a:cs typeface="Times New Roman" panose="02020603050405020304" pitchFamily="18" charset="0"/>
              </a:rPr>
              <a:t>Электронные </a:t>
            </a:r>
            <a:r>
              <a:rPr lang="ru-RU" sz="1400" b="1" i="1" dirty="0" smtClean="0">
                <a:solidFill>
                  <a:srgbClr val="000032"/>
                </a:solidFill>
                <a:latin typeface="Times New Roman" panose="02020603050405020304" pitchFamily="18" charset="0"/>
                <a:cs typeface="Times New Roman" panose="02020603050405020304" pitchFamily="18" charset="0"/>
              </a:rPr>
              <a:t>библиотеки</a:t>
            </a:r>
            <a:endParaRPr lang="ru-RU" sz="14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494186127"/>
              </p:ext>
            </p:extLst>
          </p:nvPr>
        </p:nvGraphicFramePr>
        <p:xfrm>
          <a:off x="1039091" y="707034"/>
          <a:ext cx="10903527" cy="61509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356852" y="1091381"/>
            <a:ext cx="50144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784555" y="2005781"/>
            <a:ext cx="5899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2005781" y="2993923"/>
            <a:ext cx="6194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2035277" y="3923071"/>
            <a:ext cx="54569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784555" y="4925961"/>
            <a:ext cx="5899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150374" y="5840361"/>
            <a:ext cx="63418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20785527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199" y="266700"/>
            <a:ext cx="10268527" cy="742511"/>
          </a:xfrm>
          <a:prstGeom prst="rect">
            <a:avLst/>
          </a:prstGeom>
          <a:noFill/>
        </p:spPr>
        <p:txBody>
          <a:bodyPr wrap="square" rtlCol="0">
            <a:spAutoFit/>
          </a:bodyPr>
          <a:lstStyle/>
          <a:p>
            <a:pPr algn="ctr">
              <a:lnSpc>
                <a:spcPct val="150000"/>
              </a:lnSpc>
            </a:pPr>
            <a:r>
              <a:rPr lang="ru-RU" sz="3200" b="1" i="1" dirty="0" smtClean="0">
                <a:solidFill>
                  <a:srgbClr val="000032"/>
                </a:solidFill>
                <a:latin typeface="Times New Roman" panose="02020603050405020304" pitchFamily="18" charset="0"/>
                <a:cs typeface="Times New Roman" panose="02020603050405020304" pitchFamily="18" charset="0"/>
              </a:rPr>
              <a:t>Энциклопедии, словари, справочники</a:t>
            </a:r>
            <a:endParaRPr lang="ru-RU" sz="28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789161053"/>
              </p:ext>
            </p:extLst>
          </p:nvPr>
        </p:nvGraphicFramePr>
        <p:xfrm>
          <a:off x="990601" y="1206500"/>
          <a:ext cx="10952018" cy="5295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Рисунок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5560" y="266700"/>
            <a:ext cx="1371601" cy="978600"/>
          </a:xfrm>
          <a:prstGeom prst="rect">
            <a:avLst/>
          </a:prstGeom>
        </p:spPr>
      </p:pic>
      <p:sp>
        <p:nvSpPr>
          <p:cNvPr id="4" name="TextBox 3"/>
          <p:cNvSpPr txBox="1"/>
          <p:nvPr/>
        </p:nvSpPr>
        <p:spPr>
          <a:xfrm>
            <a:off x="10058400" y="147484"/>
            <a:ext cx="1769806"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Схема№ </a:t>
            </a:r>
            <a:r>
              <a:rPr lang="ru-RU" sz="1400" b="1" i="1" dirty="0" smtClean="0">
                <a:solidFill>
                  <a:srgbClr val="000032"/>
                </a:solidFill>
                <a:latin typeface="Times New Roman" panose="02020603050405020304" pitchFamily="18" charset="0"/>
                <a:ea typeface="Times New Roman" panose="02020603050405020304" pitchFamily="18" charset="0"/>
              </a:rPr>
              <a:t>4</a:t>
            </a:r>
            <a:endParaRPr lang="ru-RU" sz="1400" b="1" i="1" dirty="0">
              <a:solidFill>
                <a:srgbClr val="000032"/>
              </a:solidFill>
              <a:latin typeface="Times New Roman" panose="02020603050405020304" pitchFamily="18" charset="0"/>
              <a:ea typeface="Times New Roman" panose="02020603050405020304" pitchFamily="18" charset="0"/>
            </a:endParaRPr>
          </a:p>
        </p:txBody>
      </p:sp>
      <p:sp>
        <p:nvSpPr>
          <p:cNvPr id="6" name="TextBox 5"/>
          <p:cNvSpPr txBox="1"/>
          <p:nvPr/>
        </p:nvSpPr>
        <p:spPr>
          <a:xfrm>
            <a:off x="1253613" y="1548581"/>
            <a:ext cx="60058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725560" y="2521974"/>
            <a:ext cx="54569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725560" y="3524865"/>
            <a:ext cx="69317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725560" y="4527755"/>
            <a:ext cx="54569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106129" y="5427406"/>
            <a:ext cx="61943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2885255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200" y="442452"/>
            <a:ext cx="9974006" cy="415498"/>
          </a:xfrm>
          <a:prstGeom prst="rect">
            <a:avLst/>
          </a:prstGeom>
          <a:noFill/>
        </p:spPr>
        <p:txBody>
          <a:bodyPr wrap="square" rtlCol="0">
            <a:spAutoFit/>
          </a:bodyPr>
          <a:lstStyle/>
          <a:p>
            <a:pPr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a:t>
            </a:r>
            <a:r>
              <a:rPr lang="ru-RU" sz="1400" b="1" i="1" dirty="0" smtClean="0">
                <a:solidFill>
                  <a:srgbClr val="000032"/>
                </a:solidFill>
                <a:latin typeface="Times New Roman" panose="02020603050405020304" pitchFamily="18" charset="0"/>
                <a:ea typeface="Times New Roman" panose="02020603050405020304" pitchFamily="18" charset="0"/>
              </a:rPr>
              <a:t>4. «</a:t>
            </a:r>
            <a:r>
              <a:rPr lang="ru-RU" sz="1400" b="1" i="1" dirty="0" smtClean="0">
                <a:solidFill>
                  <a:srgbClr val="000032"/>
                </a:solidFill>
                <a:latin typeface="Times New Roman" panose="02020603050405020304" pitchFamily="18" charset="0"/>
                <a:cs typeface="Times New Roman" panose="02020603050405020304" pitchFamily="18" charset="0"/>
              </a:rPr>
              <a:t>Энциклопедии, словари, справочники».</a:t>
            </a:r>
            <a:endParaRPr lang="ru-RU" sz="14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1927835502"/>
              </p:ext>
            </p:extLst>
          </p:nvPr>
        </p:nvGraphicFramePr>
        <p:xfrm>
          <a:off x="990601" y="825910"/>
          <a:ext cx="10952018" cy="54569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209368" y="1224116"/>
            <a:ext cx="6448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681316" y="2241755"/>
            <a:ext cx="648929"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1854200" y="3170903"/>
            <a:ext cx="60878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681316" y="4306529"/>
            <a:ext cx="648929"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032126" y="5077928"/>
            <a:ext cx="82207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40126145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5" name="Схема 4"/>
          <p:cNvGraphicFramePr/>
          <p:nvPr>
            <p:extLst>
              <p:ext uri="{D42A27DB-BD31-4B8C-83A1-F6EECF244321}">
                <p14:modId xmlns:p14="http://schemas.microsoft.com/office/powerpoint/2010/main" val="45810444"/>
              </p:ext>
            </p:extLst>
          </p:nvPr>
        </p:nvGraphicFramePr>
        <p:xfrm>
          <a:off x="990600" y="929148"/>
          <a:ext cx="10998199" cy="55011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5737123" y="619432"/>
            <a:ext cx="6135329"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4. «</a:t>
            </a:r>
            <a:r>
              <a:rPr lang="ru-RU" sz="1400" b="1" i="1" dirty="0">
                <a:solidFill>
                  <a:srgbClr val="000032"/>
                </a:solidFill>
                <a:latin typeface="Times New Roman" panose="02020603050405020304" pitchFamily="18" charset="0"/>
                <a:cs typeface="Times New Roman" panose="02020603050405020304" pitchFamily="18" charset="0"/>
              </a:rPr>
              <a:t>Энциклопедии, словари, справочники».</a:t>
            </a:r>
            <a:endParaRPr lang="ru-RU" sz="1400" b="1" i="1" dirty="0">
              <a:solidFill>
                <a:srgbClr val="000032"/>
              </a:solidFill>
              <a:latin typeface="Times New Roman" panose="02020603050405020304" pitchFamily="18" charset="0"/>
              <a:ea typeface="Times New Roman" panose="02020603050405020304" pitchFamily="18" charset="0"/>
            </a:endParaRPr>
          </a:p>
        </p:txBody>
      </p:sp>
      <p:sp>
        <p:nvSpPr>
          <p:cNvPr id="3" name="TextBox 2"/>
          <p:cNvSpPr txBox="1"/>
          <p:nvPr/>
        </p:nvSpPr>
        <p:spPr>
          <a:xfrm>
            <a:off x="1297858" y="1224116"/>
            <a:ext cx="58993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710813" y="2300748"/>
            <a:ext cx="6194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1887794" y="3333135"/>
            <a:ext cx="57518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710813" y="4380271"/>
            <a:ext cx="6194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106129" y="5383161"/>
            <a:ext cx="60468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12438402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30400" y="0"/>
            <a:ext cx="9880600" cy="742511"/>
          </a:xfrm>
          <a:prstGeom prst="rect">
            <a:avLst/>
          </a:prstGeom>
          <a:noFill/>
        </p:spPr>
        <p:txBody>
          <a:bodyPr wrap="square" rtlCol="0">
            <a:spAutoFit/>
          </a:bodyPr>
          <a:lstStyle/>
          <a:p>
            <a:pPr algn="ctr">
              <a:lnSpc>
                <a:spcPct val="150000"/>
              </a:lnSpc>
            </a:pPr>
            <a:r>
              <a:rPr lang="ru-RU" sz="3200" b="1" i="1" dirty="0">
                <a:solidFill>
                  <a:srgbClr val="000032"/>
                </a:solidFill>
                <a:latin typeface="Times New Roman" panose="02020603050405020304" pitchFamily="18" charset="0"/>
                <a:cs typeface="Times New Roman" panose="02020603050405020304" pitchFamily="18" charset="0"/>
              </a:rPr>
              <a:t>Сайты детских писателей (поэтов). </a:t>
            </a:r>
          </a:p>
        </p:txBody>
      </p:sp>
      <p:graphicFrame>
        <p:nvGraphicFramePr>
          <p:cNvPr id="5" name="Схема 4"/>
          <p:cNvGraphicFramePr/>
          <p:nvPr>
            <p:extLst>
              <p:ext uri="{D42A27DB-BD31-4B8C-83A1-F6EECF244321}">
                <p14:modId xmlns:p14="http://schemas.microsoft.com/office/powerpoint/2010/main" val="3966263970"/>
              </p:ext>
            </p:extLst>
          </p:nvPr>
        </p:nvGraphicFramePr>
        <p:xfrm>
          <a:off x="1039091" y="1331391"/>
          <a:ext cx="10903527" cy="53742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330450" y="500393"/>
            <a:ext cx="9080500" cy="661207"/>
          </a:xfrm>
          <a:prstGeom prst="rect">
            <a:avLst/>
          </a:prstGeom>
          <a:noFill/>
        </p:spPr>
        <p:txBody>
          <a:bodyPr wrap="square" rtlCol="0">
            <a:spAutoFit/>
          </a:bodyPr>
          <a:lstStyle/>
          <a:p>
            <a:pPr indent="342900" algn="ctr">
              <a:lnSpc>
                <a:spcPct val="150000"/>
              </a:lnSpc>
              <a:spcAft>
                <a:spcPts val="0"/>
              </a:spcAft>
            </a:pPr>
            <a:r>
              <a:rPr lang="ru-RU" sz="2800" b="1" i="1" dirty="0" smtClean="0">
                <a:solidFill>
                  <a:srgbClr val="000058"/>
                </a:solidFill>
                <a:latin typeface="Times New Roman" panose="02020603050405020304" pitchFamily="18" charset="0"/>
                <a:ea typeface="Times New Roman" panose="02020603050405020304" pitchFamily="18" charset="0"/>
              </a:rPr>
              <a:t>Музеи детских писателей (поэтов)</a:t>
            </a:r>
            <a:endParaRPr lang="ru-RU" sz="2800" b="1" i="1" dirty="0">
              <a:solidFill>
                <a:srgbClr val="000058"/>
              </a:solidFill>
              <a:effectLst/>
              <a:latin typeface="Times New Roman" panose="02020603050405020304" pitchFamily="18" charset="0"/>
              <a:ea typeface="Times New Roman" panose="02020603050405020304" pitchFamily="18" charset="0"/>
            </a:endParaRPr>
          </a:p>
        </p:txBody>
      </p:sp>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90882" y="225903"/>
            <a:ext cx="1483260" cy="1058265"/>
          </a:xfrm>
          <a:prstGeom prst="rect">
            <a:avLst/>
          </a:prstGeom>
        </p:spPr>
      </p:pic>
      <p:sp>
        <p:nvSpPr>
          <p:cNvPr id="7" name="TextBox 6"/>
          <p:cNvSpPr txBox="1"/>
          <p:nvPr/>
        </p:nvSpPr>
        <p:spPr>
          <a:xfrm>
            <a:off x="10205884" y="0"/>
            <a:ext cx="1605116"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Схема№ </a:t>
            </a:r>
            <a:r>
              <a:rPr lang="ru-RU" sz="1400" b="1" i="1" dirty="0" smtClean="0">
                <a:solidFill>
                  <a:srgbClr val="000032"/>
                </a:solidFill>
                <a:latin typeface="Times New Roman" panose="02020603050405020304" pitchFamily="18" charset="0"/>
                <a:ea typeface="Times New Roman" panose="02020603050405020304" pitchFamily="18" charset="0"/>
              </a:rPr>
              <a:t>5</a:t>
            </a:r>
            <a:endParaRPr lang="ru-RU" sz="1400" b="1" i="1" dirty="0">
              <a:solidFill>
                <a:srgbClr val="000032"/>
              </a:solidFill>
              <a:latin typeface="Times New Roman" panose="02020603050405020304" pitchFamily="18" charset="0"/>
              <a:ea typeface="Times New Roman" panose="02020603050405020304" pitchFamily="18" charset="0"/>
            </a:endParaRPr>
          </a:p>
        </p:txBody>
      </p:sp>
      <p:sp>
        <p:nvSpPr>
          <p:cNvPr id="8" name="TextBox 7"/>
          <p:cNvSpPr txBox="1"/>
          <p:nvPr/>
        </p:nvSpPr>
        <p:spPr>
          <a:xfrm>
            <a:off x="1253613" y="1725561"/>
            <a:ext cx="67678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790882" y="2713703"/>
            <a:ext cx="539568"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930400" y="3657600"/>
            <a:ext cx="60211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790882" y="4709652"/>
            <a:ext cx="539568"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2" name="TextBox 11"/>
          <p:cNvSpPr txBox="1"/>
          <p:nvPr/>
        </p:nvSpPr>
        <p:spPr>
          <a:xfrm>
            <a:off x="1253613" y="5678129"/>
            <a:ext cx="676787"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17593840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200" y="575186"/>
            <a:ext cx="10088418" cy="738664"/>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a:t>
            </a:r>
            <a:r>
              <a:rPr lang="ru-RU" sz="1400" b="1" i="1" dirty="0" smtClean="0">
                <a:solidFill>
                  <a:srgbClr val="000032"/>
                </a:solidFill>
                <a:latin typeface="Times New Roman" panose="02020603050405020304" pitchFamily="18" charset="0"/>
                <a:ea typeface="Times New Roman" panose="02020603050405020304" pitchFamily="18" charset="0"/>
              </a:rPr>
              <a:t>5. </a:t>
            </a:r>
            <a:r>
              <a:rPr lang="ru-RU" sz="1400" b="1" i="1" dirty="0" smtClean="0">
                <a:solidFill>
                  <a:srgbClr val="000032"/>
                </a:solidFill>
                <a:latin typeface="Times New Roman" panose="02020603050405020304" pitchFamily="18" charset="0"/>
                <a:cs typeface="Times New Roman" panose="02020603050405020304" pitchFamily="18" charset="0"/>
              </a:rPr>
              <a:t>Сайты </a:t>
            </a:r>
            <a:r>
              <a:rPr lang="ru-RU" sz="1400" b="1" i="1" dirty="0">
                <a:solidFill>
                  <a:srgbClr val="000032"/>
                </a:solidFill>
                <a:latin typeface="Times New Roman" panose="02020603050405020304" pitchFamily="18" charset="0"/>
                <a:cs typeface="Times New Roman" panose="02020603050405020304" pitchFamily="18" charset="0"/>
              </a:rPr>
              <a:t>детских писателей (поэтов). Музеи детских писателей (поэтов) </a:t>
            </a:r>
          </a:p>
          <a:p>
            <a:pPr algn="r">
              <a:lnSpc>
                <a:spcPct val="150000"/>
              </a:lnSpc>
            </a:pPr>
            <a:r>
              <a:rPr lang="ru-RU" sz="1400" b="1" i="1" dirty="0" smtClean="0">
                <a:solidFill>
                  <a:srgbClr val="2E1B00"/>
                </a:solidFill>
                <a:latin typeface="Times New Roman" panose="02020603050405020304" pitchFamily="18" charset="0"/>
                <a:cs typeface="Times New Roman" panose="02020603050405020304" pitchFamily="18" charset="0"/>
              </a:rPr>
              <a:t>. </a:t>
            </a:r>
            <a:endParaRPr lang="ru-RU" sz="1400" b="1" i="1" dirty="0">
              <a:solidFill>
                <a:srgbClr val="2E1B00"/>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2034412676"/>
              </p:ext>
            </p:extLst>
          </p:nvPr>
        </p:nvGraphicFramePr>
        <p:xfrm>
          <a:off x="1039091" y="853441"/>
          <a:ext cx="10903527" cy="58521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312606" y="1179871"/>
            <a:ext cx="69317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854200" y="2389239"/>
            <a:ext cx="59403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2005781" y="3429000"/>
            <a:ext cx="5899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659193" y="4547420"/>
            <a:ext cx="892278"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179871" y="5545394"/>
            <a:ext cx="674329"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39747815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32040" y="250722"/>
            <a:ext cx="9158747" cy="1077218"/>
          </a:xfrm>
          <a:prstGeom prst="rect">
            <a:avLst/>
          </a:prstGeom>
          <a:noFill/>
        </p:spPr>
        <p:txBody>
          <a:bodyPr wrap="square" rtlCol="0">
            <a:spAutoFit/>
          </a:bodyPr>
          <a:lstStyle/>
          <a:p>
            <a:pPr indent="342900" algn="ctr">
              <a:spcAft>
                <a:spcPts val="0"/>
              </a:spcAft>
            </a:pPr>
            <a:r>
              <a:rPr lang="ru-RU" sz="3200" b="1" i="1" dirty="0">
                <a:solidFill>
                  <a:srgbClr val="000032"/>
                </a:solidFill>
                <a:latin typeface="Times New Roman" panose="02020603050405020304" pitchFamily="18" charset="0"/>
                <a:ea typeface="Times New Roman" panose="02020603050405020304" pitchFamily="18" charset="0"/>
              </a:rPr>
              <a:t>Электронные периодические издания для </a:t>
            </a:r>
            <a:endParaRPr lang="ru-RU" sz="3200" b="1" i="1" dirty="0" smtClean="0">
              <a:solidFill>
                <a:srgbClr val="000032"/>
              </a:solidFill>
              <a:latin typeface="Times New Roman" panose="02020603050405020304" pitchFamily="18" charset="0"/>
              <a:ea typeface="Times New Roman" panose="02020603050405020304" pitchFamily="18" charset="0"/>
            </a:endParaRPr>
          </a:p>
          <a:p>
            <a:pPr indent="342900" algn="ctr">
              <a:spcAft>
                <a:spcPts val="0"/>
              </a:spcAft>
            </a:pPr>
            <a:r>
              <a:rPr lang="ru-RU" sz="3200" b="1" i="1" dirty="0" smtClean="0">
                <a:solidFill>
                  <a:srgbClr val="000032"/>
                </a:solidFill>
                <a:latin typeface="Times New Roman" panose="02020603050405020304" pitchFamily="18" charset="0"/>
                <a:ea typeface="Times New Roman" panose="02020603050405020304" pitchFamily="18" charset="0"/>
              </a:rPr>
              <a:t>детей и </a:t>
            </a:r>
            <a:r>
              <a:rPr lang="ru-RU" sz="3200" b="1" i="1" dirty="0">
                <a:solidFill>
                  <a:srgbClr val="000032"/>
                </a:solidFill>
                <a:latin typeface="Times New Roman" panose="02020603050405020304" pitchFamily="18" charset="0"/>
                <a:ea typeface="Times New Roman" panose="02020603050405020304" pitchFamily="18" charset="0"/>
              </a:rPr>
              <a:t>воспитателей ДОО</a:t>
            </a:r>
            <a:endParaRPr lang="ru-RU" sz="3200"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095304807"/>
              </p:ext>
            </p:extLst>
          </p:nvPr>
        </p:nvGraphicFramePr>
        <p:xfrm>
          <a:off x="975360" y="1187380"/>
          <a:ext cx="11079480" cy="5670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Рисунок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87957" y="250722"/>
            <a:ext cx="1355421" cy="967056"/>
          </a:xfrm>
          <a:prstGeom prst="rect">
            <a:avLst/>
          </a:prstGeom>
        </p:spPr>
      </p:pic>
      <p:sp>
        <p:nvSpPr>
          <p:cNvPr id="6" name="TextBox 5"/>
          <p:cNvSpPr txBox="1"/>
          <p:nvPr/>
        </p:nvSpPr>
        <p:spPr>
          <a:xfrm>
            <a:off x="10146890" y="0"/>
            <a:ext cx="1769807"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Схема№ </a:t>
            </a:r>
            <a:r>
              <a:rPr lang="ru-RU" sz="1400" b="1" i="1" dirty="0" smtClean="0">
                <a:solidFill>
                  <a:srgbClr val="000032"/>
                </a:solidFill>
                <a:latin typeface="Times New Roman" panose="02020603050405020304" pitchFamily="18" charset="0"/>
                <a:ea typeface="Times New Roman" panose="02020603050405020304" pitchFamily="18" charset="0"/>
              </a:rPr>
              <a:t>6</a:t>
            </a:r>
            <a:endParaRPr lang="ru-RU" sz="1400" b="1" i="1" dirty="0">
              <a:solidFill>
                <a:srgbClr val="000032"/>
              </a:solidFill>
              <a:latin typeface="Times New Roman" panose="02020603050405020304" pitchFamily="18" charset="0"/>
              <a:ea typeface="Times New Roman" panose="02020603050405020304" pitchFamily="18" charset="0"/>
            </a:endParaRPr>
          </a:p>
        </p:txBody>
      </p:sp>
      <p:sp>
        <p:nvSpPr>
          <p:cNvPr id="7" name="TextBox 6"/>
          <p:cNvSpPr txBox="1"/>
          <p:nvPr/>
        </p:nvSpPr>
        <p:spPr>
          <a:xfrm>
            <a:off x="1135626" y="1489587"/>
            <a:ext cx="50144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563329" y="2227006"/>
            <a:ext cx="560439"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784555" y="3052916"/>
            <a:ext cx="60468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932040" y="3759454"/>
            <a:ext cx="51619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843548" y="4512794"/>
            <a:ext cx="54569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2" name="TextBox 11"/>
          <p:cNvSpPr txBox="1"/>
          <p:nvPr/>
        </p:nvSpPr>
        <p:spPr>
          <a:xfrm>
            <a:off x="1563329" y="5219332"/>
            <a:ext cx="36871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3" name="TextBox 12"/>
          <p:cNvSpPr txBox="1"/>
          <p:nvPr/>
        </p:nvSpPr>
        <p:spPr>
          <a:xfrm>
            <a:off x="1135626" y="5972672"/>
            <a:ext cx="50144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41006776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52168" y="330200"/>
            <a:ext cx="11135032" cy="415498"/>
          </a:xfrm>
          <a:prstGeom prst="rect">
            <a:avLst/>
          </a:prstGeom>
          <a:noFill/>
        </p:spPr>
        <p:txBody>
          <a:bodyPr wrap="square" rtlCol="0">
            <a:spAutoFit/>
          </a:bodyPr>
          <a:lstStyle/>
          <a:p>
            <a:pPr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a:t>
            </a:r>
            <a:r>
              <a:rPr lang="ru-RU" sz="1400" b="1" i="1" dirty="0" smtClean="0">
                <a:solidFill>
                  <a:srgbClr val="000032"/>
                </a:solidFill>
                <a:latin typeface="Times New Roman" panose="02020603050405020304" pitchFamily="18" charset="0"/>
                <a:ea typeface="Times New Roman" panose="02020603050405020304" pitchFamily="18" charset="0"/>
              </a:rPr>
              <a:t>6. «Электронные </a:t>
            </a:r>
            <a:r>
              <a:rPr lang="ru-RU" sz="1400" b="1" i="1" dirty="0">
                <a:solidFill>
                  <a:srgbClr val="000032"/>
                </a:solidFill>
                <a:latin typeface="Times New Roman" panose="02020603050405020304" pitchFamily="18" charset="0"/>
                <a:ea typeface="Times New Roman" panose="02020603050405020304" pitchFamily="18" charset="0"/>
              </a:rPr>
              <a:t>периодические издания для </a:t>
            </a:r>
            <a:r>
              <a:rPr lang="ru-RU" sz="1400" b="1" i="1" dirty="0" smtClean="0">
                <a:solidFill>
                  <a:srgbClr val="000032"/>
                </a:solidFill>
                <a:latin typeface="Times New Roman" panose="02020603050405020304" pitchFamily="18" charset="0"/>
                <a:ea typeface="Times New Roman" panose="02020603050405020304" pitchFamily="18" charset="0"/>
              </a:rPr>
              <a:t>детей </a:t>
            </a:r>
            <a:r>
              <a:rPr lang="ru-RU" sz="1400" b="1" i="1" dirty="0">
                <a:solidFill>
                  <a:srgbClr val="000032"/>
                </a:solidFill>
                <a:latin typeface="Times New Roman" panose="02020603050405020304" pitchFamily="18" charset="0"/>
                <a:ea typeface="Times New Roman" panose="02020603050405020304" pitchFamily="18" charset="0"/>
              </a:rPr>
              <a:t>и воспитателей </a:t>
            </a:r>
            <a:r>
              <a:rPr lang="ru-RU" sz="1400" b="1" i="1" dirty="0" smtClean="0">
                <a:solidFill>
                  <a:srgbClr val="000032"/>
                </a:solidFill>
                <a:latin typeface="Times New Roman" panose="02020603050405020304" pitchFamily="18" charset="0"/>
                <a:ea typeface="Times New Roman" panose="02020603050405020304" pitchFamily="18" charset="0"/>
              </a:rPr>
              <a:t>ДОО». </a:t>
            </a:r>
            <a:endParaRPr lang="ru-RU" sz="1400" b="1" i="1" dirty="0">
              <a:solidFill>
                <a:srgbClr val="2E1B00"/>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277522681"/>
              </p:ext>
            </p:extLst>
          </p:nvPr>
        </p:nvGraphicFramePr>
        <p:xfrm>
          <a:off x="1021080" y="745698"/>
          <a:ext cx="10988040" cy="58615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238865" y="1106129"/>
            <a:ext cx="604683"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681316" y="2035277"/>
            <a:ext cx="63418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1946787" y="2949677"/>
            <a:ext cx="560439" cy="530942"/>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843548" y="3878826"/>
            <a:ext cx="707923"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681316" y="4778477"/>
            <a:ext cx="63418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021080" y="5684598"/>
            <a:ext cx="66023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2008499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84858" y="265471"/>
            <a:ext cx="9740458" cy="609398"/>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36"/>
                </a:solidFill>
                <a:latin typeface="Times New Roman" panose="02020603050405020304" pitchFamily="18" charset="0"/>
                <a:ea typeface="Times New Roman" panose="02020603050405020304" pitchFamily="18" charset="0"/>
              </a:rPr>
              <a:t>З</a:t>
            </a:r>
            <a:r>
              <a:rPr lang="ru-RU" sz="3200" b="1" i="1" dirty="0" smtClean="0">
                <a:solidFill>
                  <a:srgbClr val="000036"/>
                </a:solidFill>
                <a:latin typeface="Times New Roman" panose="02020603050405020304" pitchFamily="18" charset="0"/>
                <a:ea typeface="Times New Roman" panose="02020603050405020304" pitchFamily="18" charset="0"/>
              </a:rPr>
              <a:t>адачи </a:t>
            </a:r>
            <a:r>
              <a:rPr lang="ru-RU" sz="3200" b="1" i="1" dirty="0">
                <a:solidFill>
                  <a:srgbClr val="000036"/>
                </a:solidFill>
                <a:latin typeface="Times New Roman" panose="02020603050405020304" pitchFamily="18" charset="0"/>
                <a:ea typeface="Times New Roman" panose="02020603050405020304" pitchFamily="18" charset="0"/>
              </a:rPr>
              <a:t>информационного </a:t>
            </a:r>
            <a:r>
              <a:rPr lang="ru-RU" sz="3200" b="1" i="1" dirty="0" smtClean="0">
                <a:solidFill>
                  <a:srgbClr val="000036"/>
                </a:solidFill>
                <a:latin typeface="Times New Roman" panose="02020603050405020304" pitchFamily="18" charset="0"/>
                <a:ea typeface="Times New Roman" panose="02020603050405020304" pitchFamily="18" charset="0"/>
              </a:rPr>
              <a:t>поиска:</a:t>
            </a:r>
            <a:r>
              <a:rPr lang="ru-RU" sz="3200" b="1" dirty="0" smtClean="0">
                <a:solidFill>
                  <a:srgbClr val="000036"/>
                </a:solidFill>
                <a:latin typeface="Times New Roman" panose="02020603050405020304" pitchFamily="18" charset="0"/>
                <a:ea typeface="Times New Roman" panose="02020603050405020304" pitchFamily="18" charset="0"/>
              </a:rPr>
              <a:t> </a:t>
            </a:r>
            <a:endParaRPr lang="ru-RU" sz="3200" b="1" dirty="0">
              <a:solidFill>
                <a:srgbClr val="000036"/>
              </a:solidFill>
              <a:latin typeface="Times New Roman" panose="02020603050405020304" pitchFamily="18" charset="0"/>
              <a:ea typeface="Times New Roman" panose="02020603050405020304" pitchFamily="18" charset="0"/>
            </a:endParaRPr>
          </a:p>
        </p:txBody>
      </p:sp>
      <p:sp>
        <p:nvSpPr>
          <p:cNvPr id="4" name="TextBox 3"/>
          <p:cNvSpPr txBox="1"/>
          <p:nvPr/>
        </p:nvSpPr>
        <p:spPr>
          <a:xfrm>
            <a:off x="858982" y="1002890"/>
            <a:ext cx="6736437" cy="5521512"/>
          </a:xfrm>
          <a:prstGeom prst="rect">
            <a:avLst/>
          </a:prstGeom>
          <a:noFill/>
        </p:spPr>
        <p:txBody>
          <a:bodyPr wrap="square" rtlCol="0">
            <a:spAutoFit/>
          </a:bodyPr>
          <a:lstStyle/>
          <a:p>
            <a:pPr marL="673735"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решение </a:t>
            </a:r>
            <a:r>
              <a:rPr lang="ru-RU" sz="2800" i="1" dirty="0">
                <a:solidFill>
                  <a:srgbClr val="000036"/>
                </a:solidFill>
                <a:latin typeface="Times New Roman" panose="02020603050405020304" pitchFamily="18" charset="0"/>
                <a:ea typeface="Times New Roman" panose="02020603050405020304" pitchFamily="18" charset="0"/>
              </a:rPr>
              <a:t>вопросов </a:t>
            </a:r>
            <a:r>
              <a:rPr lang="ru-RU" sz="2800" i="1" dirty="0" smtClean="0">
                <a:solidFill>
                  <a:srgbClr val="000036"/>
                </a:solidFill>
                <a:latin typeface="Times New Roman" panose="02020603050405020304" pitchFamily="18" charset="0"/>
                <a:ea typeface="Times New Roman" panose="02020603050405020304" pitchFamily="18" charset="0"/>
              </a:rPr>
              <a:t>моделирования;</a:t>
            </a:r>
          </a:p>
          <a:p>
            <a:pPr marL="673735"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классификация </a:t>
            </a:r>
            <a:r>
              <a:rPr lang="ru-RU" sz="2800" i="1" dirty="0">
                <a:solidFill>
                  <a:srgbClr val="000036"/>
                </a:solidFill>
                <a:latin typeface="Times New Roman" panose="02020603050405020304" pitchFamily="18" charset="0"/>
                <a:ea typeface="Times New Roman" panose="02020603050405020304" pitchFamily="18" charset="0"/>
              </a:rPr>
              <a:t>документов;</a:t>
            </a:r>
          </a:p>
          <a:p>
            <a:pPr marL="673735"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фильтрация</a:t>
            </a:r>
            <a:r>
              <a:rPr lang="ru-RU" sz="2800" i="1" dirty="0">
                <a:solidFill>
                  <a:srgbClr val="000036"/>
                </a:solidFill>
                <a:latin typeface="Times New Roman" panose="02020603050405020304" pitchFamily="18" charset="0"/>
                <a:ea typeface="Times New Roman" panose="02020603050405020304" pitchFamily="18" charset="0"/>
              </a:rPr>
              <a:t>, классификация </a:t>
            </a:r>
            <a:r>
              <a:rPr lang="ru-RU" sz="2800" i="1" dirty="0" smtClean="0">
                <a:solidFill>
                  <a:srgbClr val="000036"/>
                </a:solidFill>
                <a:latin typeface="Times New Roman" panose="02020603050405020304" pitchFamily="18" charset="0"/>
                <a:ea typeface="Times New Roman" panose="02020603050405020304" pitchFamily="18" charset="0"/>
              </a:rPr>
              <a:t>документов;</a:t>
            </a:r>
          </a:p>
          <a:p>
            <a:pPr marL="673735"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проектирование </a:t>
            </a:r>
            <a:r>
              <a:rPr lang="ru-RU" sz="2800" i="1" dirty="0">
                <a:solidFill>
                  <a:srgbClr val="000036"/>
                </a:solidFill>
                <a:latin typeface="Times New Roman" panose="02020603050405020304" pitchFamily="18" charset="0"/>
                <a:ea typeface="Times New Roman" panose="02020603050405020304" pitchFamily="18" charset="0"/>
              </a:rPr>
              <a:t>архитектур поисковых систем и пользовательских </a:t>
            </a:r>
            <a:r>
              <a:rPr lang="ru-RU" sz="2800" i="1" dirty="0" smtClean="0">
                <a:solidFill>
                  <a:srgbClr val="000036"/>
                </a:solidFill>
                <a:latin typeface="Times New Roman" panose="02020603050405020304" pitchFamily="18" charset="0"/>
                <a:ea typeface="Times New Roman" panose="02020603050405020304" pitchFamily="18" charset="0"/>
              </a:rPr>
              <a:t>интерфейсов;</a:t>
            </a:r>
          </a:p>
          <a:p>
            <a:pPr marL="673735"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извлечение </a:t>
            </a:r>
            <a:r>
              <a:rPr lang="ru-RU" sz="2800" i="1" dirty="0">
                <a:solidFill>
                  <a:srgbClr val="000036"/>
                </a:solidFill>
                <a:latin typeface="Times New Roman" panose="02020603050405020304" pitchFamily="18" charset="0"/>
                <a:ea typeface="Times New Roman" panose="02020603050405020304" pitchFamily="18" charset="0"/>
              </a:rPr>
              <a:t>информации (аннотирование и реферирование документов</a:t>
            </a:r>
            <a:r>
              <a:rPr lang="ru-RU" sz="2800" i="1" dirty="0" smtClean="0">
                <a:solidFill>
                  <a:srgbClr val="000036"/>
                </a:solidFill>
                <a:latin typeface="Times New Roman" panose="02020603050405020304" pitchFamily="18" charset="0"/>
                <a:ea typeface="Times New Roman" panose="02020603050405020304" pitchFamily="18" charset="0"/>
              </a:rPr>
              <a:t>);</a:t>
            </a:r>
          </a:p>
          <a:p>
            <a:pPr marL="673735"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выбор </a:t>
            </a:r>
            <a:r>
              <a:rPr lang="ru-RU" sz="2800" i="1" dirty="0">
                <a:solidFill>
                  <a:srgbClr val="000036"/>
                </a:solidFill>
                <a:latin typeface="Times New Roman" panose="02020603050405020304" pitchFamily="18" charset="0"/>
                <a:ea typeface="Times New Roman" panose="02020603050405020304" pitchFamily="18" charset="0"/>
              </a:rPr>
              <a:t>информационно-поискового языка запроса в поисковых системах.</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5539" y="1419482"/>
            <a:ext cx="4197001" cy="40190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6179575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200" y="442452"/>
            <a:ext cx="9929761"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6. «Электронные периодические издания для детей и воспитателей </a:t>
            </a:r>
            <a:r>
              <a:rPr lang="ru-RU" sz="1400" b="1" i="1" dirty="0" smtClean="0">
                <a:solidFill>
                  <a:srgbClr val="000032"/>
                </a:solidFill>
                <a:latin typeface="Times New Roman" panose="02020603050405020304" pitchFamily="18" charset="0"/>
                <a:ea typeface="Times New Roman" panose="02020603050405020304" pitchFamily="18" charset="0"/>
              </a:rPr>
              <a:t>ДОО</a:t>
            </a:r>
            <a:endParaRPr lang="ru-RU" sz="1400" b="1" i="1" dirty="0">
              <a:solidFill>
                <a:srgbClr val="2E1B00"/>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2189729433"/>
              </p:ext>
            </p:extLst>
          </p:nvPr>
        </p:nvGraphicFramePr>
        <p:xfrm>
          <a:off x="1039091" y="745699"/>
          <a:ext cx="10903527" cy="58025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238865" y="1061884"/>
            <a:ext cx="6153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710813" y="2005781"/>
            <a:ext cx="589935" cy="530942"/>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1854200" y="2905432"/>
            <a:ext cx="682523" cy="532214"/>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2005780" y="3800587"/>
            <a:ext cx="54569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710813" y="4731355"/>
            <a:ext cx="5899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238865" y="5479360"/>
            <a:ext cx="471948"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3032979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54199" y="501444"/>
            <a:ext cx="10077245"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Продолжение схемы № 6. «Электронные периодические издания для детей и воспитателей </a:t>
            </a:r>
            <a:r>
              <a:rPr lang="ru-RU" sz="1400" b="1" i="1" dirty="0" smtClean="0">
                <a:solidFill>
                  <a:srgbClr val="000032"/>
                </a:solidFill>
                <a:latin typeface="Times New Roman" panose="02020603050405020304" pitchFamily="18" charset="0"/>
                <a:ea typeface="Times New Roman" panose="02020603050405020304" pitchFamily="18" charset="0"/>
              </a:rPr>
              <a:t>ДОО».</a:t>
            </a:r>
            <a:endParaRPr lang="ru-RU" sz="14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4070108599"/>
              </p:ext>
            </p:extLst>
          </p:nvPr>
        </p:nvGraphicFramePr>
        <p:xfrm>
          <a:off x="901931" y="811161"/>
          <a:ext cx="11029514" cy="60468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120877" y="1179871"/>
            <a:ext cx="589936"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6" name="TextBox 5"/>
          <p:cNvSpPr txBox="1"/>
          <p:nvPr/>
        </p:nvSpPr>
        <p:spPr>
          <a:xfrm>
            <a:off x="1622323" y="2094271"/>
            <a:ext cx="5899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7" name="TextBox 6"/>
          <p:cNvSpPr txBox="1"/>
          <p:nvPr/>
        </p:nvSpPr>
        <p:spPr>
          <a:xfrm>
            <a:off x="1854199" y="3023419"/>
            <a:ext cx="594033"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854199" y="3996813"/>
            <a:ext cx="57928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622323" y="4940709"/>
            <a:ext cx="589935"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120877" y="5781368"/>
            <a:ext cx="733322"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412195018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51819" y="147484"/>
            <a:ext cx="10159181" cy="830997"/>
          </a:xfrm>
          <a:prstGeom prst="rect">
            <a:avLst/>
          </a:prstGeom>
          <a:noFill/>
        </p:spPr>
        <p:txBody>
          <a:bodyPr wrap="square" rtlCol="0">
            <a:spAutoFit/>
          </a:bodyPr>
          <a:lstStyle/>
          <a:p>
            <a:pPr algn="ctr">
              <a:lnSpc>
                <a:spcPct val="150000"/>
              </a:lnSpc>
            </a:pPr>
            <a:r>
              <a:rPr lang="ru-RU" sz="3200" b="1" i="1" dirty="0" smtClean="0">
                <a:solidFill>
                  <a:srgbClr val="000032"/>
                </a:solidFill>
                <a:latin typeface="Times New Roman" panose="02020603050405020304" pitchFamily="18" charset="0"/>
                <a:cs typeface="Times New Roman" panose="02020603050405020304" pitchFamily="18" charset="0"/>
              </a:rPr>
              <a:t>Виртуальные детские журналы </a:t>
            </a:r>
            <a:endParaRPr lang="ru-RU" sz="3200" b="1" i="1" dirty="0">
              <a:solidFill>
                <a:srgbClr val="000032"/>
              </a:solidFill>
              <a:effectLst/>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1943125000"/>
              </p:ext>
            </p:extLst>
          </p:nvPr>
        </p:nvGraphicFramePr>
        <p:xfrm>
          <a:off x="901931" y="952499"/>
          <a:ext cx="10909069" cy="59055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Рисунок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256504" y="288215"/>
            <a:ext cx="1187727" cy="847410"/>
          </a:xfrm>
          <a:prstGeom prst="rect">
            <a:avLst/>
          </a:prstGeom>
        </p:spPr>
      </p:pic>
      <p:sp>
        <p:nvSpPr>
          <p:cNvPr id="6" name="TextBox 5"/>
          <p:cNvSpPr txBox="1"/>
          <p:nvPr/>
        </p:nvSpPr>
        <p:spPr>
          <a:xfrm>
            <a:off x="10028903" y="147484"/>
            <a:ext cx="1782097" cy="415498"/>
          </a:xfrm>
          <a:prstGeom prst="rect">
            <a:avLst/>
          </a:prstGeom>
          <a:noFill/>
        </p:spPr>
        <p:txBody>
          <a:bodyPr wrap="square" rtlCol="0">
            <a:spAutoFit/>
          </a:bodyPr>
          <a:lstStyle/>
          <a:p>
            <a:pPr lvl="0" algn="r">
              <a:lnSpc>
                <a:spcPct val="150000"/>
              </a:lnSpc>
            </a:pPr>
            <a:r>
              <a:rPr lang="ru-RU" sz="1400" b="1" i="1" dirty="0">
                <a:solidFill>
                  <a:srgbClr val="000032"/>
                </a:solidFill>
                <a:latin typeface="Times New Roman" panose="02020603050405020304" pitchFamily="18" charset="0"/>
                <a:ea typeface="Times New Roman" panose="02020603050405020304" pitchFamily="18" charset="0"/>
              </a:rPr>
              <a:t>Схема№ 7</a:t>
            </a:r>
          </a:p>
        </p:txBody>
      </p:sp>
      <p:sp>
        <p:nvSpPr>
          <p:cNvPr id="7" name="TextBox 6"/>
          <p:cNvSpPr txBox="1"/>
          <p:nvPr/>
        </p:nvSpPr>
        <p:spPr>
          <a:xfrm>
            <a:off x="1179871" y="1327355"/>
            <a:ext cx="69317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8" name="TextBox 7"/>
          <p:cNvSpPr txBox="1"/>
          <p:nvPr/>
        </p:nvSpPr>
        <p:spPr>
          <a:xfrm>
            <a:off x="1651819" y="2448232"/>
            <a:ext cx="72267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9" name="TextBox 8"/>
          <p:cNvSpPr txBox="1"/>
          <p:nvPr/>
        </p:nvSpPr>
        <p:spPr>
          <a:xfrm>
            <a:off x="1873045" y="3554361"/>
            <a:ext cx="60468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0" name="TextBox 9"/>
          <p:cNvSpPr txBox="1"/>
          <p:nvPr/>
        </p:nvSpPr>
        <p:spPr>
          <a:xfrm>
            <a:off x="1651819" y="4653116"/>
            <a:ext cx="722671"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
        <p:nvSpPr>
          <p:cNvPr id="11" name="TextBox 10"/>
          <p:cNvSpPr txBox="1"/>
          <p:nvPr/>
        </p:nvSpPr>
        <p:spPr>
          <a:xfrm>
            <a:off x="1283110" y="5648632"/>
            <a:ext cx="730044" cy="523220"/>
          </a:xfrm>
          <a:prstGeom prst="rect">
            <a:avLst/>
          </a:prstGeom>
          <a:noFill/>
        </p:spPr>
        <p:txBody>
          <a:bodyPr wrap="square" rtlCol="0">
            <a:spAutoFit/>
          </a:bodyPr>
          <a:lstStyle/>
          <a:p>
            <a:pPr lvl="0" algn="ctr"/>
            <a:r>
              <a:rPr lang="ru-RU" sz="2800">
                <a:solidFill>
                  <a:prstClr val="white"/>
                </a:solidFill>
              </a:rPr>
              <a:t>-</a:t>
            </a:r>
            <a:endParaRPr lang="ru-RU" sz="2800" dirty="0">
              <a:solidFill>
                <a:prstClr val="white"/>
              </a:solidFill>
            </a:endParaRPr>
          </a:p>
        </p:txBody>
      </p:sp>
    </p:spTree>
    <p:extLst>
      <p:ext uri="{BB962C8B-B14F-4D97-AF65-F5344CB8AC3E}">
        <p14:creationId xmlns:p14="http://schemas.microsoft.com/office/powerpoint/2010/main" val="31882031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994140" y="368709"/>
            <a:ext cx="8907808" cy="1815882"/>
          </a:xfrm>
          <a:prstGeom prst="rect">
            <a:avLst/>
          </a:prstGeom>
          <a:noFill/>
        </p:spPr>
        <p:txBody>
          <a:bodyPr wrap="square" rtlCol="0">
            <a:spAutoFit/>
          </a:bodyPr>
          <a:lstStyle/>
          <a:p>
            <a:pPr lvl="0" algn="ctr"/>
            <a:r>
              <a:rPr lang="ru-RU" sz="2800" b="1" i="1" dirty="0">
                <a:solidFill>
                  <a:srgbClr val="000036"/>
                </a:solidFill>
                <a:latin typeface="Times New Roman" panose="02020603050405020304" pitchFamily="18" charset="0"/>
                <a:ea typeface="Times New Roman" panose="02020603050405020304" pitchFamily="18" charset="0"/>
              </a:rPr>
              <a:t>Критерии оценки самостоятельной работы студентов </a:t>
            </a:r>
            <a:r>
              <a:rPr lang="ru-RU" sz="2800" b="1" i="1" dirty="0" smtClean="0">
                <a:solidFill>
                  <a:srgbClr val="000036"/>
                </a:solidFill>
                <a:latin typeface="Times New Roman" panose="02020603050405020304" pitchFamily="18" charset="0"/>
                <a:ea typeface="Times New Roman" panose="02020603050405020304" pitchFamily="18" charset="0"/>
              </a:rPr>
              <a:t>по </a:t>
            </a:r>
            <a:r>
              <a:rPr lang="ru-RU" sz="2800" b="1" i="1" dirty="0">
                <a:solidFill>
                  <a:srgbClr val="000036"/>
                </a:solidFill>
                <a:latin typeface="Times New Roman" panose="02020603050405020304" pitchFamily="18" charset="0"/>
                <a:ea typeface="Times New Roman" panose="02020603050405020304" pitchFamily="18" charset="0"/>
              </a:rPr>
              <a:t>теме </a:t>
            </a:r>
            <a:endParaRPr lang="ru-RU" sz="2800" b="1" i="1" dirty="0" smtClean="0">
              <a:solidFill>
                <a:srgbClr val="000036"/>
              </a:solidFill>
              <a:latin typeface="Times New Roman" panose="02020603050405020304" pitchFamily="18" charset="0"/>
              <a:ea typeface="Times New Roman" panose="02020603050405020304" pitchFamily="18" charset="0"/>
            </a:endParaRPr>
          </a:p>
          <a:p>
            <a:pPr lvl="0" algn="ctr"/>
            <a:r>
              <a:rPr lang="ru-RU" sz="2800" b="1" i="1" dirty="0" smtClean="0">
                <a:solidFill>
                  <a:srgbClr val="000036"/>
                </a:solidFill>
                <a:latin typeface="Times New Roman" panose="02020603050405020304" pitchFamily="18" charset="0"/>
                <a:ea typeface="Times New Roman" panose="02020603050405020304" pitchFamily="18" charset="0"/>
              </a:rPr>
              <a:t>«</a:t>
            </a:r>
            <a:r>
              <a:rPr lang="ru-RU" sz="2800" b="1" i="1" dirty="0">
                <a:solidFill>
                  <a:srgbClr val="000042"/>
                </a:solidFill>
                <a:latin typeface="Times New Roman" panose="02020603050405020304" pitchFamily="18" charset="0"/>
                <a:ea typeface="Courier New" panose="02070309020205020404" pitchFamily="49" charset="0"/>
              </a:rPr>
              <a:t>И</a:t>
            </a:r>
            <a:r>
              <a:rPr lang="ru-RU" sz="2800" b="1" i="1" dirty="0">
                <a:solidFill>
                  <a:srgbClr val="000042"/>
                </a:solidFill>
                <a:latin typeface="Times New Roman" panose="02020603050405020304" pitchFamily="18" charset="0"/>
                <a:ea typeface="Times New Roman" panose="02020603050405020304" pitchFamily="18" charset="0"/>
              </a:rPr>
              <a:t>нформационный поиск в процессе изучения дисциплин психолого – педагогического цикла</a:t>
            </a:r>
            <a:r>
              <a:rPr lang="ru-RU" sz="2800" b="1" i="1" kern="50" dirty="0" smtClean="0">
                <a:solidFill>
                  <a:srgbClr val="000058"/>
                </a:solidFill>
                <a:latin typeface="Times New Roman" panose="02020603050405020304" pitchFamily="18" charset="0"/>
                <a:ea typeface="Courier New" panose="02070309020205020404" pitchFamily="49" charset="0"/>
              </a:rPr>
              <a:t>»</a:t>
            </a:r>
            <a:endParaRPr lang="ru-RU" sz="2800" i="1" dirty="0">
              <a:solidFill>
                <a:srgbClr val="000058"/>
              </a:solidFill>
            </a:endParaRPr>
          </a:p>
        </p:txBody>
      </p:sp>
      <p:sp>
        <p:nvSpPr>
          <p:cNvPr id="4" name="TextBox 3"/>
          <p:cNvSpPr txBox="1"/>
          <p:nvPr/>
        </p:nvSpPr>
        <p:spPr>
          <a:xfrm>
            <a:off x="1253613" y="2374490"/>
            <a:ext cx="10648335" cy="3711785"/>
          </a:xfrm>
          <a:prstGeom prst="rect">
            <a:avLst/>
          </a:prstGeom>
          <a:noFill/>
        </p:spPr>
        <p:txBody>
          <a:bodyPr wrap="square" rtlCol="0">
            <a:spAutoFit/>
          </a:bodyPr>
          <a:lstStyle/>
          <a:p>
            <a:pPr marR="27305" lvl="0" algn="just" fontAlgn="base">
              <a:lnSpc>
                <a:spcPct val="105000"/>
              </a:lnSpc>
              <a:spcAft>
                <a:spcPts val="25"/>
              </a:spcAft>
              <a:buClr>
                <a:srgbClr val="181717"/>
              </a:buClr>
              <a:buSzPts val="1050"/>
            </a:pPr>
            <a:r>
              <a:rPr lang="ru-RU" sz="28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 Полнота </a:t>
            </a:r>
            <a:r>
              <a:rPr lang="ru-RU" sz="28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выбора источников поиска (формальное соответствие требованиям</a:t>
            </a:r>
            <a:r>
              <a:rPr lang="ru-RU" sz="28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endParaRPr lang="ru-RU" sz="28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выбор источников осуществлен в соответствии с заданными требованиями;</a:t>
            </a:r>
          </a:p>
          <a:p>
            <a:pPr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выбор источников осуществлен с отклонением от заданных </a:t>
            </a:r>
            <a:r>
              <a:rPr lang="ru-RU" sz="2400" i="1" dirty="0" smtClean="0">
                <a:solidFill>
                  <a:srgbClr val="000036"/>
                </a:solidFill>
                <a:latin typeface="Times New Roman" panose="02020603050405020304" pitchFamily="18" charset="0"/>
                <a:ea typeface="Times New Roman" panose="02020603050405020304" pitchFamily="18" charset="0"/>
              </a:rPr>
              <a:t>требований (не </a:t>
            </a:r>
            <a:r>
              <a:rPr lang="ru-RU" sz="2400" i="1" dirty="0">
                <a:solidFill>
                  <a:srgbClr val="000036"/>
                </a:solidFill>
                <a:latin typeface="Times New Roman" panose="02020603050405020304" pitchFamily="18" charset="0"/>
                <a:ea typeface="Times New Roman" panose="02020603050405020304" pitchFamily="18" charset="0"/>
              </a:rPr>
              <a:t>более 2 </a:t>
            </a:r>
            <a:r>
              <a:rPr lang="ru-RU" sz="2400" i="1" dirty="0" smtClean="0">
                <a:solidFill>
                  <a:srgbClr val="000036"/>
                </a:solidFill>
                <a:latin typeface="Times New Roman" panose="02020603050405020304" pitchFamily="18" charset="0"/>
                <a:ea typeface="Times New Roman" panose="02020603050405020304" pitchFamily="18" charset="0"/>
              </a:rPr>
              <a:t>замечаний);</a:t>
            </a:r>
            <a:endParaRPr lang="ru-RU" sz="2400" i="1" dirty="0">
              <a:solidFill>
                <a:srgbClr val="000036"/>
              </a:solidFill>
              <a:latin typeface="Times New Roman" panose="02020603050405020304" pitchFamily="18" charset="0"/>
              <a:ea typeface="Times New Roman" panose="02020603050405020304" pitchFamily="18" charset="0"/>
            </a:endParaRPr>
          </a:p>
          <a:p>
            <a:pPr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выбор источников осуществлен с отклонением от заданных </a:t>
            </a:r>
            <a:r>
              <a:rPr lang="ru-RU" sz="2400" i="1" dirty="0" smtClean="0">
                <a:solidFill>
                  <a:srgbClr val="000036"/>
                </a:solidFill>
                <a:latin typeface="Times New Roman" panose="02020603050405020304" pitchFamily="18" charset="0"/>
                <a:ea typeface="Times New Roman" panose="02020603050405020304" pitchFamily="18" charset="0"/>
              </a:rPr>
              <a:t>требований (3 </a:t>
            </a:r>
            <a:r>
              <a:rPr lang="ru-RU" sz="2400" i="1" dirty="0">
                <a:solidFill>
                  <a:srgbClr val="000036"/>
                </a:solidFill>
                <a:latin typeface="Times New Roman" panose="02020603050405020304" pitchFamily="18" charset="0"/>
                <a:ea typeface="Times New Roman" panose="02020603050405020304" pitchFamily="18" charset="0"/>
              </a:rPr>
              <a:t>и более </a:t>
            </a:r>
            <a:r>
              <a:rPr lang="ru-RU" sz="2400" i="1" dirty="0" smtClean="0">
                <a:solidFill>
                  <a:srgbClr val="000036"/>
                </a:solidFill>
                <a:latin typeface="Times New Roman" panose="02020603050405020304" pitchFamily="18" charset="0"/>
                <a:ea typeface="Times New Roman" panose="02020603050405020304" pitchFamily="18" charset="0"/>
              </a:rPr>
              <a:t>замечаний);</a:t>
            </a:r>
            <a:endParaRPr lang="ru-RU" sz="2400" i="1" dirty="0">
              <a:solidFill>
                <a:srgbClr val="000036"/>
              </a:solidFill>
              <a:latin typeface="Times New Roman" panose="02020603050405020304" pitchFamily="18" charset="0"/>
              <a:ea typeface="Times New Roman" panose="02020603050405020304" pitchFamily="18" charset="0"/>
            </a:endParaRPr>
          </a:p>
          <a:p>
            <a:pPr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выбор источников полностью не соответствует заданным требованиям.</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7071" y="655741"/>
            <a:ext cx="1740527" cy="1241818"/>
          </a:xfrm>
          <a:prstGeom prst="rect">
            <a:avLst/>
          </a:prstGeom>
        </p:spPr>
      </p:pic>
    </p:spTree>
    <p:extLst>
      <p:ext uri="{BB962C8B-B14F-4D97-AF65-F5344CB8AC3E}">
        <p14:creationId xmlns:p14="http://schemas.microsoft.com/office/powerpoint/2010/main" val="13541576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79871" y="176981"/>
            <a:ext cx="10751574" cy="5392245"/>
          </a:xfrm>
          <a:prstGeom prst="rect">
            <a:avLst/>
          </a:prstGeom>
          <a:noFill/>
        </p:spPr>
        <p:txBody>
          <a:bodyPr wrap="square" rtlCol="0">
            <a:spAutoFit/>
          </a:bodyPr>
          <a:lstStyle/>
          <a:p>
            <a:pPr marR="27305" lvl="0" algn="just" fontAlgn="base">
              <a:lnSpc>
                <a:spcPct val="105000"/>
              </a:lnSpc>
              <a:spcAft>
                <a:spcPts val="25"/>
              </a:spcAft>
              <a:buClr>
                <a:srgbClr val="181717"/>
              </a:buClr>
              <a:buSzPts val="1050"/>
            </a:pPr>
            <a:endParaRPr lang="ru-RU" sz="28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R="27305" lvl="0" algn="just" fontAlgn="base">
              <a:lnSpc>
                <a:spcPct val="105000"/>
              </a:lnSpc>
              <a:spcAft>
                <a:spcPts val="25"/>
              </a:spcAft>
              <a:buClr>
                <a:srgbClr val="181717"/>
              </a:buClr>
              <a:buSzPts val="1050"/>
            </a:pPr>
            <a:r>
              <a:rPr lang="ru-RU" sz="28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 Точность </a:t>
            </a:r>
            <a:r>
              <a:rPr lang="ru-RU" sz="28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поиска (формальное соответствие требованиям):</a:t>
            </a:r>
          </a:p>
          <a:p>
            <a:pPr marL="215900"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информационный поиск абсолютно точный;</a:t>
            </a:r>
          </a:p>
          <a:p>
            <a:pPr marR="27305" indent="209550" algn="just">
              <a:lnSpc>
                <a:spcPct val="105000"/>
              </a:lnSpc>
              <a:spcAft>
                <a:spcPts val="25"/>
              </a:spcAft>
            </a:pPr>
            <a:r>
              <a:rPr lang="ru-RU" sz="2400" i="1" dirty="0" smtClean="0">
                <a:solidFill>
                  <a:srgbClr val="000036"/>
                </a:solidFill>
                <a:latin typeface="Times New Roman" panose="02020603050405020304" pitchFamily="18" charset="0"/>
                <a:ea typeface="Times New Roman" panose="02020603050405020304" pitchFamily="18" charset="0"/>
              </a:rPr>
              <a:t>   — </a:t>
            </a:r>
            <a:r>
              <a:rPr lang="ru-RU" sz="2400" i="1" dirty="0">
                <a:solidFill>
                  <a:srgbClr val="000036"/>
                </a:solidFill>
                <a:latin typeface="Times New Roman" panose="02020603050405020304" pitchFamily="18" charset="0"/>
                <a:ea typeface="Times New Roman" panose="02020603050405020304" pitchFamily="18" charset="0"/>
              </a:rPr>
              <a:t>информационный поиск имеет </a:t>
            </a:r>
            <a:r>
              <a:rPr lang="ru-RU" sz="2400" i="1" dirty="0" smtClean="0">
                <a:solidFill>
                  <a:srgbClr val="000036"/>
                </a:solidFill>
                <a:latin typeface="Times New Roman" panose="02020603050405020304" pitchFamily="18" charset="0"/>
                <a:ea typeface="Times New Roman" panose="02020603050405020304" pitchFamily="18" charset="0"/>
              </a:rPr>
              <a:t>неточности (не </a:t>
            </a:r>
            <a:r>
              <a:rPr lang="ru-RU" sz="2400" i="1" dirty="0">
                <a:solidFill>
                  <a:srgbClr val="000036"/>
                </a:solidFill>
                <a:latin typeface="Times New Roman" panose="02020603050405020304" pitchFamily="18" charset="0"/>
                <a:ea typeface="Times New Roman" panose="02020603050405020304" pitchFamily="18" charset="0"/>
              </a:rPr>
              <a:t>более 2 </a:t>
            </a:r>
            <a:r>
              <a:rPr lang="ru-RU" sz="2400" i="1" dirty="0" smtClean="0">
                <a:solidFill>
                  <a:srgbClr val="000036"/>
                </a:solidFill>
                <a:latin typeface="Times New Roman" panose="02020603050405020304" pitchFamily="18" charset="0"/>
                <a:ea typeface="Times New Roman" panose="02020603050405020304" pitchFamily="18" charset="0"/>
              </a:rPr>
              <a:t>замечаний);</a:t>
            </a:r>
            <a:endParaRPr lang="ru-RU" sz="2400" i="1" dirty="0">
              <a:solidFill>
                <a:srgbClr val="000036"/>
              </a:solidFill>
              <a:latin typeface="Times New Roman" panose="02020603050405020304" pitchFamily="18" charset="0"/>
              <a:ea typeface="Times New Roman" panose="02020603050405020304" pitchFamily="18" charset="0"/>
            </a:endParaRPr>
          </a:p>
          <a:p>
            <a:pPr marR="27305" indent="209550" algn="just">
              <a:lnSpc>
                <a:spcPct val="105000"/>
              </a:lnSpc>
              <a:spcAft>
                <a:spcPts val="25"/>
              </a:spcAft>
            </a:pPr>
            <a:r>
              <a:rPr lang="ru-RU" sz="2400" i="1" dirty="0" smtClean="0">
                <a:solidFill>
                  <a:srgbClr val="000036"/>
                </a:solidFill>
                <a:latin typeface="Times New Roman" panose="02020603050405020304" pitchFamily="18" charset="0"/>
                <a:ea typeface="Times New Roman" panose="02020603050405020304" pitchFamily="18" charset="0"/>
              </a:rPr>
              <a:t>   — </a:t>
            </a:r>
            <a:r>
              <a:rPr lang="ru-RU" sz="2400" i="1" dirty="0">
                <a:solidFill>
                  <a:srgbClr val="000036"/>
                </a:solidFill>
                <a:latin typeface="Times New Roman" panose="02020603050405020304" pitchFamily="18" charset="0"/>
                <a:ea typeface="Times New Roman" panose="02020603050405020304" pitchFamily="18" charset="0"/>
              </a:rPr>
              <a:t>информационный поиск имеет </a:t>
            </a:r>
            <a:r>
              <a:rPr lang="ru-RU" sz="2400" i="1" dirty="0" smtClean="0">
                <a:solidFill>
                  <a:srgbClr val="000036"/>
                </a:solidFill>
                <a:latin typeface="Times New Roman" panose="02020603050405020304" pitchFamily="18" charset="0"/>
                <a:ea typeface="Times New Roman" panose="02020603050405020304" pitchFamily="18" charset="0"/>
              </a:rPr>
              <a:t>неточности (3 </a:t>
            </a:r>
            <a:r>
              <a:rPr lang="ru-RU" sz="2400" i="1" dirty="0">
                <a:solidFill>
                  <a:srgbClr val="000036"/>
                </a:solidFill>
                <a:latin typeface="Times New Roman" panose="02020603050405020304" pitchFamily="18" charset="0"/>
                <a:ea typeface="Times New Roman" panose="02020603050405020304" pitchFamily="18" charset="0"/>
              </a:rPr>
              <a:t>и более </a:t>
            </a:r>
            <a:r>
              <a:rPr lang="ru-RU" sz="2400" i="1" dirty="0" smtClean="0">
                <a:solidFill>
                  <a:srgbClr val="000036"/>
                </a:solidFill>
                <a:latin typeface="Times New Roman" panose="02020603050405020304" pitchFamily="18" charset="0"/>
                <a:ea typeface="Times New Roman" panose="02020603050405020304" pitchFamily="18" charset="0"/>
              </a:rPr>
              <a:t>замечаний);</a:t>
            </a:r>
          </a:p>
          <a:p>
            <a:pPr marL="215900"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a:t>
            </a:r>
            <a:r>
              <a:rPr lang="ru-RU" sz="2400" i="1" dirty="0" smtClean="0">
                <a:solidFill>
                  <a:srgbClr val="000036"/>
                </a:solidFill>
                <a:latin typeface="Times New Roman" panose="02020603050405020304" pitchFamily="18" charset="0"/>
                <a:ea typeface="Times New Roman" panose="02020603050405020304" pitchFamily="18" charset="0"/>
              </a:rPr>
              <a:t>информационный </a:t>
            </a:r>
            <a:r>
              <a:rPr lang="ru-RU" sz="2400" i="1" dirty="0">
                <a:solidFill>
                  <a:srgbClr val="000036"/>
                </a:solidFill>
                <a:latin typeface="Times New Roman" panose="02020603050405020304" pitchFamily="18" charset="0"/>
                <a:ea typeface="Times New Roman" panose="02020603050405020304" pitchFamily="18" charset="0"/>
              </a:rPr>
              <a:t>поиск абсолютно неточный</a:t>
            </a:r>
            <a:r>
              <a:rPr lang="ru-RU" sz="2400" i="1" dirty="0" smtClean="0">
                <a:solidFill>
                  <a:srgbClr val="000036"/>
                </a:solidFill>
                <a:latin typeface="Times New Roman" panose="02020603050405020304" pitchFamily="18" charset="0"/>
                <a:ea typeface="Times New Roman" panose="02020603050405020304" pitchFamily="18" charset="0"/>
              </a:rPr>
              <a:t>.</a:t>
            </a:r>
          </a:p>
          <a:p>
            <a:pPr marL="215900" marR="27305" indent="209550" algn="just">
              <a:lnSpc>
                <a:spcPct val="105000"/>
              </a:lnSpc>
              <a:spcAft>
                <a:spcPts val="25"/>
              </a:spcAft>
            </a:pPr>
            <a:endParaRPr lang="ru-RU" sz="2400" i="1" dirty="0">
              <a:solidFill>
                <a:srgbClr val="000036"/>
              </a:solidFill>
              <a:latin typeface="Times New Roman" panose="02020603050405020304" pitchFamily="18" charset="0"/>
              <a:ea typeface="Times New Roman" panose="02020603050405020304" pitchFamily="18" charset="0"/>
            </a:endParaRPr>
          </a:p>
          <a:p>
            <a:pPr marR="27305" lvl="0" algn="just" fontAlgn="base">
              <a:lnSpc>
                <a:spcPct val="105000"/>
              </a:lnSpc>
              <a:spcAft>
                <a:spcPts val="20"/>
              </a:spcAft>
              <a:buClr>
                <a:srgbClr val="181717"/>
              </a:buClr>
              <a:buSzPts val="1050"/>
            </a:pPr>
            <a:r>
              <a:rPr lang="ru-RU" sz="28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 Список </a:t>
            </a:r>
            <a:r>
              <a:rPr lang="ru-RU" sz="28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источников является результатом достижения цели поиска (содержательное соответствие требованиям):</a:t>
            </a:r>
          </a:p>
          <a:p>
            <a:pPr marL="215900"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список и цель поиска согласованы;</a:t>
            </a:r>
          </a:p>
          <a:p>
            <a:pPr marR="27305" indent="209550" algn="just">
              <a:lnSpc>
                <a:spcPct val="105000"/>
              </a:lnSpc>
              <a:spcAft>
                <a:spcPts val="25"/>
              </a:spcAft>
            </a:pPr>
            <a:r>
              <a:rPr lang="ru-RU" sz="2400" i="1" dirty="0" smtClean="0">
                <a:solidFill>
                  <a:srgbClr val="000036"/>
                </a:solidFill>
                <a:latin typeface="Times New Roman" panose="02020603050405020304" pitchFamily="18" charset="0"/>
                <a:ea typeface="Times New Roman" panose="02020603050405020304" pitchFamily="18" charset="0"/>
              </a:rPr>
              <a:t>   — </a:t>
            </a:r>
            <a:r>
              <a:rPr lang="ru-RU" sz="2400" i="1" dirty="0">
                <a:solidFill>
                  <a:srgbClr val="000036"/>
                </a:solidFill>
                <a:latin typeface="Times New Roman" panose="02020603050405020304" pitchFamily="18" charset="0"/>
                <a:ea typeface="Times New Roman" panose="02020603050405020304" pitchFamily="18" charset="0"/>
              </a:rPr>
              <a:t>список и цель поиска частично </a:t>
            </a:r>
            <a:r>
              <a:rPr lang="ru-RU" sz="2400" i="1" dirty="0" smtClean="0">
                <a:solidFill>
                  <a:srgbClr val="000036"/>
                </a:solidFill>
                <a:latin typeface="Times New Roman" panose="02020603050405020304" pitchFamily="18" charset="0"/>
                <a:ea typeface="Times New Roman" panose="02020603050405020304" pitchFamily="18" charset="0"/>
              </a:rPr>
              <a:t>согласованы (не </a:t>
            </a:r>
            <a:r>
              <a:rPr lang="ru-RU" sz="2400" i="1" dirty="0">
                <a:solidFill>
                  <a:srgbClr val="000036"/>
                </a:solidFill>
                <a:latin typeface="Times New Roman" panose="02020603050405020304" pitchFamily="18" charset="0"/>
                <a:ea typeface="Times New Roman" panose="02020603050405020304" pitchFamily="18" charset="0"/>
              </a:rPr>
              <a:t>более 2 </a:t>
            </a:r>
            <a:r>
              <a:rPr lang="ru-RU" sz="2400" i="1" dirty="0" smtClean="0">
                <a:solidFill>
                  <a:srgbClr val="000036"/>
                </a:solidFill>
                <a:latin typeface="Times New Roman" panose="02020603050405020304" pitchFamily="18" charset="0"/>
                <a:ea typeface="Times New Roman" panose="02020603050405020304" pitchFamily="18" charset="0"/>
              </a:rPr>
              <a:t>замечаний);</a:t>
            </a:r>
            <a:endParaRPr lang="ru-RU" sz="2400" i="1" dirty="0">
              <a:solidFill>
                <a:srgbClr val="000036"/>
              </a:solidFill>
              <a:latin typeface="Times New Roman" panose="02020603050405020304" pitchFamily="18" charset="0"/>
              <a:ea typeface="Times New Roman" panose="02020603050405020304" pitchFamily="18" charset="0"/>
            </a:endParaRPr>
          </a:p>
          <a:p>
            <a:pPr marR="27305" indent="209550" algn="just">
              <a:lnSpc>
                <a:spcPct val="105000"/>
              </a:lnSpc>
              <a:spcAft>
                <a:spcPts val="25"/>
              </a:spcAft>
            </a:pPr>
            <a:r>
              <a:rPr lang="ru-RU" sz="2400" i="1" dirty="0" smtClean="0">
                <a:solidFill>
                  <a:srgbClr val="000036"/>
                </a:solidFill>
                <a:latin typeface="Times New Roman" panose="02020603050405020304" pitchFamily="18" charset="0"/>
                <a:ea typeface="Times New Roman" panose="02020603050405020304" pitchFamily="18" charset="0"/>
              </a:rPr>
              <a:t>   — </a:t>
            </a:r>
            <a:r>
              <a:rPr lang="ru-RU" sz="2400" i="1" dirty="0">
                <a:solidFill>
                  <a:srgbClr val="000036"/>
                </a:solidFill>
                <a:latin typeface="Times New Roman" panose="02020603050405020304" pitchFamily="18" charset="0"/>
                <a:ea typeface="Times New Roman" panose="02020603050405020304" pitchFamily="18" charset="0"/>
              </a:rPr>
              <a:t>список и цель поиска частично </a:t>
            </a:r>
            <a:r>
              <a:rPr lang="ru-RU" sz="2400" i="1" dirty="0" smtClean="0">
                <a:solidFill>
                  <a:srgbClr val="000036"/>
                </a:solidFill>
                <a:latin typeface="Times New Roman" panose="02020603050405020304" pitchFamily="18" charset="0"/>
                <a:ea typeface="Times New Roman" panose="02020603050405020304" pitchFamily="18" charset="0"/>
              </a:rPr>
              <a:t>согласованы (3 </a:t>
            </a:r>
            <a:r>
              <a:rPr lang="ru-RU" sz="2400" i="1" dirty="0">
                <a:solidFill>
                  <a:srgbClr val="000036"/>
                </a:solidFill>
                <a:latin typeface="Times New Roman" panose="02020603050405020304" pitchFamily="18" charset="0"/>
                <a:ea typeface="Times New Roman" panose="02020603050405020304" pitchFamily="18" charset="0"/>
              </a:rPr>
              <a:t>и более </a:t>
            </a:r>
            <a:r>
              <a:rPr lang="ru-RU" sz="2400" i="1" dirty="0" smtClean="0">
                <a:solidFill>
                  <a:srgbClr val="000036"/>
                </a:solidFill>
                <a:latin typeface="Times New Roman" panose="02020603050405020304" pitchFamily="18" charset="0"/>
                <a:ea typeface="Times New Roman" panose="02020603050405020304" pitchFamily="18" charset="0"/>
              </a:rPr>
              <a:t>замечаний);</a:t>
            </a:r>
            <a:endParaRPr lang="ru-RU" sz="2400" i="1" dirty="0">
              <a:solidFill>
                <a:srgbClr val="000036"/>
              </a:solidFill>
              <a:latin typeface="Times New Roman" panose="02020603050405020304" pitchFamily="18" charset="0"/>
              <a:ea typeface="Times New Roman" panose="02020603050405020304" pitchFamily="18" charset="0"/>
            </a:endParaRPr>
          </a:p>
          <a:p>
            <a:pPr marL="215900" marR="27305" indent="209550" algn="just">
              <a:lnSpc>
                <a:spcPct val="105000"/>
              </a:lnSpc>
              <a:spcAft>
                <a:spcPts val="25"/>
              </a:spcAft>
            </a:pPr>
            <a:r>
              <a:rPr lang="ru-RU" sz="2400" i="1" dirty="0">
                <a:solidFill>
                  <a:srgbClr val="000036"/>
                </a:solidFill>
                <a:latin typeface="Times New Roman" panose="02020603050405020304" pitchFamily="18" charset="0"/>
                <a:ea typeface="Times New Roman" panose="02020603050405020304" pitchFamily="18" charset="0"/>
              </a:rPr>
              <a:t>— список и цель поиска не согласованы.</a:t>
            </a:r>
          </a:p>
        </p:txBody>
      </p:sp>
    </p:spTree>
    <p:extLst>
      <p:ext uri="{BB962C8B-B14F-4D97-AF65-F5344CB8AC3E}">
        <p14:creationId xmlns:p14="http://schemas.microsoft.com/office/powerpoint/2010/main" val="42685152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06130" y="368711"/>
            <a:ext cx="10781070" cy="1449628"/>
          </a:xfrm>
          <a:prstGeom prst="rect">
            <a:avLst/>
          </a:prstGeom>
          <a:noFill/>
        </p:spPr>
        <p:txBody>
          <a:bodyPr wrap="square" rtlCol="0">
            <a:spAutoFit/>
          </a:bodyPr>
          <a:lstStyle/>
          <a:p>
            <a:pPr marR="27305" lvl="0" algn="just" fontAlgn="base">
              <a:lnSpc>
                <a:spcPct val="105000"/>
              </a:lnSpc>
              <a:spcAft>
                <a:spcPts val="25"/>
              </a:spcAft>
              <a:buClr>
                <a:srgbClr val="181717"/>
              </a:buClr>
              <a:buSzPts val="1050"/>
            </a:pPr>
            <a:r>
              <a:rPr lang="ru-RU" sz="2800" b="1" i="1"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4. Список </a:t>
            </a:r>
            <a:r>
              <a:rPr lang="ru-RU" sz="28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источников отражает предмет поиска (содержательное соответствие требованиям):</a:t>
            </a:r>
          </a:p>
          <a:p>
            <a:pPr marL="215900" marR="27305" indent="209550" algn="just">
              <a:lnSpc>
                <a:spcPct val="105000"/>
              </a:lnSpc>
              <a:spcAft>
                <a:spcPts val="25"/>
              </a:spcAft>
            </a:pPr>
            <a:endParaRPr lang="ru-RU" sz="2800" i="1" dirty="0">
              <a:solidFill>
                <a:srgbClr val="000036"/>
              </a:solidFill>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5871" y="3465872"/>
            <a:ext cx="4854063" cy="3238946"/>
          </a:xfrm>
          <a:prstGeom prst="rect">
            <a:avLst/>
          </a:prstGeom>
        </p:spPr>
      </p:pic>
      <p:sp>
        <p:nvSpPr>
          <p:cNvPr id="5" name="TextBox 4"/>
          <p:cNvSpPr txBox="1"/>
          <p:nvPr/>
        </p:nvSpPr>
        <p:spPr>
          <a:xfrm>
            <a:off x="1106130" y="1519084"/>
            <a:ext cx="10781070" cy="2777940"/>
          </a:xfrm>
          <a:prstGeom prst="rect">
            <a:avLst/>
          </a:prstGeom>
          <a:noFill/>
        </p:spPr>
        <p:txBody>
          <a:bodyPr wrap="square" rtlCol="0">
            <a:spAutoFit/>
          </a:bodyPr>
          <a:lstStyle/>
          <a:p>
            <a:pPr marL="215900" marR="27305" lvl="0" indent="209550" algn="just">
              <a:lnSpc>
                <a:spcPct val="105000"/>
              </a:lnSpc>
              <a:spcAft>
                <a:spcPts val="25"/>
              </a:spcAft>
            </a:pPr>
            <a:r>
              <a:rPr lang="ru-RU" sz="2800" i="1" dirty="0" smtClean="0">
                <a:solidFill>
                  <a:srgbClr val="000036"/>
                </a:solidFill>
                <a:latin typeface="Times New Roman" panose="02020603050405020304" pitchFamily="18" charset="0"/>
                <a:ea typeface="Times New Roman" panose="02020603050405020304" pitchFamily="18" charset="0"/>
              </a:rPr>
              <a:t>— список </a:t>
            </a:r>
            <a:r>
              <a:rPr lang="ru-RU" sz="2800" i="1" dirty="0">
                <a:solidFill>
                  <a:srgbClr val="000036"/>
                </a:solidFill>
                <a:latin typeface="Times New Roman" panose="02020603050405020304" pitchFamily="18" charset="0"/>
                <a:ea typeface="Times New Roman" panose="02020603050405020304" pitchFamily="18" charset="0"/>
              </a:rPr>
              <a:t>полностью отражает предмет поиска;</a:t>
            </a:r>
          </a:p>
          <a:p>
            <a:pPr marR="27305" lvl="0" indent="209550" algn="just">
              <a:lnSpc>
                <a:spcPct val="105000"/>
              </a:lnSpc>
              <a:spcAft>
                <a:spcPts val="25"/>
              </a:spcAft>
            </a:pPr>
            <a:r>
              <a:rPr lang="ru-RU" sz="2800" i="1" dirty="0">
                <a:solidFill>
                  <a:srgbClr val="000036"/>
                </a:solidFill>
                <a:latin typeface="Times New Roman" panose="02020603050405020304" pitchFamily="18" charset="0"/>
                <a:ea typeface="Times New Roman" panose="02020603050405020304" pitchFamily="18" charset="0"/>
              </a:rPr>
              <a:t>  — список не полностью отражает предмет поиска: не более 2 замечаний;</a:t>
            </a:r>
          </a:p>
          <a:p>
            <a:pPr marR="27305" lvl="0" indent="209550" algn="just">
              <a:lnSpc>
                <a:spcPct val="105000"/>
              </a:lnSpc>
              <a:spcAft>
                <a:spcPts val="25"/>
              </a:spcAft>
            </a:pPr>
            <a:r>
              <a:rPr lang="ru-RU" sz="2800" i="1" dirty="0">
                <a:solidFill>
                  <a:srgbClr val="000036"/>
                </a:solidFill>
                <a:latin typeface="Times New Roman" panose="02020603050405020304" pitchFamily="18" charset="0"/>
                <a:ea typeface="Times New Roman" panose="02020603050405020304" pitchFamily="18" charset="0"/>
              </a:rPr>
              <a:t>  — список не полностью отражает предмет поиска: 3 и более замечаний;</a:t>
            </a:r>
          </a:p>
          <a:p>
            <a:pPr marL="215900" marR="27305" lvl="0" indent="209550" algn="just">
              <a:lnSpc>
                <a:spcPct val="105000"/>
              </a:lnSpc>
              <a:spcAft>
                <a:spcPts val="1815"/>
              </a:spcAft>
            </a:pPr>
            <a:r>
              <a:rPr lang="ru-RU" sz="2800" i="1" dirty="0">
                <a:solidFill>
                  <a:srgbClr val="000036"/>
                </a:solidFill>
                <a:latin typeface="Times New Roman" panose="02020603050405020304" pitchFamily="18" charset="0"/>
                <a:ea typeface="Times New Roman" panose="02020603050405020304" pitchFamily="18" charset="0"/>
              </a:rPr>
              <a:t>— список не отражает предмет поиска.</a:t>
            </a:r>
          </a:p>
        </p:txBody>
      </p:sp>
    </p:spTree>
    <p:extLst>
      <p:ext uri="{BB962C8B-B14F-4D97-AF65-F5344CB8AC3E}">
        <p14:creationId xmlns:p14="http://schemas.microsoft.com/office/powerpoint/2010/main" val="329668277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2956" y="3560618"/>
            <a:ext cx="3287470" cy="3181423"/>
          </a:xfrm>
          <a:prstGeom prst="rect">
            <a:avLst/>
          </a:prstGeom>
        </p:spPr>
      </p:pic>
      <p:sp>
        <p:nvSpPr>
          <p:cNvPr id="2" name="TextBox 1"/>
          <p:cNvSpPr txBox="1"/>
          <p:nvPr/>
        </p:nvSpPr>
        <p:spPr>
          <a:xfrm>
            <a:off x="513567" y="761215"/>
            <a:ext cx="11473841" cy="3170099"/>
          </a:xfrm>
          <a:prstGeom prst="rect">
            <a:avLst/>
          </a:prstGeom>
          <a:noFill/>
        </p:spPr>
        <p:txBody>
          <a:bodyPr wrap="square" rtlCol="0">
            <a:spAutoFit/>
          </a:bodyPr>
          <a:lstStyle/>
          <a:p>
            <a:pPr algn="just"/>
            <a:r>
              <a:rPr lang="ru-RU" sz="2000" b="1" i="1" dirty="0">
                <a:solidFill>
                  <a:srgbClr val="000042"/>
                </a:solidFill>
                <a:latin typeface="Times New Roman" panose="02020603050405020304" pitchFamily="18" charset="0"/>
                <a:cs typeface="Times New Roman" panose="02020603050405020304" pitchFamily="18" charset="0"/>
              </a:rPr>
              <a:t>	</a:t>
            </a:r>
            <a:r>
              <a:rPr lang="ru-RU" sz="2000" b="1" i="1" dirty="0" smtClean="0">
                <a:solidFill>
                  <a:srgbClr val="000042"/>
                </a:solidFill>
                <a:latin typeface="Times New Roman" panose="02020603050405020304" pitchFamily="18" charset="0"/>
                <a:cs typeface="Times New Roman" panose="02020603050405020304" pitchFamily="18" charset="0"/>
              </a:rPr>
              <a:t>1. Долинер</a:t>
            </a:r>
            <a:r>
              <a:rPr lang="ru-RU" sz="2000" b="1" i="1" dirty="0">
                <a:solidFill>
                  <a:srgbClr val="000042"/>
                </a:solidFill>
                <a:latin typeface="Times New Roman" panose="02020603050405020304" pitchFamily="18" charset="0"/>
                <a:cs typeface="Times New Roman" panose="02020603050405020304" pitchFamily="18" charset="0"/>
              </a:rPr>
              <a:t>, Л.И. Информационно-коммуникационные технологии в обучении </a:t>
            </a:r>
          </a:p>
          <a:p>
            <a:pPr algn="just"/>
            <a:r>
              <a:rPr lang="ru-RU" sz="2000" b="1" i="1" dirty="0" smtClean="0">
                <a:solidFill>
                  <a:srgbClr val="000042"/>
                </a:solidFill>
                <a:latin typeface="Times New Roman" panose="02020603050405020304" pitchFamily="18" charset="0"/>
                <a:cs typeface="Times New Roman" panose="02020603050405020304" pitchFamily="18" charset="0"/>
              </a:rPr>
              <a:t> </a:t>
            </a:r>
            <a:r>
              <a:rPr lang="ru-RU" sz="2000" b="1" i="1" dirty="0">
                <a:solidFill>
                  <a:srgbClr val="000042"/>
                </a:solidFill>
                <a:latin typeface="Times New Roman" panose="02020603050405020304" pitchFamily="18" charset="0"/>
                <a:cs typeface="Times New Roman" panose="02020603050405020304" pitchFamily="18" charset="0"/>
              </a:rPr>
              <a:t>/ Л.И. Долинер. </a:t>
            </a:r>
            <a:r>
              <a:rPr lang="ru-RU" sz="2000" i="1" dirty="0">
                <a:solidFill>
                  <a:srgbClr val="000042"/>
                </a:solidFill>
                <a:latin typeface="Times New Roman" panose="02020603050405020304" pitchFamily="18" charset="0"/>
                <a:cs typeface="Times New Roman" panose="02020603050405020304" pitchFamily="18" charset="0"/>
              </a:rPr>
              <a:t>– Екатеринбург.: Рос. гос. проф.-пед. ун-т, 2003. – 344 с. </a:t>
            </a:r>
          </a:p>
          <a:p>
            <a:pPr algn="just"/>
            <a:r>
              <a:rPr lang="ru-RU" sz="2000" i="1" dirty="0">
                <a:solidFill>
                  <a:srgbClr val="000042"/>
                </a:solidFill>
                <a:latin typeface="Times New Roman" panose="02020603050405020304" pitchFamily="18" charset="0"/>
                <a:cs typeface="Times New Roman" panose="02020603050405020304" pitchFamily="18" charset="0"/>
              </a:rPr>
              <a:t>	</a:t>
            </a:r>
            <a:r>
              <a:rPr lang="ru-RU" sz="2000" b="1" i="1" dirty="0" smtClean="0">
                <a:solidFill>
                  <a:srgbClr val="000042"/>
                </a:solidFill>
                <a:latin typeface="Times New Roman" panose="02020603050405020304" pitchFamily="18" charset="0"/>
                <a:cs typeface="Times New Roman" panose="02020603050405020304" pitchFamily="18" charset="0"/>
              </a:rPr>
              <a:t>2</a:t>
            </a:r>
            <a:r>
              <a:rPr lang="ru-RU" sz="2000" i="1" dirty="0" smtClean="0">
                <a:solidFill>
                  <a:srgbClr val="000042"/>
                </a:solidFill>
                <a:latin typeface="Times New Roman" panose="02020603050405020304" pitchFamily="18" charset="0"/>
                <a:cs typeface="Times New Roman" panose="02020603050405020304" pitchFamily="18" charset="0"/>
              </a:rPr>
              <a:t>.</a:t>
            </a:r>
            <a:r>
              <a:rPr lang="ru-RU" sz="2000" b="1" i="1" dirty="0" smtClean="0">
                <a:solidFill>
                  <a:srgbClr val="000042"/>
                </a:solidFill>
                <a:latin typeface="Times New Roman" panose="02020603050405020304" pitchFamily="18" charset="0"/>
                <a:cs typeface="Times New Roman" panose="02020603050405020304" pitchFamily="18" charset="0"/>
              </a:rPr>
              <a:t>Жанко</a:t>
            </a:r>
            <a:r>
              <a:rPr lang="ru-RU" sz="2000" b="1" i="1" dirty="0">
                <a:solidFill>
                  <a:srgbClr val="000042"/>
                </a:solidFill>
                <a:latin typeface="Times New Roman" panose="02020603050405020304" pitchFamily="18" charset="0"/>
                <a:cs typeface="Times New Roman" panose="02020603050405020304" pitchFamily="18" charset="0"/>
              </a:rPr>
              <a:t>, А.В. Информационно-коммуникационные технологии как средство формирования знаний </a:t>
            </a:r>
            <a:r>
              <a:rPr lang="ru-RU" sz="2000" i="1" dirty="0" smtClean="0">
                <a:solidFill>
                  <a:srgbClr val="000042"/>
                </a:solidFill>
                <a:latin typeface="Times New Roman" panose="02020603050405020304" pitchFamily="18" charset="0"/>
                <a:cs typeface="Times New Roman" panose="02020603050405020304" pitchFamily="18" charset="0"/>
              </a:rPr>
              <a:t>// </a:t>
            </a:r>
            <a:r>
              <a:rPr lang="ru-RU" sz="2000" i="1" dirty="0">
                <a:solidFill>
                  <a:srgbClr val="000042"/>
                </a:solidFill>
                <a:latin typeface="Times New Roman" panose="02020603050405020304" pitchFamily="18" charset="0"/>
                <a:cs typeface="Times New Roman" panose="02020603050405020304" pitchFamily="18" charset="0"/>
              </a:rPr>
              <a:t>Вестник Балтийской педагогической академии: Актуальные научно-педагогические проблемы. – Санкт-Петербург: Изд-во Чел. гос. проф. ун-та, 2009. – вып. 6. – С. 155-160. </a:t>
            </a:r>
          </a:p>
          <a:p>
            <a:pPr algn="just"/>
            <a:r>
              <a:rPr lang="ru-RU" sz="2000" i="1" dirty="0">
                <a:solidFill>
                  <a:srgbClr val="000042"/>
                </a:solidFill>
                <a:latin typeface="Times New Roman" panose="02020603050405020304" pitchFamily="18" charset="0"/>
                <a:cs typeface="Times New Roman" panose="02020603050405020304" pitchFamily="18" charset="0"/>
              </a:rPr>
              <a:t>	</a:t>
            </a:r>
            <a:r>
              <a:rPr lang="ru-RU" sz="2000" i="1" dirty="0" smtClean="0">
                <a:solidFill>
                  <a:srgbClr val="000042"/>
                </a:solidFill>
                <a:latin typeface="Times New Roman" panose="02020603050405020304" pitchFamily="18" charset="0"/>
                <a:cs typeface="Times New Roman" panose="02020603050405020304" pitchFamily="18" charset="0"/>
              </a:rPr>
              <a:t>3.</a:t>
            </a:r>
            <a:r>
              <a:rPr lang="ru-RU" sz="2000" b="1" i="1" dirty="0" smtClean="0">
                <a:solidFill>
                  <a:srgbClr val="000042"/>
                </a:solidFill>
                <a:latin typeface="Times New Roman" panose="02020603050405020304" pitchFamily="18" charset="0"/>
                <a:cs typeface="Times New Roman" panose="02020603050405020304" pitchFamily="18" charset="0"/>
              </a:rPr>
              <a:t>Стариченко</a:t>
            </a:r>
            <a:r>
              <a:rPr lang="ru-RU" sz="2000" b="1" i="1" dirty="0">
                <a:solidFill>
                  <a:srgbClr val="000042"/>
                </a:solidFill>
                <a:latin typeface="Times New Roman" panose="02020603050405020304" pitchFamily="18" charset="0"/>
                <a:cs typeface="Times New Roman" panose="02020603050405020304" pitchFamily="18" charset="0"/>
              </a:rPr>
              <a:t>, Б.Е. Совершенствование информационно-технологической подготовки студентов на основе системно-объектного </a:t>
            </a:r>
            <a:r>
              <a:rPr lang="ru-RU" sz="2000" b="1" i="1" dirty="0" smtClean="0">
                <a:solidFill>
                  <a:srgbClr val="000042"/>
                </a:solidFill>
                <a:latin typeface="Times New Roman" panose="02020603050405020304" pitchFamily="18" charset="0"/>
                <a:cs typeface="Times New Roman" panose="02020603050405020304" pitchFamily="18" charset="0"/>
              </a:rPr>
              <a:t>подхода </a:t>
            </a:r>
            <a:r>
              <a:rPr lang="ru-RU" sz="2000" i="1" dirty="0">
                <a:solidFill>
                  <a:srgbClr val="000042"/>
                </a:solidFill>
                <a:latin typeface="Times New Roman" panose="02020603050405020304" pitchFamily="18" charset="0"/>
                <a:cs typeface="Times New Roman" panose="02020603050405020304" pitchFamily="18" charset="0"/>
              </a:rPr>
              <a:t>/ Б.Е. Стариченко, Е.Б. Стариченко, А.Д. Шеметова // Образование и наука. – 2009. – № 4 (61). – С. 78-91. </a:t>
            </a:r>
          </a:p>
          <a:p>
            <a:pPr algn="just"/>
            <a:endParaRPr lang="ru-RU" sz="2000" i="1" dirty="0" smtClean="0">
              <a:latin typeface="Times New Roman" panose="02020603050405020304" pitchFamily="18" charset="0"/>
              <a:cs typeface="Times New Roman" panose="02020603050405020304" pitchFamily="18" charset="0"/>
            </a:endParaRPr>
          </a:p>
        </p:txBody>
      </p:sp>
      <p:sp>
        <p:nvSpPr>
          <p:cNvPr id="4" name="TextBox 3"/>
          <p:cNvSpPr txBox="1"/>
          <p:nvPr/>
        </p:nvSpPr>
        <p:spPr>
          <a:xfrm>
            <a:off x="1377863" y="237995"/>
            <a:ext cx="7402882" cy="523220"/>
          </a:xfrm>
          <a:prstGeom prst="rect">
            <a:avLst/>
          </a:prstGeom>
          <a:noFill/>
        </p:spPr>
        <p:txBody>
          <a:bodyPr wrap="square" rtlCol="0">
            <a:spAutoFit/>
          </a:bodyPr>
          <a:lstStyle/>
          <a:p>
            <a:r>
              <a:rPr lang="ru-RU" sz="2800" b="1" i="1" dirty="0">
                <a:solidFill>
                  <a:srgbClr val="000042"/>
                </a:solidFill>
                <a:latin typeface="Times New Roman" panose="02020603050405020304" pitchFamily="18" charset="0"/>
                <a:cs typeface="Times New Roman" panose="02020603050405020304" pitchFamily="18" charset="0"/>
              </a:rPr>
              <a:t>И</a:t>
            </a:r>
            <a:r>
              <a:rPr lang="ru-RU" sz="2800" b="1" i="1" dirty="0" smtClean="0">
                <a:solidFill>
                  <a:srgbClr val="000042"/>
                </a:solidFill>
                <a:latin typeface="Times New Roman" panose="02020603050405020304" pitchFamily="18" charset="0"/>
                <a:cs typeface="Times New Roman" panose="02020603050405020304" pitchFamily="18" charset="0"/>
              </a:rPr>
              <a:t>сточники</a:t>
            </a:r>
            <a:endParaRPr lang="ru-RU" sz="2800" b="1" i="1" dirty="0">
              <a:solidFill>
                <a:srgbClr val="000042"/>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519814" y="3560618"/>
            <a:ext cx="8339677" cy="2862322"/>
          </a:xfrm>
          <a:prstGeom prst="rect">
            <a:avLst/>
          </a:prstGeom>
          <a:noFill/>
        </p:spPr>
        <p:txBody>
          <a:bodyPr wrap="square" rtlCol="0">
            <a:spAutoFit/>
          </a:bodyPr>
          <a:lstStyle/>
          <a:p>
            <a:pPr lvl="0" algn="just"/>
            <a:r>
              <a:rPr lang="ru-RU" sz="2000" b="1" i="1" dirty="0">
                <a:solidFill>
                  <a:srgbClr val="000042"/>
                </a:solidFill>
                <a:latin typeface="Times New Roman" panose="02020603050405020304" pitchFamily="18" charset="0"/>
                <a:cs typeface="Times New Roman" panose="02020603050405020304" pitchFamily="18" charset="0"/>
              </a:rPr>
              <a:t>	</a:t>
            </a:r>
            <a:r>
              <a:rPr lang="ru-RU" sz="2000" b="1" i="1" dirty="0" smtClean="0">
                <a:solidFill>
                  <a:srgbClr val="000042"/>
                </a:solidFill>
                <a:latin typeface="Times New Roman" panose="02020603050405020304" pitchFamily="18" charset="0"/>
                <a:cs typeface="Times New Roman" panose="02020603050405020304" pitchFamily="18" charset="0"/>
              </a:rPr>
              <a:t>4.Стариков</a:t>
            </a:r>
            <a:r>
              <a:rPr lang="ru-RU" sz="2000" b="1" i="1" dirty="0">
                <a:solidFill>
                  <a:srgbClr val="000042"/>
                </a:solidFill>
                <a:latin typeface="Times New Roman" panose="02020603050405020304" pitchFamily="18" charset="0"/>
                <a:cs typeface="Times New Roman" panose="02020603050405020304" pitchFamily="18" charset="0"/>
              </a:rPr>
              <a:t>, С.А. Информационно-коммуникационные технологии в сфере </a:t>
            </a:r>
            <a:r>
              <a:rPr lang="ru-RU" sz="2000" b="1" i="1" dirty="0" smtClean="0">
                <a:solidFill>
                  <a:srgbClr val="000042"/>
                </a:solidFill>
                <a:latin typeface="Times New Roman" panose="02020603050405020304" pitchFamily="18" charset="0"/>
                <a:cs typeface="Times New Roman" panose="02020603050405020304" pitchFamily="18" charset="0"/>
              </a:rPr>
              <a:t>образования</a:t>
            </a:r>
            <a:r>
              <a:rPr lang="ru-RU" sz="2000" i="1" dirty="0" smtClean="0">
                <a:solidFill>
                  <a:srgbClr val="000042"/>
                </a:solidFill>
                <a:latin typeface="Times New Roman" panose="02020603050405020304" pitchFamily="18" charset="0"/>
                <a:cs typeface="Times New Roman" panose="02020603050405020304" pitchFamily="18" charset="0"/>
              </a:rPr>
              <a:t>// </a:t>
            </a:r>
            <a:r>
              <a:rPr lang="ru-RU" sz="2000" i="1" dirty="0">
                <a:solidFill>
                  <a:srgbClr val="000042"/>
                </a:solidFill>
                <a:latin typeface="Times New Roman" panose="02020603050405020304" pitchFamily="18" charset="0"/>
                <a:cs typeface="Times New Roman" panose="02020603050405020304" pitchFamily="18" charset="0"/>
              </a:rPr>
              <a:t>Вестник Балтийской педагогической академии: Актуальные научнопедагогические проблемы. – Санкт-Петербург: Изд-во Чел. гос. проф. ун-та, 2009. – вып. 6. – С. 191-197. </a:t>
            </a:r>
          </a:p>
          <a:p>
            <a:pPr lvl="0" algn="just"/>
            <a:r>
              <a:rPr lang="ru-RU" sz="2000" b="1" i="1" dirty="0">
                <a:solidFill>
                  <a:srgbClr val="000042"/>
                </a:solidFill>
                <a:latin typeface="Times New Roman" panose="02020603050405020304" pitchFamily="18" charset="0"/>
                <a:cs typeface="Times New Roman" panose="02020603050405020304" pitchFamily="18" charset="0"/>
              </a:rPr>
              <a:t>	</a:t>
            </a:r>
            <a:r>
              <a:rPr lang="ru-RU" sz="2000" b="1" i="1" dirty="0" smtClean="0">
                <a:solidFill>
                  <a:srgbClr val="000042"/>
                </a:solidFill>
                <a:latin typeface="Times New Roman" panose="02020603050405020304" pitchFamily="18" charset="0"/>
                <a:cs typeface="Times New Roman" panose="02020603050405020304" pitchFamily="18" charset="0"/>
              </a:rPr>
              <a:t>5.Информационный </a:t>
            </a:r>
            <a:r>
              <a:rPr lang="ru-RU" sz="2000" b="1" i="1" dirty="0">
                <a:solidFill>
                  <a:srgbClr val="000042"/>
                </a:solidFill>
                <a:latin typeface="Times New Roman" panose="02020603050405020304" pitchFamily="18" charset="0"/>
                <a:cs typeface="Times New Roman" panose="02020603050405020304" pitchFamily="18" charset="0"/>
              </a:rPr>
              <a:t>портал аналитической информации, </a:t>
            </a:r>
            <a:r>
              <a:rPr lang="ru-RU" sz="2000" i="1" dirty="0">
                <a:solidFill>
                  <a:srgbClr val="000042"/>
                </a:solidFill>
                <a:latin typeface="Times New Roman" panose="02020603050405020304" pitchFamily="18" charset="0"/>
                <a:cs typeface="Times New Roman" panose="02020603050405020304" pitchFamily="18" charset="0"/>
              </a:rPr>
              <a:t>[Электронный ресурс]. – </a:t>
            </a:r>
            <a:r>
              <a:rPr lang="ru-RU" sz="2000" i="1" dirty="0" smtClean="0">
                <a:solidFill>
                  <a:srgbClr val="000042"/>
                </a:solidFill>
                <a:latin typeface="Times New Roman" panose="02020603050405020304" pitchFamily="18" charset="0"/>
                <a:cs typeface="Times New Roman" panose="02020603050405020304" pitchFamily="18" charset="0"/>
              </a:rPr>
              <a:t>Режим </a:t>
            </a:r>
            <a:r>
              <a:rPr lang="ru-RU" sz="2000" i="1" dirty="0">
                <a:solidFill>
                  <a:srgbClr val="000042"/>
                </a:solidFill>
                <a:latin typeface="Times New Roman" panose="02020603050405020304" pitchFamily="18" charset="0"/>
                <a:cs typeface="Times New Roman" panose="02020603050405020304" pitchFamily="18" charset="0"/>
              </a:rPr>
              <a:t>доступа – http://www.citforum.ru </a:t>
            </a:r>
          </a:p>
          <a:p>
            <a:pPr lvl="0" algn="just"/>
            <a:r>
              <a:rPr lang="ru-RU" sz="2000" b="1" i="1" dirty="0">
                <a:solidFill>
                  <a:srgbClr val="000042"/>
                </a:solidFill>
                <a:latin typeface="Times New Roman" panose="02020603050405020304" pitchFamily="18" charset="0"/>
                <a:cs typeface="Times New Roman" panose="02020603050405020304" pitchFamily="18" charset="0"/>
              </a:rPr>
              <a:t>	</a:t>
            </a:r>
            <a:r>
              <a:rPr lang="ru-RU" sz="2000" b="1" i="1" dirty="0" smtClean="0">
                <a:solidFill>
                  <a:srgbClr val="000042"/>
                </a:solidFill>
                <a:latin typeface="Times New Roman" panose="02020603050405020304" pitchFamily="18" charset="0"/>
                <a:cs typeface="Times New Roman" panose="02020603050405020304" pitchFamily="18" charset="0"/>
              </a:rPr>
              <a:t>6. Информационный </a:t>
            </a:r>
            <a:r>
              <a:rPr lang="ru-RU" sz="2000" b="1" i="1" dirty="0">
                <a:solidFill>
                  <a:srgbClr val="000042"/>
                </a:solidFill>
                <a:latin typeface="Times New Roman" panose="02020603050405020304" pitchFamily="18" charset="0"/>
                <a:cs typeface="Times New Roman" panose="02020603050405020304" pitchFamily="18" charset="0"/>
              </a:rPr>
              <a:t>сайт: Информационные технологии в образовании, </a:t>
            </a:r>
            <a:r>
              <a:rPr lang="ru-RU" sz="2000" i="1" dirty="0">
                <a:solidFill>
                  <a:srgbClr val="000042"/>
                </a:solidFill>
                <a:latin typeface="Times New Roman" panose="02020603050405020304" pitchFamily="18" charset="0"/>
                <a:cs typeface="Times New Roman" panose="02020603050405020304" pitchFamily="18" charset="0"/>
              </a:rPr>
              <a:t>[Электронный ресурс]. – Режим доступа – http://www.rusedu.info </a:t>
            </a:r>
          </a:p>
        </p:txBody>
      </p:sp>
    </p:spTree>
    <p:extLst>
      <p:ext uri="{BB962C8B-B14F-4D97-AF65-F5344CB8AC3E}">
        <p14:creationId xmlns:p14="http://schemas.microsoft.com/office/powerpoint/2010/main" val="30559635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733" y="3294345"/>
            <a:ext cx="3365131" cy="3256579"/>
          </a:xfrm>
          <a:prstGeom prst="rect">
            <a:avLst/>
          </a:prstGeom>
        </p:spPr>
      </p:pic>
      <p:sp>
        <p:nvSpPr>
          <p:cNvPr id="2" name="TextBox 1"/>
          <p:cNvSpPr txBox="1"/>
          <p:nvPr/>
        </p:nvSpPr>
        <p:spPr>
          <a:xfrm>
            <a:off x="450938" y="288099"/>
            <a:ext cx="11423736" cy="2800767"/>
          </a:xfrm>
          <a:prstGeom prst="rect">
            <a:avLst/>
          </a:prstGeom>
          <a:noFill/>
        </p:spPr>
        <p:txBody>
          <a:bodyPr wrap="square" rtlCol="0">
            <a:spAutoFit/>
          </a:bodyPr>
          <a:lstStyle/>
          <a:p>
            <a:pPr algn="just"/>
            <a:endParaRPr lang="ru-RU" sz="1600" i="1" dirty="0" smtClean="0">
              <a:latin typeface="Times New Roman" panose="02020603050405020304" pitchFamily="18" charset="0"/>
              <a:cs typeface="Times New Roman" panose="02020603050405020304" pitchFamily="18" charset="0"/>
            </a:endParaRPr>
          </a:p>
          <a:p>
            <a:pPr algn="just"/>
            <a:r>
              <a:rPr lang="ru-RU" sz="2000" b="1" i="1" dirty="0" smtClean="0">
                <a:solidFill>
                  <a:srgbClr val="000042"/>
                </a:solidFill>
                <a:latin typeface="Times New Roman" panose="02020603050405020304" pitchFamily="18" charset="0"/>
                <a:cs typeface="Times New Roman" panose="02020603050405020304" pitchFamily="18" charset="0"/>
              </a:rPr>
              <a:t>       7. </a:t>
            </a:r>
            <a:r>
              <a:rPr lang="en-US" sz="2000" b="1" i="1" dirty="0" smtClean="0">
                <a:solidFill>
                  <a:srgbClr val="000042"/>
                </a:solidFill>
                <a:latin typeface="Times New Roman" panose="02020603050405020304" pitchFamily="18" charset="0"/>
                <a:cs typeface="Times New Roman" panose="02020603050405020304" pitchFamily="18" charset="0"/>
              </a:rPr>
              <a:t>Baeza-Yates </a:t>
            </a:r>
            <a:r>
              <a:rPr lang="en-US" sz="2000" b="1" i="1" dirty="0">
                <a:solidFill>
                  <a:srgbClr val="000042"/>
                </a:solidFill>
                <a:latin typeface="Times New Roman" panose="02020603050405020304" pitchFamily="18" charset="0"/>
                <a:cs typeface="Times New Roman" panose="02020603050405020304" pitchFamily="18" charset="0"/>
              </a:rPr>
              <a:t>R., Ribeiro-</a:t>
            </a:r>
            <a:r>
              <a:rPr lang="en-US" sz="2000" b="1" i="1" dirty="0" err="1">
                <a:solidFill>
                  <a:srgbClr val="000042"/>
                </a:solidFill>
                <a:latin typeface="Times New Roman" panose="02020603050405020304" pitchFamily="18" charset="0"/>
                <a:cs typeface="Times New Roman" panose="02020603050405020304" pitchFamily="18" charset="0"/>
              </a:rPr>
              <a:t>Neto</a:t>
            </a:r>
            <a:r>
              <a:rPr lang="en-US" sz="2000" b="1" i="1" dirty="0">
                <a:solidFill>
                  <a:srgbClr val="000042"/>
                </a:solidFill>
                <a:latin typeface="Times New Roman" panose="02020603050405020304" pitchFamily="18" charset="0"/>
                <a:cs typeface="Times New Roman" panose="02020603050405020304" pitchFamily="18" charset="0"/>
              </a:rPr>
              <a:t> B. Modern Information Retrieval. — Addison-Wesley, 1999.</a:t>
            </a:r>
            <a:r>
              <a:rPr lang="en-US" sz="2000" i="1" dirty="0">
                <a:solidFill>
                  <a:srgbClr val="000042"/>
                </a:solidFill>
                <a:latin typeface="Times New Roman" panose="02020603050405020304" pitchFamily="18" charset="0"/>
                <a:cs typeface="Times New Roman" panose="02020603050405020304" pitchFamily="18" charset="0"/>
              </a:rPr>
              <a:t> — ISBN 0-201-39829-X.</a:t>
            </a:r>
          </a:p>
          <a:p>
            <a:pPr algn="just"/>
            <a:r>
              <a:rPr lang="ru-RU" sz="2000" b="1" i="1" dirty="0" smtClean="0">
                <a:solidFill>
                  <a:srgbClr val="000042"/>
                </a:solidFill>
                <a:latin typeface="Times New Roman" panose="02020603050405020304" pitchFamily="18" charset="0"/>
                <a:cs typeface="Times New Roman" panose="02020603050405020304" pitchFamily="18" charset="0"/>
              </a:rPr>
              <a:t>       8. </a:t>
            </a:r>
            <a:r>
              <a:rPr lang="en-US" sz="2000" b="1" i="1" dirty="0" smtClean="0">
                <a:solidFill>
                  <a:srgbClr val="000042"/>
                </a:solidFill>
                <a:latin typeface="Times New Roman" panose="02020603050405020304" pitchFamily="18" charset="0"/>
                <a:cs typeface="Times New Roman" panose="02020603050405020304" pitchFamily="18" charset="0"/>
              </a:rPr>
              <a:t>Manning </a:t>
            </a:r>
            <a:r>
              <a:rPr lang="en-US" sz="2000" b="1" i="1" dirty="0">
                <a:solidFill>
                  <a:srgbClr val="000042"/>
                </a:solidFill>
                <a:latin typeface="Times New Roman" panose="02020603050405020304" pitchFamily="18" charset="0"/>
                <a:cs typeface="Times New Roman" panose="02020603050405020304" pitchFamily="18" charset="0"/>
              </a:rPr>
              <a:t>C., Raghavan P., Schütze H. Introduction to Information Retrieval. — Cambridge University Press, 2008. </a:t>
            </a:r>
            <a:r>
              <a:rPr lang="en-US" sz="2000" i="1" dirty="0">
                <a:solidFill>
                  <a:srgbClr val="000042"/>
                </a:solidFill>
                <a:latin typeface="Times New Roman" panose="02020603050405020304" pitchFamily="18" charset="0"/>
                <a:cs typeface="Times New Roman" panose="02020603050405020304" pitchFamily="18" charset="0"/>
              </a:rPr>
              <a:t>— ISBN 0-521-86571-9.</a:t>
            </a:r>
          </a:p>
          <a:p>
            <a:pPr algn="just"/>
            <a:r>
              <a:rPr lang="ru-RU" sz="2000" b="1" i="1" dirty="0" smtClean="0">
                <a:solidFill>
                  <a:srgbClr val="000042"/>
                </a:solidFill>
                <a:latin typeface="Times New Roman" panose="02020603050405020304" pitchFamily="18" charset="0"/>
                <a:cs typeface="Times New Roman" panose="02020603050405020304" pitchFamily="18" charset="0"/>
              </a:rPr>
              <a:t>       9. Маннинг </a:t>
            </a:r>
            <a:r>
              <a:rPr lang="ru-RU" sz="2000" b="1" i="1" dirty="0">
                <a:solidFill>
                  <a:srgbClr val="000042"/>
                </a:solidFill>
                <a:latin typeface="Times New Roman" panose="02020603050405020304" pitchFamily="18" charset="0"/>
                <a:cs typeface="Times New Roman" panose="02020603050405020304" pitchFamily="18" charset="0"/>
              </a:rPr>
              <a:t>К., Рагхаван П., Шютце Х. Введение в информационный поиск. — Вильямс, 2011. </a:t>
            </a:r>
            <a:r>
              <a:rPr lang="ru-RU" sz="2000" i="1" dirty="0">
                <a:solidFill>
                  <a:srgbClr val="000042"/>
                </a:solidFill>
                <a:latin typeface="Times New Roman" panose="02020603050405020304" pitchFamily="18" charset="0"/>
                <a:cs typeface="Times New Roman" panose="02020603050405020304" pitchFamily="18" charset="0"/>
              </a:rPr>
              <a:t>— </a:t>
            </a:r>
            <a:r>
              <a:rPr lang="en-US" sz="2000" i="1" dirty="0">
                <a:solidFill>
                  <a:srgbClr val="000042"/>
                </a:solidFill>
                <a:latin typeface="Times New Roman" panose="02020603050405020304" pitchFamily="18" charset="0"/>
                <a:cs typeface="Times New Roman" panose="02020603050405020304" pitchFamily="18" charset="0"/>
              </a:rPr>
              <a:t>ISBN 978-5-8459-1623-5.</a:t>
            </a:r>
          </a:p>
          <a:p>
            <a:pPr algn="just"/>
            <a:r>
              <a:rPr lang="ru-RU" sz="2000" b="1" i="1" dirty="0" smtClean="0">
                <a:solidFill>
                  <a:srgbClr val="000042"/>
                </a:solidFill>
                <a:latin typeface="Times New Roman" panose="02020603050405020304" pitchFamily="18" charset="0"/>
                <a:cs typeface="Times New Roman" panose="02020603050405020304" pitchFamily="18" charset="0"/>
              </a:rPr>
              <a:t>      10.  Ландэ </a:t>
            </a:r>
            <a:r>
              <a:rPr lang="ru-RU" sz="2000" b="1" i="1" dirty="0">
                <a:solidFill>
                  <a:srgbClr val="000042"/>
                </a:solidFill>
                <a:latin typeface="Times New Roman" panose="02020603050405020304" pitchFamily="18" charset="0"/>
                <a:cs typeface="Times New Roman" panose="02020603050405020304" pitchFamily="18" charset="0"/>
              </a:rPr>
              <a:t>Д. В., Снарский А. А., Безсуднов И. В. Интернетика: Навигация в сложных сетях: модели и алгоритмы. — </a:t>
            </a:r>
            <a:r>
              <a:rPr lang="en-US" sz="2000" b="1" i="1" dirty="0">
                <a:solidFill>
                  <a:srgbClr val="000042"/>
                </a:solidFill>
                <a:latin typeface="Times New Roman" panose="02020603050405020304" pitchFamily="18" charset="0"/>
                <a:cs typeface="Times New Roman" panose="02020603050405020304" pitchFamily="18" charset="0"/>
              </a:rPr>
              <a:t>M.: </a:t>
            </a:r>
            <a:r>
              <a:rPr lang="ru-RU" sz="2000" b="1" i="1" dirty="0">
                <a:solidFill>
                  <a:srgbClr val="000042"/>
                </a:solidFill>
                <a:latin typeface="Times New Roman" panose="02020603050405020304" pitchFamily="18" charset="0"/>
                <a:cs typeface="Times New Roman" panose="02020603050405020304" pitchFamily="18" charset="0"/>
              </a:rPr>
              <a:t>Либроком (</a:t>
            </a:r>
            <a:r>
              <a:rPr lang="en-US" sz="2000" b="1" i="1" dirty="0">
                <a:solidFill>
                  <a:srgbClr val="000042"/>
                </a:solidFill>
                <a:latin typeface="Times New Roman" panose="02020603050405020304" pitchFamily="18" charset="0"/>
                <a:cs typeface="Times New Roman" panose="02020603050405020304" pitchFamily="18" charset="0"/>
              </a:rPr>
              <a:t>Editorial URSS), 2009. </a:t>
            </a:r>
            <a:r>
              <a:rPr lang="en-US" sz="2000" i="1" dirty="0">
                <a:solidFill>
                  <a:srgbClr val="000042"/>
                </a:solidFill>
                <a:latin typeface="Times New Roman" panose="02020603050405020304" pitchFamily="18" charset="0"/>
                <a:cs typeface="Times New Roman" panose="02020603050405020304" pitchFamily="18" charset="0"/>
              </a:rPr>
              <a:t>— 264 </a:t>
            </a:r>
            <a:r>
              <a:rPr lang="ru-RU" sz="2000" i="1" dirty="0">
                <a:solidFill>
                  <a:srgbClr val="000042"/>
                </a:solidFill>
                <a:latin typeface="Times New Roman" panose="02020603050405020304" pitchFamily="18" charset="0"/>
                <a:cs typeface="Times New Roman" panose="02020603050405020304" pitchFamily="18" charset="0"/>
              </a:rPr>
              <a:t>с. — </a:t>
            </a:r>
            <a:r>
              <a:rPr lang="en-US" sz="2000" i="1" dirty="0">
                <a:solidFill>
                  <a:srgbClr val="000042"/>
                </a:solidFill>
                <a:latin typeface="Times New Roman" panose="02020603050405020304" pitchFamily="18" charset="0"/>
                <a:cs typeface="Times New Roman" panose="02020603050405020304" pitchFamily="18" charset="0"/>
              </a:rPr>
              <a:t>ISBN 978-5-397-00497-8.</a:t>
            </a:r>
            <a:endParaRPr lang="ru-RU" sz="2000" i="1" dirty="0">
              <a:solidFill>
                <a:srgbClr val="00004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4011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403987" y="294968"/>
            <a:ext cx="8023123" cy="576312"/>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36"/>
                </a:solidFill>
                <a:latin typeface="Times New Roman" panose="02020603050405020304" pitchFamily="18" charset="0"/>
                <a:ea typeface="Times New Roman" panose="02020603050405020304" pitchFamily="18" charset="0"/>
              </a:rPr>
              <a:t>Содержание задания по видам поиска</a:t>
            </a:r>
            <a:r>
              <a:rPr lang="ru-RU" sz="3200" b="1" dirty="0">
                <a:solidFill>
                  <a:srgbClr val="000036"/>
                </a:solidFill>
                <a:latin typeface="Times New Roman" panose="02020603050405020304" pitchFamily="18" charset="0"/>
                <a:ea typeface="Times New Roman" panose="02020603050405020304" pitchFamily="18" charset="0"/>
              </a:rPr>
              <a:t>: </a:t>
            </a:r>
          </a:p>
        </p:txBody>
      </p:sp>
      <p:sp>
        <p:nvSpPr>
          <p:cNvPr id="4" name="TextBox 3"/>
          <p:cNvSpPr txBox="1"/>
          <p:nvPr/>
        </p:nvSpPr>
        <p:spPr>
          <a:xfrm>
            <a:off x="1165122" y="1106128"/>
            <a:ext cx="10722077" cy="5521512"/>
          </a:xfrm>
          <a:prstGeom prst="rect">
            <a:avLst/>
          </a:prstGeom>
          <a:noFill/>
        </p:spPr>
        <p:txBody>
          <a:bodyPr wrap="square" rtlCol="0">
            <a:spAutoFit/>
          </a:bodyPr>
          <a:lstStyle/>
          <a:p>
            <a:pPr marL="457200"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поиск </a:t>
            </a:r>
            <a:r>
              <a:rPr lang="ru-RU" sz="2800" i="1" dirty="0">
                <a:solidFill>
                  <a:srgbClr val="000036"/>
                </a:solidFill>
                <a:latin typeface="Times New Roman" panose="02020603050405020304" pitchFamily="18" charset="0"/>
                <a:ea typeface="Times New Roman" panose="02020603050405020304" pitchFamily="18" charset="0"/>
              </a:rPr>
              <a:t>библиографический — поиск необходимых сведений об источнике и установление его наличия в системе других источников. ведется путем разыскания библиографической информации и библиографических пособий (информационных изданий);</a:t>
            </a:r>
          </a:p>
          <a:p>
            <a:pPr marL="457200"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поиск </a:t>
            </a:r>
            <a:r>
              <a:rPr lang="ru-RU" sz="2800" i="1" dirty="0">
                <a:solidFill>
                  <a:srgbClr val="000036"/>
                </a:solidFill>
                <a:latin typeface="Times New Roman" panose="02020603050405020304" pitchFamily="18" charset="0"/>
                <a:ea typeface="Times New Roman" panose="02020603050405020304" pitchFamily="18" charset="0"/>
              </a:rPr>
              <a:t>самих информационных источников (документов и изданий), в которых есть или может содержаться нужная информация;</a:t>
            </a:r>
          </a:p>
          <a:p>
            <a:pPr marL="457200" marR="27305" indent="-457200" algn="just">
              <a:lnSpc>
                <a:spcPct val="105000"/>
              </a:lnSpc>
              <a:spcAft>
                <a:spcPts val="25"/>
              </a:spcAft>
              <a:buFont typeface="Arial" panose="020B0604020202020204" pitchFamily="34" charset="0"/>
              <a:buChar char="•"/>
            </a:pPr>
            <a:r>
              <a:rPr lang="ru-RU" sz="2800" i="1" dirty="0" smtClean="0">
                <a:solidFill>
                  <a:srgbClr val="000036"/>
                </a:solidFill>
                <a:latin typeface="Times New Roman" panose="02020603050405020304" pitchFamily="18" charset="0"/>
                <a:ea typeface="Times New Roman" panose="02020603050405020304" pitchFamily="18" charset="0"/>
              </a:rPr>
              <a:t>поиск </a:t>
            </a:r>
            <a:r>
              <a:rPr lang="ru-RU" sz="2800" i="1" dirty="0">
                <a:solidFill>
                  <a:srgbClr val="000036"/>
                </a:solidFill>
                <a:latin typeface="Times New Roman" panose="02020603050405020304" pitchFamily="18" charset="0"/>
                <a:ea typeface="Times New Roman" panose="02020603050405020304" pitchFamily="18" charset="0"/>
              </a:rPr>
              <a:t>фактических сведений, содержащихся в литературе, книге (например, об исторических фактах и событиях, о биографических данных из жизни и деятельности писателя, ученого и т. п.).</a:t>
            </a:r>
          </a:p>
        </p:txBody>
      </p:sp>
    </p:spTree>
    <p:extLst>
      <p:ext uri="{BB962C8B-B14F-4D97-AF65-F5344CB8AC3E}">
        <p14:creationId xmlns:p14="http://schemas.microsoft.com/office/powerpoint/2010/main" val="860008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888974" y="294968"/>
            <a:ext cx="7898296" cy="609398"/>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36"/>
                </a:solidFill>
                <a:latin typeface="Times New Roman" panose="02020603050405020304" pitchFamily="18" charset="0"/>
                <a:ea typeface="Times New Roman" panose="02020603050405020304" pitchFamily="18" charset="0"/>
              </a:rPr>
              <a:t>Требования к качеству информации</a:t>
            </a:r>
            <a:r>
              <a:rPr lang="ru-RU" sz="3200" b="1" i="1" dirty="0" smtClean="0">
                <a:solidFill>
                  <a:srgbClr val="000036"/>
                </a:solidFill>
                <a:latin typeface="Times New Roman" panose="02020603050405020304" pitchFamily="18" charset="0"/>
                <a:ea typeface="Times New Roman" panose="02020603050405020304" pitchFamily="18" charset="0"/>
              </a:rPr>
              <a:t>:</a:t>
            </a:r>
            <a:endParaRPr lang="ru-RU" sz="3200" b="1" i="1" dirty="0">
              <a:solidFill>
                <a:srgbClr val="000036"/>
              </a:solidFill>
              <a:latin typeface="Times New Roman" panose="02020603050405020304" pitchFamily="18" charset="0"/>
              <a:ea typeface="Times New Roman" panose="02020603050405020304" pitchFamily="18" charset="0"/>
            </a:endParaRPr>
          </a:p>
        </p:txBody>
      </p:sp>
      <p:sp>
        <p:nvSpPr>
          <p:cNvPr id="4" name="TextBox 3"/>
          <p:cNvSpPr txBox="1"/>
          <p:nvPr/>
        </p:nvSpPr>
        <p:spPr>
          <a:xfrm>
            <a:off x="1165122" y="1106128"/>
            <a:ext cx="10589555" cy="2806922"/>
          </a:xfrm>
          <a:prstGeom prst="rect">
            <a:avLst/>
          </a:prstGeom>
          <a:noFill/>
        </p:spPr>
        <p:txBody>
          <a:bodyPr wrap="square" rtlCol="0">
            <a:spAutoFit/>
          </a:bodyPr>
          <a:lstStyle/>
          <a:p>
            <a:pPr marR="27305" algn="just">
              <a:lnSpc>
                <a:spcPct val="105000"/>
              </a:lnSpc>
              <a:spcAft>
                <a:spcPts val="25"/>
              </a:spcAft>
            </a:pPr>
            <a:r>
              <a:rPr lang="ru-RU" sz="2800" i="1" dirty="0" smtClean="0">
                <a:solidFill>
                  <a:srgbClr val="000036"/>
                </a:solidFill>
                <a:latin typeface="Times New Roman" panose="02020603050405020304" pitchFamily="18" charset="0"/>
                <a:ea typeface="Times New Roman" panose="02020603050405020304" pitchFamily="18" charset="0"/>
              </a:rPr>
              <a:t>–</a:t>
            </a:r>
            <a:r>
              <a:rPr lang="ru-RU" sz="2800" i="1" dirty="0">
                <a:solidFill>
                  <a:srgbClr val="000036"/>
                </a:solidFill>
                <a:latin typeface="Times New Roman" panose="02020603050405020304" pitchFamily="18" charset="0"/>
                <a:ea typeface="Times New Roman" panose="02020603050405020304" pitchFamily="18" charset="0"/>
              </a:rPr>
              <a:t>	соответствие последним достижениям науки и </a:t>
            </a:r>
            <a:r>
              <a:rPr lang="ru-RU" sz="2800" i="1" dirty="0" smtClean="0">
                <a:solidFill>
                  <a:srgbClr val="000036"/>
                </a:solidFill>
                <a:latin typeface="Times New Roman" panose="02020603050405020304" pitchFamily="18" charset="0"/>
                <a:ea typeface="Times New Roman" panose="02020603050405020304" pitchFamily="18" charset="0"/>
              </a:rPr>
              <a:t>педагогической практики; </a:t>
            </a:r>
            <a:endParaRPr lang="ru-RU" sz="2800" i="1" dirty="0">
              <a:solidFill>
                <a:srgbClr val="000036"/>
              </a:solidFill>
              <a:latin typeface="Times New Roman" panose="02020603050405020304" pitchFamily="18" charset="0"/>
              <a:ea typeface="Times New Roman" panose="02020603050405020304" pitchFamily="18" charset="0"/>
            </a:endParaRPr>
          </a:p>
          <a:p>
            <a:pPr marR="27305" algn="just">
              <a:lnSpc>
                <a:spcPct val="105000"/>
              </a:lnSpc>
              <a:spcAft>
                <a:spcPts val="25"/>
              </a:spcAft>
            </a:pPr>
            <a:r>
              <a:rPr lang="ru-RU" sz="2800" i="1" dirty="0" smtClean="0">
                <a:solidFill>
                  <a:srgbClr val="000036"/>
                </a:solidFill>
                <a:latin typeface="Times New Roman" panose="02020603050405020304" pitchFamily="18" charset="0"/>
                <a:ea typeface="Times New Roman" panose="02020603050405020304" pitchFamily="18" charset="0"/>
              </a:rPr>
              <a:t>–</a:t>
            </a:r>
            <a:r>
              <a:rPr lang="ru-RU" sz="2800" i="1" dirty="0">
                <a:solidFill>
                  <a:srgbClr val="000036"/>
                </a:solidFill>
                <a:latin typeface="Times New Roman" panose="02020603050405020304" pitchFamily="18" charset="0"/>
                <a:ea typeface="Times New Roman" panose="02020603050405020304" pitchFamily="18" charset="0"/>
              </a:rPr>
              <a:t>	точность, достоверность и обоснованность приводимых сведений;</a:t>
            </a:r>
          </a:p>
          <a:p>
            <a:pPr marR="27305" algn="just">
              <a:lnSpc>
                <a:spcPct val="105000"/>
              </a:lnSpc>
              <a:spcAft>
                <a:spcPts val="25"/>
              </a:spcAft>
            </a:pPr>
            <a:r>
              <a:rPr lang="ru-RU" sz="2800" i="1" dirty="0" smtClean="0">
                <a:solidFill>
                  <a:srgbClr val="000036"/>
                </a:solidFill>
                <a:latin typeface="Times New Roman" panose="02020603050405020304" pitchFamily="18" charset="0"/>
                <a:ea typeface="Times New Roman" panose="02020603050405020304" pitchFamily="18" charset="0"/>
              </a:rPr>
              <a:t>–</a:t>
            </a:r>
            <a:r>
              <a:rPr lang="ru-RU" sz="2800" i="1" dirty="0">
                <a:solidFill>
                  <a:srgbClr val="000036"/>
                </a:solidFill>
                <a:latin typeface="Times New Roman" panose="02020603050405020304" pitchFamily="18" charset="0"/>
                <a:ea typeface="Times New Roman" panose="02020603050405020304" pitchFamily="18" charset="0"/>
              </a:rPr>
              <a:t>	использование </a:t>
            </a:r>
            <a:r>
              <a:rPr lang="ru-RU" sz="2800" i="1" dirty="0" smtClean="0">
                <a:solidFill>
                  <a:srgbClr val="000036"/>
                </a:solidFill>
                <a:latin typeface="Times New Roman" panose="02020603050405020304" pitchFamily="18" charset="0"/>
                <a:ea typeface="Times New Roman" panose="02020603050405020304" pitchFamily="18" charset="0"/>
              </a:rPr>
              <a:t>принципов педагогики, </a:t>
            </a:r>
            <a:r>
              <a:rPr lang="ru-RU" sz="2800" i="1" dirty="0">
                <a:solidFill>
                  <a:srgbClr val="000036"/>
                </a:solidFill>
                <a:latin typeface="Times New Roman" panose="02020603050405020304" pitchFamily="18" charset="0"/>
                <a:ea typeface="Times New Roman" panose="02020603050405020304" pitchFamily="18" charset="0"/>
              </a:rPr>
              <a:t>стандартизации диагностических </a:t>
            </a:r>
            <a:r>
              <a:rPr lang="ru-RU" sz="2800" i="1" dirty="0" smtClean="0">
                <a:solidFill>
                  <a:srgbClr val="000036"/>
                </a:solidFill>
                <a:latin typeface="Times New Roman" panose="02020603050405020304" pitchFamily="18" charset="0"/>
                <a:ea typeface="Times New Roman" panose="02020603050405020304" pitchFamily="18" charset="0"/>
              </a:rPr>
              <a:t>процедур;</a:t>
            </a:r>
          </a:p>
        </p:txBody>
      </p:sp>
      <p:sp>
        <p:nvSpPr>
          <p:cNvPr id="7" name="TextBox 6"/>
          <p:cNvSpPr txBox="1"/>
          <p:nvPr/>
        </p:nvSpPr>
        <p:spPr>
          <a:xfrm>
            <a:off x="1152939" y="3988904"/>
            <a:ext cx="7924800" cy="1873077"/>
          </a:xfrm>
          <a:prstGeom prst="rect">
            <a:avLst/>
          </a:prstGeom>
          <a:noFill/>
        </p:spPr>
        <p:txBody>
          <a:bodyPr wrap="square" rtlCol="0">
            <a:spAutoFit/>
          </a:bodyPr>
          <a:lstStyle/>
          <a:p>
            <a:pPr marR="27305" lvl="0" algn="just">
              <a:lnSpc>
                <a:spcPct val="105000"/>
              </a:lnSpc>
              <a:spcAft>
                <a:spcPts val="25"/>
              </a:spcAft>
            </a:pPr>
            <a:r>
              <a:rPr lang="ru-RU" sz="2800" i="1" dirty="0">
                <a:solidFill>
                  <a:srgbClr val="000036"/>
                </a:solidFill>
                <a:latin typeface="Times New Roman" panose="02020603050405020304" pitchFamily="18" charset="0"/>
                <a:ea typeface="Times New Roman" panose="02020603050405020304" pitchFamily="18" charset="0"/>
              </a:rPr>
              <a:t>–	использование последних классификаций и номенклатур;</a:t>
            </a:r>
          </a:p>
          <a:p>
            <a:pPr marR="27305" lvl="0" algn="just">
              <a:lnSpc>
                <a:spcPct val="105000"/>
              </a:lnSpc>
              <a:spcAft>
                <a:spcPts val="25"/>
              </a:spcAft>
            </a:pPr>
            <a:r>
              <a:rPr lang="ru-RU" sz="2800" i="1" dirty="0">
                <a:solidFill>
                  <a:srgbClr val="000036"/>
                </a:solidFill>
                <a:latin typeface="Times New Roman" panose="02020603050405020304" pitchFamily="18" charset="0"/>
                <a:ea typeface="Times New Roman" panose="02020603050405020304" pitchFamily="18" charset="0"/>
              </a:rPr>
              <a:t>–	соблюдение психолого-педагогических требований к трактовке излагаемого материала.  </a:t>
            </a: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2365" y="3684104"/>
            <a:ext cx="2482311" cy="2472382"/>
          </a:xfrm>
          <a:prstGeom prst="rect">
            <a:avLst/>
          </a:prstGeom>
        </p:spPr>
      </p:pic>
    </p:spTree>
    <p:extLst>
      <p:ext uri="{BB962C8B-B14F-4D97-AF65-F5344CB8AC3E}">
        <p14:creationId xmlns:p14="http://schemas.microsoft.com/office/powerpoint/2010/main" val="20390840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888974" y="294968"/>
            <a:ext cx="7898296" cy="576312"/>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36"/>
                </a:solidFill>
                <a:latin typeface="Times New Roman" panose="02020603050405020304" pitchFamily="18" charset="0"/>
                <a:ea typeface="Times New Roman" panose="02020603050405020304" pitchFamily="18" charset="0"/>
              </a:rPr>
              <a:t>Требования к стилю </a:t>
            </a:r>
            <a:r>
              <a:rPr lang="ru-RU" sz="3200" b="1" i="1" dirty="0" smtClean="0">
                <a:solidFill>
                  <a:srgbClr val="000036"/>
                </a:solidFill>
                <a:latin typeface="Times New Roman" panose="02020603050405020304" pitchFamily="18" charset="0"/>
                <a:ea typeface="Times New Roman" panose="02020603050405020304" pitchFamily="18" charset="0"/>
              </a:rPr>
              <a:t>изложения:</a:t>
            </a:r>
            <a:endParaRPr lang="ru-RU" sz="3200" b="1" i="1" dirty="0">
              <a:solidFill>
                <a:srgbClr val="000036"/>
              </a:solidFill>
              <a:latin typeface="Times New Roman" panose="02020603050405020304" pitchFamily="18" charset="0"/>
              <a:ea typeface="Times New Roman" panose="02020603050405020304" pitchFamily="18" charset="0"/>
            </a:endParaRPr>
          </a:p>
        </p:txBody>
      </p:sp>
      <p:sp>
        <p:nvSpPr>
          <p:cNvPr id="4" name="TextBox 3"/>
          <p:cNvSpPr txBox="1"/>
          <p:nvPr/>
        </p:nvSpPr>
        <p:spPr>
          <a:xfrm>
            <a:off x="1020417" y="980662"/>
            <a:ext cx="10866783" cy="1785361"/>
          </a:xfrm>
          <a:prstGeom prst="rect">
            <a:avLst/>
          </a:prstGeom>
          <a:noFill/>
        </p:spPr>
        <p:txBody>
          <a:bodyPr wrap="square" rtlCol="0">
            <a:spAutoFit/>
          </a:bodyPr>
          <a:lstStyle/>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рубрикация: структура текста задается заранее – от названия главы и раздела, через подразделы, рубрики; </a:t>
            </a:r>
          </a:p>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системность, последовательность и простота изложения без излишних подробностей; </a:t>
            </a: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00662" y="2810049"/>
            <a:ext cx="3586206" cy="3624222"/>
          </a:xfrm>
          <a:prstGeom prst="rect">
            <a:avLst/>
          </a:prstGeom>
        </p:spPr>
      </p:pic>
      <p:sp>
        <p:nvSpPr>
          <p:cNvPr id="8" name="TextBox 7"/>
          <p:cNvSpPr txBox="1"/>
          <p:nvPr/>
        </p:nvSpPr>
        <p:spPr>
          <a:xfrm>
            <a:off x="1020418" y="2584175"/>
            <a:ext cx="7580244" cy="4135748"/>
          </a:xfrm>
          <a:prstGeom prst="rect">
            <a:avLst/>
          </a:prstGeom>
          <a:noFill/>
        </p:spPr>
        <p:txBody>
          <a:bodyPr wrap="square" rtlCol="0">
            <a:spAutoFit/>
          </a:bodyPr>
          <a:lstStyle/>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четкость определений, доступность их понимания студентами соответствующих курсов и слушателями; </a:t>
            </a:r>
          </a:p>
          <a:p>
            <a:pPr marL="342900" lvl="0" indent="-342900" algn="just" fontAlgn="base">
              <a:lnSpc>
                <a:spcPct val="134000"/>
              </a:lnSpc>
              <a:buClr>
                <a:srgbClr val="000000"/>
              </a:buClr>
              <a:buSzPts val="1200"/>
              <a:buFont typeface="Arial" panose="020B0604020202020204" pitchFamily="34" charset="0"/>
              <a:buChar char="–"/>
            </a:pP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однозначность употребления терминов,</a:t>
            </a:r>
            <a:r>
              <a:rPr lang="ru-RU" sz="24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последовательное обозначение одним термином однородных предметов и явлений;</a:t>
            </a:r>
            <a:r>
              <a:rPr lang="ru-RU" sz="2400" b="1"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lvl="0" indent="-342900" algn="just" fontAlgn="base">
              <a:lnSpc>
                <a:spcPct val="112000"/>
              </a:lnSpc>
              <a:spcAft>
                <a:spcPts val="285"/>
              </a:spcAft>
              <a:buClr>
                <a:srgbClr val="000000"/>
              </a:buClr>
              <a:buSzPts val="1200"/>
              <a:buFont typeface="Arial" panose="020B0604020202020204" pitchFamily="34" charset="0"/>
              <a:buChar char="–"/>
            </a:pP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соблюдение норм современного русского языка; </a:t>
            </a:r>
          </a:p>
          <a:p>
            <a:pPr marL="342900" lvl="0" indent="-342900" algn="just" fontAlgn="base">
              <a:lnSpc>
                <a:spcPct val="112000"/>
              </a:lnSpc>
              <a:spcAft>
                <a:spcPts val="555"/>
              </a:spcAft>
              <a:buClr>
                <a:srgbClr val="000000"/>
              </a:buClr>
              <a:buSzPts val="1200"/>
              <a:buFont typeface="Arial" panose="020B0604020202020204" pitchFamily="34" charset="0"/>
              <a:buChar char="–"/>
            </a:pPr>
            <a:r>
              <a:rPr lang="ru-RU" sz="24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выделение ключевых позиций по тексту полужирным шрифтом или другим способом. </a:t>
            </a:r>
          </a:p>
        </p:txBody>
      </p:sp>
    </p:spTree>
    <p:extLst>
      <p:ext uri="{BB962C8B-B14F-4D97-AF65-F5344CB8AC3E}">
        <p14:creationId xmlns:p14="http://schemas.microsoft.com/office/powerpoint/2010/main" val="4561915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35626" y="235974"/>
            <a:ext cx="10766321" cy="968214"/>
          </a:xfrm>
          <a:prstGeom prst="rect">
            <a:avLst/>
          </a:prstGeom>
          <a:noFill/>
        </p:spPr>
        <p:txBody>
          <a:bodyPr wrap="square" rtlCol="0">
            <a:spAutoFit/>
          </a:bodyPr>
          <a:lstStyle/>
          <a:p>
            <a:pPr marL="74930" marR="99695" indent="-6350" algn="ctr">
              <a:lnSpc>
                <a:spcPct val="105000"/>
              </a:lnSpc>
              <a:spcAft>
                <a:spcPts val="260"/>
              </a:spcAft>
            </a:pPr>
            <a:r>
              <a:rPr lang="ru-RU" sz="2800" b="1" i="1" dirty="0">
                <a:solidFill>
                  <a:srgbClr val="000058"/>
                </a:solidFill>
                <a:latin typeface="Times New Roman" panose="02020603050405020304" pitchFamily="18" charset="0"/>
                <a:ea typeface="Times New Roman" panose="02020603050405020304" pitchFamily="18" charset="0"/>
              </a:rPr>
              <a:t>Пример модели определения необходимых характеристик и особенностей (условий) конкретного информационного поиска</a:t>
            </a:r>
            <a:endParaRPr lang="ru-RU" sz="2800" b="1" dirty="0">
              <a:solidFill>
                <a:srgbClr val="000058"/>
              </a:solidFill>
              <a:latin typeface="Times New Roman" panose="02020603050405020304" pitchFamily="18" charset="0"/>
              <a:ea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020631087"/>
              </p:ext>
            </p:extLst>
          </p:nvPr>
        </p:nvGraphicFramePr>
        <p:xfrm>
          <a:off x="1032387" y="1342103"/>
          <a:ext cx="10987548" cy="5132438"/>
        </p:xfrm>
        <a:graphic>
          <a:graphicData uri="http://schemas.openxmlformats.org/drawingml/2006/table">
            <a:tbl>
              <a:tblPr firstRow="1" bandRow="1">
                <a:tableStyleId>{5C22544A-7EE6-4342-B048-85BDC9FD1C3A}</a:tableStyleId>
              </a:tblPr>
              <a:tblGrid>
                <a:gridCol w="10987548">
                  <a:extLst>
                    <a:ext uri="{9D8B030D-6E8A-4147-A177-3AD203B41FA5}">
                      <a16:colId xmlns:a16="http://schemas.microsoft.com/office/drawing/2014/main" val="207903455"/>
                    </a:ext>
                  </a:extLst>
                </a:gridCol>
              </a:tblGrid>
              <a:tr h="717918">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4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       Цель поиска </a:t>
                      </a:r>
                      <a:r>
                        <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 </a:t>
                      </a:r>
                      <a:r>
                        <a:rPr kumimoji="0" lang="ru-RU" sz="2000" b="0"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документальный поиск (поиск основных документов и изданий по теме). </a:t>
                      </a:r>
                    </a:p>
                  </a:txBody>
                  <a:tcPr>
                    <a:solidFill>
                      <a:srgbClr val="261700"/>
                    </a:solidFill>
                  </a:tcPr>
                </a:tc>
                <a:extLst>
                  <a:ext uri="{0D108BD9-81ED-4DB2-BD59-A6C34878D82A}">
                    <a16:rowId xmlns:a16="http://schemas.microsoft.com/office/drawing/2014/main" val="964509465"/>
                  </a:ext>
                </a:extLst>
              </a:tr>
              <a:tr h="717918">
                <a:tc>
                  <a:txBody>
                    <a:bodyPr/>
                    <a:lstStyle/>
                    <a:p>
                      <a:pPr marL="215900" marR="27305" lvl="0" indent="209550" algn="just" defTabSz="914400" rtl="0" eaLnBrk="1" fontAlgn="auto" latinLnBrk="0" hangingPunct="1">
                        <a:lnSpc>
                          <a:spcPct val="105000"/>
                        </a:lnSpc>
                        <a:spcBef>
                          <a:spcPts val="0"/>
                        </a:spcBef>
                        <a:spcAft>
                          <a:spcPts val="25"/>
                        </a:spcAft>
                        <a:buClrTx/>
                        <a:buSzTx/>
                        <a:buFontTx/>
                        <a:buNone/>
                        <a:tabLst/>
                        <a:defRPr/>
                      </a:pPr>
                      <a:r>
                        <a:rPr kumimoji="0" lang="ru-RU" sz="2400" b="1"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Предмет поиска</a:t>
                      </a:r>
                      <a:r>
                        <a:rPr kumimoji="0" lang="ru-RU" sz="2400" b="1" i="0"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a:t>
                      </a:r>
                      <a:r>
                        <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a:t>
                      </a:r>
                      <a:r>
                        <a:rPr kumimoji="0" lang="ru-RU" sz="2000" b="0"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тематический поиск (только по проблеме).</a:t>
                      </a:r>
                    </a:p>
                  </a:txBody>
                  <a:tcPr>
                    <a:solidFill>
                      <a:srgbClr val="2E1B00"/>
                    </a:solidFill>
                  </a:tcPr>
                </a:tc>
                <a:extLst>
                  <a:ext uri="{0D108BD9-81ED-4DB2-BD59-A6C34878D82A}">
                    <a16:rowId xmlns:a16="http://schemas.microsoft.com/office/drawing/2014/main" val="630698149"/>
                  </a:ext>
                </a:extLst>
              </a:tr>
              <a:tr h="816173">
                <a:tc>
                  <a:txBody>
                    <a:bodyPr/>
                    <a:lstStyle/>
                    <a:p>
                      <a:pPr marL="0" marR="27305" lvl="0" indent="209550" algn="just" defTabSz="914400" rtl="0" eaLnBrk="1" fontAlgn="auto" latinLnBrk="0" hangingPunct="1">
                        <a:lnSpc>
                          <a:spcPct val="105000"/>
                        </a:lnSpc>
                        <a:spcBef>
                          <a:spcPts val="0"/>
                        </a:spcBef>
                        <a:spcAft>
                          <a:spcPts val="25"/>
                        </a:spcAft>
                        <a:buClrTx/>
                        <a:buSzTx/>
                        <a:buFontTx/>
                        <a:buNone/>
                        <a:tabLst/>
                        <a:defRPr/>
                      </a:pPr>
                      <a:r>
                        <a:rPr kumimoji="0" lang="ru-RU" sz="2400" b="1"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Жанр (вид) литературы </a:t>
                      </a:r>
                      <a:r>
                        <a:rPr kumimoji="0" lang="ru-RU" sz="2000" b="0"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видовой поиск (монографии, сборники, справочники, библиографические пособия). </a:t>
                      </a:r>
                    </a:p>
                  </a:txBody>
                  <a:tcPr>
                    <a:solidFill>
                      <a:srgbClr val="3E2500"/>
                    </a:solidFill>
                  </a:tcPr>
                </a:tc>
                <a:extLst>
                  <a:ext uri="{0D108BD9-81ED-4DB2-BD59-A6C34878D82A}">
                    <a16:rowId xmlns:a16="http://schemas.microsoft.com/office/drawing/2014/main" val="3145705987"/>
                  </a:ext>
                </a:extLst>
              </a:tr>
              <a:tr h="802463">
                <a:tc>
                  <a:txBody>
                    <a:bodyPr/>
                    <a:lstStyle/>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Метод поиска </a:t>
                      </a:r>
                      <a:r>
                        <a:rPr lang="ru-RU" sz="2000" i="1" dirty="0" smtClean="0">
                          <a:solidFill>
                            <a:schemeClr val="bg1"/>
                          </a:solidFill>
                          <a:effectLst/>
                          <a:latin typeface="Times New Roman" panose="02020603050405020304" pitchFamily="18" charset="0"/>
                          <a:ea typeface="Times New Roman" panose="02020603050405020304" pitchFamily="18" charset="0"/>
                        </a:rPr>
                        <a:t>— диалектический (вся возможная совокупность существующих методов поиска). </a:t>
                      </a:r>
                      <a:endParaRPr lang="ru-RU" sz="2000" i="1" dirty="0">
                        <a:solidFill>
                          <a:schemeClr val="bg1"/>
                        </a:solidFill>
                      </a:endParaRPr>
                    </a:p>
                  </a:txBody>
                  <a:tcPr>
                    <a:solidFill>
                      <a:srgbClr val="583400"/>
                    </a:solidFill>
                  </a:tcPr>
                </a:tc>
                <a:extLst>
                  <a:ext uri="{0D108BD9-81ED-4DB2-BD59-A6C34878D82A}">
                    <a16:rowId xmlns:a16="http://schemas.microsoft.com/office/drawing/2014/main" val="159687676"/>
                  </a:ext>
                </a:extLst>
              </a:tr>
              <a:tr h="557585">
                <a:tc>
                  <a:txBody>
                    <a:bodyPr/>
                    <a:lstStyle/>
                    <a:p>
                      <a:r>
                        <a:rPr lang="ru-RU" sz="2400" b="1" i="1" dirty="0" smtClean="0">
                          <a:solidFill>
                            <a:schemeClr val="bg1"/>
                          </a:solidFill>
                          <a:effectLst/>
                          <a:latin typeface="Times New Roman" panose="02020603050405020304" pitchFamily="18" charset="0"/>
                          <a:ea typeface="Times New Roman" panose="02020603050405020304" pitchFamily="18" charset="0"/>
                        </a:rPr>
                        <a:t>       Хронологический охват </a:t>
                      </a:r>
                      <a:r>
                        <a:rPr lang="ru-RU" sz="2000" i="1" dirty="0" smtClean="0">
                          <a:solidFill>
                            <a:schemeClr val="bg1"/>
                          </a:solidFill>
                          <a:effectLst/>
                          <a:latin typeface="Times New Roman" panose="02020603050405020304" pitchFamily="18" charset="0"/>
                          <a:ea typeface="Times New Roman" panose="02020603050405020304" pitchFamily="18" charset="0"/>
                        </a:rPr>
                        <a:t>— ретроспективный (поиск за определенный период).</a:t>
                      </a:r>
                      <a:endParaRPr lang="ru-RU" sz="2000" i="1" dirty="0">
                        <a:solidFill>
                          <a:schemeClr val="bg1"/>
                        </a:solidFill>
                      </a:endParaRPr>
                    </a:p>
                  </a:txBody>
                  <a:tcPr>
                    <a:solidFill>
                      <a:srgbClr val="B06900"/>
                    </a:solidFill>
                  </a:tcPr>
                </a:tc>
                <a:extLst>
                  <a:ext uri="{0D108BD9-81ED-4DB2-BD59-A6C34878D82A}">
                    <a16:rowId xmlns:a16="http://schemas.microsoft.com/office/drawing/2014/main" val="837817562"/>
                  </a:ext>
                </a:extLst>
              </a:tr>
              <a:tr h="802463">
                <a:tc>
                  <a:txBody>
                    <a:bodyPr/>
                    <a:lstStyle/>
                    <a:p>
                      <a:pPr algn="just"/>
                      <a:r>
                        <a:rPr lang="ru-RU" sz="2400" b="1" i="1" dirty="0" smtClean="0">
                          <a:solidFill>
                            <a:schemeClr val="bg1"/>
                          </a:solidFill>
                          <a:effectLst/>
                          <a:latin typeface="Times New Roman" panose="02020603050405020304" pitchFamily="18" charset="0"/>
                          <a:ea typeface="Times New Roman" panose="02020603050405020304" pitchFamily="18" charset="0"/>
                        </a:rPr>
                        <a:t>       Географический охват </a:t>
                      </a:r>
                      <a:r>
                        <a:rPr lang="ru-RU" sz="2000" i="1" dirty="0" smtClean="0">
                          <a:solidFill>
                            <a:schemeClr val="bg1"/>
                          </a:solidFill>
                          <a:effectLst/>
                          <a:latin typeface="Times New Roman" panose="02020603050405020304" pitchFamily="18" charset="0"/>
                          <a:ea typeface="Times New Roman" panose="02020603050405020304" pitchFamily="18" charset="0"/>
                        </a:rPr>
                        <a:t>— страноведческий поиск (информационные источники, не исключая изданий, переведенных с иностранных языков). </a:t>
                      </a:r>
                      <a:endParaRPr lang="ru-RU" sz="2000" i="1" dirty="0">
                        <a:solidFill>
                          <a:schemeClr val="bg1"/>
                        </a:solidFill>
                      </a:endParaRPr>
                    </a:p>
                  </a:txBody>
                  <a:tcPr>
                    <a:solidFill>
                      <a:srgbClr val="F69200"/>
                    </a:solidFill>
                  </a:tcPr>
                </a:tc>
                <a:extLst>
                  <a:ext uri="{0D108BD9-81ED-4DB2-BD59-A6C34878D82A}">
                    <a16:rowId xmlns:a16="http://schemas.microsoft.com/office/drawing/2014/main" val="2449348327"/>
                  </a:ext>
                </a:extLst>
              </a:tr>
              <a:tr h="717918">
                <a:tc>
                  <a:txBody>
                    <a:bodyPr/>
                    <a:lstStyle/>
                    <a:p>
                      <a:pPr marR="27305" indent="209550" algn="just">
                        <a:lnSpc>
                          <a:spcPct val="105000"/>
                        </a:lnSpc>
                        <a:spcAft>
                          <a:spcPts val="1260"/>
                        </a:spcAft>
                      </a:pPr>
                      <a:r>
                        <a:rPr lang="ru-RU" sz="2400" b="1" i="1" dirty="0" smtClean="0">
                          <a:solidFill>
                            <a:schemeClr val="bg1"/>
                          </a:solidFill>
                          <a:effectLst/>
                          <a:latin typeface="Times New Roman" panose="02020603050405020304" pitchFamily="18" charset="0"/>
                          <a:ea typeface="Times New Roman" panose="02020603050405020304" pitchFamily="18" charset="0"/>
                        </a:rPr>
                        <a:t>Полнота поиска </a:t>
                      </a:r>
                      <a:r>
                        <a:rPr lang="ru-RU" sz="2000" i="1" dirty="0" smtClean="0">
                          <a:solidFill>
                            <a:schemeClr val="bg1"/>
                          </a:solidFill>
                          <a:effectLst/>
                          <a:latin typeface="Times New Roman" panose="02020603050405020304" pitchFamily="18" charset="0"/>
                          <a:ea typeface="Times New Roman" panose="02020603050405020304" pitchFamily="18" charset="0"/>
                        </a:rPr>
                        <a:t>— избирательный поиск (выбор наиболее примечательных изданий). </a:t>
                      </a:r>
                    </a:p>
                  </a:txBody>
                  <a:tcPr>
                    <a:solidFill>
                      <a:srgbClr val="FFA015"/>
                    </a:solidFill>
                  </a:tcPr>
                </a:tc>
                <a:extLst>
                  <a:ext uri="{0D108BD9-81ED-4DB2-BD59-A6C34878D82A}">
                    <a16:rowId xmlns:a16="http://schemas.microsoft.com/office/drawing/2014/main" val="592010073"/>
                  </a:ext>
                </a:extLst>
              </a:tr>
            </a:tbl>
          </a:graphicData>
        </a:graphic>
      </p:graphicFrame>
    </p:spTree>
    <p:extLst>
      <p:ext uri="{BB962C8B-B14F-4D97-AF65-F5344CB8AC3E}">
        <p14:creationId xmlns:p14="http://schemas.microsoft.com/office/powerpoint/2010/main" val="3032360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76284" y="176981"/>
            <a:ext cx="9527458" cy="544765"/>
          </a:xfrm>
          <a:prstGeom prst="rect">
            <a:avLst/>
          </a:prstGeom>
          <a:noFill/>
        </p:spPr>
        <p:txBody>
          <a:bodyPr wrap="square" rtlCol="0">
            <a:spAutoFit/>
          </a:bodyPr>
          <a:lstStyle/>
          <a:p>
            <a:pPr marL="213360" marR="36195" indent="-6350">
              <a:lnSpc>
                <a:spcPct val="105000"/>
              </a:lnSpc>
              <a:spcAft>
                <a:spcPts val="20"/>
              </a:spcAft>
            </a:pPr>
            <a:r>
              <a:rPr lang="ru-RU" sz="2800" b="1" i="1" dirty="0">
                <a:solidFill>
                  <a:srgbClr val="000036"/>
                </a:solidFill>
                <a:latin typeface="Times New Roman" panose="02020603050405020304" pitchFamily="18" charset="0"/>
                <a:ea typeface="Times New Roman" panose="02020603050405020304" pitchFamily="18" charset="0"/>
              </a:rPr>
              <a:t>Планируемые результаты самостоятельной работы</a:t>
            </a:r>
            <a:r>
              <a:rPr lang="ru-RU" sz="2800" b="1" dirty="0">
                <a:solidFill>
                  <a:srgbClr val="000036"/>
                </a:solidFill>
                <a:latin typeface="Times New Roman" panose="02020603050405020304" pitchFamily="18" charset="0"/>
                <a:ea typeface="Times New Roman" panose="02020603050405020304" pitchFamily="18" charset="0"/>
              </a:rPr>
              <a:t>: </a:t>
            </a:r>
          </a:p>
        </p:txBody>
      </p:sp>
      <p:sp>
        <p:nvSpPr>
          <p:cNvPr id="4" name="TextBox 3"/>
          <p:cNvSpPr txBox="1"/>
          <p:nvPr/>
        </p:nvSpPr>
        <p:spPr>
          <a:xfrm>
            <a:off x="1165122" y="884903"/>
            <a:ext cx="10795819" cy="2354491"/>
          </a:xfrm>
          <a:prstGeom prst="rect">
            <a:avLst/>
          </a:prstGeom>
          <a:noFill/>
        </p:spPr>
        <p:txBody>
          <a:bodyPr wrap="square" rtlCol="0">
            <a:spAutoFit/>
          </a:bodyPr>
          <a:lstStyle/>
          <a:p>
            <a:pPr marR="36195" indent="215900" algn="just">
              <a:lnSpc>
                <a:spcPct val="105000"/>
              </a:lnSpc>
              <a:spcAft>
                <a:spcPts val="20"/>
              </a:spcAft>
            </a:pPr>
            <a:r>
              <a:rPr lang="ru-RU" dirty="0">
                <a:solidFill>
                  <a:srgbClr val="000036"/>
                </a:solidFill>
                <a:latin typeface="Times New Roman" panose="02020603050405020304" pitchFamily="18" charset="0"/>
                <a:ea typeface="Times New Roman" panose="02020603050405020304" pitchFamily="18" charset="0"/>
              </a:rPr>
              <a:t>— </a:t>
            </a:r>
            <a:r>
              <a:rPr lang="ru-RU" sz="2800" i="1" dirty="0">
                <a:solidFill>
                  <a:srgbClr val="000036"/>
                </a:solidFill>
                <a:latin typeface="Times New Roman" panose="02020603050405020304" pitchFamily="18" charset="0"/>
                <a:ea typeface="Times New Roman" panose="02020603050405020304" pitchFamily="18" charset="0"/>
              </a:rPr>
              <a:t>способность студентов решать стандартные задачи профессиональной деятельности на основе информационной и библиографической культуры с применением информационно-коммуникационных технологий и с учетом основных требований информационной безопасности</a:t>
            </a:r>
            <a:r>
              <a:rPr lang="ru-RU" sz="2800" i="1" dirty="0" smtClean="0">
                <a:solidFill>
                  <a:srgbClr val="000058"/>
                </a:solidFill>
                <a:latin typeface="Times New Roman" panose="02020603050405020304" pitchFamily="18" charset="0"/>
                <a:ea typeface="Times New Roman" panose="02020603050405020304" pitchFamily="18" charset="0"/>
              </a:rPr>
              <a:t>;</a:t>
            </a:r>
            <a:endParaRPr lang="ru-RU" sz="2800" i="1" dirty="0">
              <a:solidFill>
                <a:srgbClr val="000058"/>
              </a:solidFill>
              <a:latin typeface="Times New Roman" panose="02020603050405020304" pitchFamily="18" charset="0"/>
              <a:ea typeface="Times New Roman" panose="02020603050405020304" pitchFamily="18" charset="0"/>
            </a:endParaRPr>
          </a:p>
        </p:txBody>
      </p:sp>
      <p:sp>
        <p:nvSpPr>
          <p:cNvPr id="6" name="TextBox 5"/>
          <p:cNvSpPr txBox="1"/>
          <p:nvPr/>
        </p:nvSpPr>
        <p:spPr>
          <a:xfrm>
            <a:off x="1165125" y="3239394"/>
            <a:ext cx="4810208" cy="2354491"/>
          </a:xfrm>
          <a:prstGeom prst="rect">
            <a:avLst/>
          </a:prstGeom>
          <a:noFill/>
        </p:spPr>
        <p:txBody>
          <a:bodyPr wrap="square" rtlCol="0">
            <a:spAutoFit/>
          </a:bodyPr>
          <a:lstStyle/>
          <a:p>
            <a:pPr marR="27305" lvl="0" indent="209550" algn="just">
              <a:lnSpc>
                <a:spcPct val="105000"/>
              </a:lnSpc>
              <a:spcAft>
                <a:spcPts val="1810"/>
              </a:spcAft>
            </a:pPr>
            <a:r>
              <a:rPr lang="ru-RU" sz="2800" i="1" dirty="0">
                <a:solidFill>
                  <a:srgbClr val="000058"/>
                </a:solidFill>
                <a:latin typeface="Times New Roman" panose="02020603050405020304" pitchFamily="18" charset="0"/>
                <a:ea typeface="Times New Roman" panose="02020603050405020304" pitchFamily="18" charset="0"/>
              </a:rPr>
              <a:t>— </a:t>
            </a:r>
            <a:r>
              <a:rPr lang="ru-RU" sz="2800" i="1" dirty="0">
                <a:solidFill>
                  <a:srgbClr val="000036"/>
                </a:solidFill>
                <a:latin typeface="Times New Roman" panose="02020603050405020304" pitchFamily="18" charset="0"/>
                <a:ea typeface="Times New Roman" panose="02020603050405020304" pitchFamily="18" charset="0"/>
              </a:rPr>
              <a:t>готовность использовать знание современных проблем науки и образования при решении образовательных и профессиональных задач.</a:t>
            </a: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9769" y="3255905"/>
            <a:ext cx="5327812" cy="3307127"/>
          </a:xfrm>
          <a:prstGeom prst="rect">
            <a:avLst/>
          </a:prstGeom>
        </p:spPr>
      </p:pic>
    </p:spTree>
    <p:extLst>
      <p:ext uri="{BB962C8B-B14F-4D97-AF65-F5344CB8AC3E}">
        <p14:creationId xmlns:p14="http://schemas.microsoft.com/office/powerpoint/2010/main" val="29441220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58982" cy="6858000"/>
          </a:xfrm>
          <a:prstGeom prst="rect">
            <a:avLst/>
          </a:prstGeom>
          <a:solidFill>
            <a:srgbClr val="EE8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445342" y="294968"/>
            <a:ext cx="9232490" cy="57631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36"/>
                </a:solidFill>
                <a:latin typeface="Times New Roman" panose="02020603050405020304" pitchFamily="18" charset="0"/>
                <a:ea typeface="Times New Roman" panose="02020603050405020304" pitchFamily="18" charset="0"/>
              </a:rPr>
              <a:t>Выполнение задания</a:t>
            </a:r>
            <a:r>
              <a:rPr lang="ru-RU" sz="3200" b="1" dirty="0">
                <a:solidFill>
                  <a:srgbClr val="000036"/>
                </a:solidFill>
                <a:latin typeface="Times New Roman" panose="02020603050405020304" pitchFamily="18" charset="0"/>
                <a:ea typeface="Times New Roman" panose="02020603050405020304" pitchFamily="18" charset="0"/>
              </a:rPr>
              <a:t>:</a:t>
            </a:r>
          </a:p>
        </p:txBody>
      </p:sp>
      <p:sp>
        <p:nvSpPr>
          <p:cNvPr id="4" name="TextBox 3"/>
          <p:cNvSpPr txBox="1"/>
          <p:nvPr/>
        </p:nvSpPr>
        <p:spPr>
          <a:xfrm>
            <a:off x="988143" y="871280"/>
            <a:ext cx="7801896" cy="5973943"/>
          </a:xfrm>
          <a:prstGeom prst="rect">
            <a:avLst/>
          </a:prstGeom>
          <a:noFill/>
        </p:spPr>
        <p:txBody>
          <a:bodyPr wrap="square" rtlCol="0">
            <a:spAutoFit/>
          </a:bodyPr>
          <a:lstStyle/>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определение области знаний;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типа и источников данных;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сбор материалов, необходимых для наполнения информационной модели;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отбор наиболее полезной информации;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метода обработки информации (классификация, кластеризация, регрессионный анализ и т.д.);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алгоритма поиска закономерностей;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поиск закономерностей, формальных правил и структурных связей в собранной информации; </a:t>
            </a:r>
          </a:p>
          <a:p>
            <a:pPr marL="457200" marR="27305" lvl="0" indent="-457200" algn="just" fontAlgn="base">
              <a:lnSpc>
                <a:spcPct val="105000"/>
              </a:lnSpc>
              <a:spcAft>
                <a:spcPts val="830"/>
              </a:spcAft>
              <a:buClr>
                <a:srgbClr val="181717"/>
              </a:buClr>
              <a:buSzPts val="1050"/>
              <a:buFont typeface="Arial" panose="020B0604020202020204" pitchFamily="34" charset="0"/>
              <a:buChar char="•"/>
            </a:pP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творческая интерпретация полученных результатов.</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3881" y="3177153"/>
            <a:ext cx="3911401" cy="3248988"/>
          </a:xfrm>
          <a:prstGeom prst="rect">
            <a:avLst/>
          </a:prstGeom>
        </p:spPr>
      </p:pic>
    </p:spTree>
    <p:extLst>
      <p:ext uri="{BB962C8B-B14F-4D97-AF65-F5344CB8AC3E}">
        <p14:creationId xmlns:p14="http://schemas.microsoft.com/office/powerpoint/2010/main" val="1920700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752</TotalTime>
  <Words>6444</Words>
  <Application>Microsoft Office PowerPoint</Application>
  <PresentationFormat>Широкоэкранный</PresentationFormat>
  <Paragraphs>542</Paragraphs>
  <Slides>37</Slides>
  <Notes>37</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37</vt:i4>
      </vt:variant>
    </vt:vector>
  </HeadingPairs>
  <TitlesOfParts>
    <vt:vector size="43" baseType="lpstr">
      <vt:lpstr>Arial</vt:lpstr>
      <vt:lpstr>Calibri</vt:lpstr>
      <vt:lpstr>Calibri Light</vt:lpstr>
      <vt:lpstr>Courier New</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организации самостоятельной аудиторной и внеаудиторной работ студентов.  </dc:title>
  <dc:subject>Информационный поиск в обучении психолого – педагогических дисциплин</dc:subject>
  <dc:creator>преподаватель высшей квалификационной категории Гольская Оксана Геннадьевна.</dc:creator>
  <cp:keywords>поиск, информационный поиск, поисковая система, критерии поиска, обучение. </cp:keywords>
  <cp:lastModifiedBy>Admin</cp:lastModifiedBy>
  <cp:revision>144</cp:revision>
  <dcterms:created xsi:type="dcterms:W3CDTF">2019-11-20T11:30:35Z</dcterms:created>
  <dcterms:modified xsi:type="dcterms:W3CDTF">2020-01-05T05:28:27Z</dcterms:modified>
</cp:coreProperties>
</file>