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60" r:id="rId2"/>
    <p:sldId id="256" r:id="rId3"/>
    <p:sldId id="258" r:id="rId4"/>
    <p:sldId id="259" r:id="rId5"/>
    <p:sldId id="264" r:id="rId6"/>
    <p:sldId id="268" r:id="rId7"/>
    <p:sldId id="269" r:id="rId8"/>
    <p:sldId id="270" r:id="rId9"/>
    <p:sldId id="271" r:id="rId10"/>
    <p:sldId id="272" r:id="rId11"/>
    <p:sldId id="273" r:id="rId12"/>
    <p:sldId id="265" r:id="rId13"/>
    <p:sldId id="274" r:id="rId14"/>
    <p:sldId id="266" r:id="rId15"/>
    <p:sldId id="275" r:id="rId16"/>
    <p:sldId id="267" r:id="rId17"/>
    <p:sldId id="277" r:id="rId18"/>
    <p:sldId id="278" r:id="rId19"/>
    <p:sldId id="276" r:id="rId20"/>
    <p:sldId id="279" r:id="rId21"/>
    <p:sldId id="280" r:id="rId22"/>
    <p:sldId id="261" r:id="rId23"/>
    <p:sldId id="262" r:id="rId24"/>
    <p:sldId id="26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2A7E6-F449-48D5-9483-69F3BFD0FC79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57C9C6-BFDD-4DC2-83B2-F9A3F2ECBB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51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D13E83B4-8099-4A6B-A893-CB3ED04D7889}" type="slidenum">
              <a:rPr lang="ru-RU" altLang="ru-RU" smtClean="0">
                <a:latin typeface="Arial" charset="0"/>
              </a:rPr>
              <a:pPr eaLnBrk="1" hangingPunct="1"/>
              <a:t>6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2625EB9E-EC19-4EDF-AE19-526189D037A1}" type="slidenum">
              <a:rPr lang="ru-RU" altLang="ru-RU" smtClean="0">
                <a:latin typeface="Arial" charset="0"/>
              </a:rPr>
              <a:pPr eaLnBrk="1" hangingPunct="1"/>
              <a:t>8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11680278-07AE-43EE-B625-89E56BDD4501}" type="slidenum">
              <a:rPr lang="ru-RU" altLang="ru-RU" smtClean="0">
                <a:latin typeface="Arial" charset="0"/>
              </a:rPr>
              <a:pPr eaLnBrk="1" hangingPunct="1"/>
              <a:t>10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A420B2D2-5E7F-4E48-824F-17362D550CEB}" type="slidenum">
              <a:rPr lang="ru-RU" altLang="ru-RU" smtClean="0">
                <a:latin typeface="Arial" charset="0"/>
              </a:rPr>
              <a:pPr eaLnBrk="1" hangingPunct="1"/>
              <a:t>13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4A54EED7-BA03-4712-BF78-518814AB9A85}" type="slidenum">
              <a:rPr lang="ru-RU" altLang="ru-RU" smtClean="0">
                <a:latin typeface="Arial" charset="0"/>
              </a:rPr>
              <a:pPr eaLnBrk="1" hangingPunct="1"/>
              <a:t>15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ED29900E-242F-4E09-8518-CD8F345F88F8}" type="slidenum">
              <a:rPr lang="ru-RU" altLang="ru-RU" smtClean="0">
                <a:latin typeface="Arial" charset="0"/>
              </a:rPr>
              <a:pPr eaLnBrk="1" hangingPunct="1"/>
              <a:t>17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BA6F22D2-52B3-45A0-8B98-87CCBDE97776}" type="slidenum">
              <a:rPr lang="ru-RU" altLang="ru-RU" smtClean="0">
                <a:latin typeface="Arial" charset="0"/>
              </a:rPr>
              <a:pPr eaLnBrk="1" hangingPunct="1"/>
              <a:t>18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fld id="{C2BB0E4A-B6FA-415C-B5E7-EA05934B16B8}" type="slidenum">
              <a:rPr lang="ru-RU" altLang="ru-RU" smtClean="0">
                <a:latin typeface="Arial" charset="0"/>
              </a:rPr>
              <a:pPr eaLnBrk="1" hangingPunct="1"/>
              <a:t>20</a:t>
            </a:fld>
            <a:endParaRPr lang="ru-RU" altLang="ru-RU" smtClean="0">
              <a:latin typeface="Arial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9C1FE-45F5-4B8A-AB2B-D20C54310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7087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3438" y="17526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3438" y="3962400"/>
            <a:ext cx="3924300" cy="205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CBB3A5-B81C-4980-8061-A459E3345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196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968152"/>
          </a:xfrm>
        </p:spPr>
        <p:txBody>
          <a:bodyPr/>
          <a:lstStyle/>
          <a:p>
            <a:pPr algn="ctr"/>
            <a:r>
              <a:rPr lang="ru-RU" b="1" dirty="0" smtClean="0"/>
              <a:t>Вспомните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dirty="0" smtClean="0"/>
              <a:t>Где можно было получить образование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Какие изобретения были созданы в России во второй половине </a:t>
            </a:r>
            <a:r>
              <a:rPr lang="en-US" sz="2800" dirty="0" smtClean="0"/>
              <a:t>XVIII</a:t>
            </a:r>
            <a:r>
              <a:rPr lang="ru-RU" sz="2800" dirty="0" smtClean="0"/>
              <a:t> века?</a:t>
            </a:r>
          </a:p>
          <a:p>
            <a:r>
              <a:rPr lang="ru-RU" sz="2800" dirty="0" smtClean="0"/>
              <a:t>В чем особенности стилей барокко и классицизм?</a:t>
            </a:r>
          </a:p>
          <a:p>
            <a:r>
              <a:rPr lang="ru-RU" sz="2800" dirty="0" smtClean="0"/>
              <a:t>Что такое скульптурный портрет?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7115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7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714500"/>
            <a:ext cx="5643563" cy="4267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b="1" dirty="0" smtClean="0"/>
              <a:t>     </a:t>
            </a:r>
            <a:r>
              <a:rPr lang="ru-RU" altLang="ru-RU" sz="2400" b="1" dirty="0" smtClean="0"/>
              <a:t>Усиление крепостного права и произвол помещиков, их безграничная власть над крестьянами стали причиной появления острых произведений на социальные и политические темы.</a:t>
            </a:r>
            <a:endParaRPr lang="en-US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/>
              <a:t>Автором комедии «Недоросль» был </a:t>
            </a:r>
            <a:endParaRPr lang="en-US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FF3300"/>
                </a:solidFill>
              </a:rPr>
              <a:t>Денис Иванович Фонвизин.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/>
              <a:t>Автором оды «</a:t>
            </a:r>
            <a:r>
              <a:rPr lang="ru-RU" altLang="ru-RU" sz="2400" b="1" dirty="0" err="1" smtClean="0"/>
              <a:t>Фелица»был</a:t>
            </a:r>
            <a:r>
              <a:rPr lang="ru-RU" altLang="ru-RU" sz="2400" b="1" dirty="0" smtClean="0"/>
              <a:t> </a:t>
            </a:r>
            <a:endParaRPr lang="en-US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altLang="ru-RU" sz="2400" b="1" dirty="0" smtClean="0">
                <a:solidFill>
                  <a:srgbClr val="FF3300"/>
                </a:solidFill>
              </a:rPr>
              <a:t>Гаврила Романович Державин.</a:t>
            </a:r>
          </a:p>
        </p:txBody>
      </p:sp>
      <p:pic>
        <p:nvPicPr>
          <p:cNvPr id="171020" name="Picture 12" descr="Д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72250" y="1643063"/>
            <a:ext cx="1800225" cy="2057400"/>
          </a:xfrm>
          <a:noFill/>
        </p:spPr>
      </p:pic>
      <p:pic>
        <p:nvPicPr>
          <p:cNvPr id="171021" name="Picture 13" descr="Державин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15125" y="3857625"/>
            <a:ext cx="1614488" cy="205740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034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10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92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10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0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7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7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710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1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1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17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17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1710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7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7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710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40"/>
                            </p:stCondLst>
                            <p:childTnLst>
                              <p:par>
                                <p:cTn id="4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1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1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связь миров повсюду сущих,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крайня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степень вещества;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средоточие живущих,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Черта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начальна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божества;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телом в прахе истлеваю,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Умом громам повелеваю,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царь — я раб — я червь — я Бог!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Но, будучи я столь чудесен,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Отколе </a:t>
            </a:r>
            <a:r>
              <a:rPr lang="ru-RU" sz="24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происшёл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 — безвестен: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сам собой я быть не мог.</a:t>
            </a:r>
          </a:p>
          <a:p>
            <a:pPr algn="r">
              <a:buFont typeface="Wingdings" pitchFamily="2" charset="2"/>
              <a:buNone/>
              <a:defRPr/>
            </a:pPr>
            <a:r>
              <a:rPr lang="ru-RU" sz="2400" dirty="0" smtClean="0"/>
              <a:t>Ода «Бог», (1784)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62927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879476"/>
            <a:ext cx="7056784" cy="381868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Русский классицизм основывался на  национальной тематике</a:t>
            </a:r>
            <a:endParaRPr lang="ru-RU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111563" y="1261344"/>
            <a:ext cx="1689625" cy="234210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111562" y="3068960"/>
            <a:ext cx="1689625" cy="4892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Фонвизин </a:t>
            </a:r>
            <a:r>
              <a:rPr lang="ru-RU" sz="1000" b="1" dirty="0"/>
              <a:t>Денис Иванович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60232" y="3627339"/>
            <a:ext cx="1836030" cy="299648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6156" y="2024534"/>
            <a:ext cx="5182404" cy="3673028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00808"/>
            <a:ext cx="1944216" cy="2993157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1475" y="3861048"/>
            <a:ext cx="2094381" cy="265986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67644" y="6208705"/>
            <a:ext cx="1800200" cy="31220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/>
              <a:t>Державин </a:t>
            </a:r>
            <a:r>
              <a:rPr lang="ru-RU" sz="1000" b="1" dirty="0"/>
              <a:t>Гавриил Романович</a:t>
            </a:r>
          </a:p>
        </p:txBody>
      </p:sp>
    </p:spTree>
    <p:extLst>
      <p:ext uri="{BB962C8B-B14F-4D97-AF65-F5344CB8AC3E}">
        <p14:creationId xmlns:p14="http://schemas.microsoft.com/office/powerpoint/2010/main" val="259019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980728"/>
            <a:ext cx="4719637" cy="4267200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800" b="1" dirty="0" smtClean="0"/>
              <a:t>     </a:t>
            </a:r>
            <a:r>
              <a:rPr lang="ru-RU" altLang="ru-RU" sz="2800" b="1" dirty="0" smtClean="0"/>
              <a:t>Пороки крепостничества показывал в своих журналах «Трутень» и «Живописец» </a:t>
            </a:r>
            <a:r>
              <a:rPr lang="ru-RU" altLang="ru-RU" sz="2800" b="1" dirty="0" smtClean="0">
                <a:solidFill>
                  <a:srgbClr val="FF3300"/>
                </a:solidFill>
              </a:rPr>
              <a:t>Николай Иванович Новиков</a:t>
            </a:r>
            <a:endParaRPr lang="en-US" altLang="ru-RU" sz="2800" b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800" b="1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800" dirty="0" smtClean="0"/>
              <a:t>     </a:t>
            </a:r>
            <a:r>
              <a:rPr lang="ru-RU" altLang="ru-RU" sz="2800" dirty="0" smtClean="0"/>
              <a:t>«</a:t>
            </a:r>
            <a:r>
              <a:rPr lang="ru-RU" altLang="ru-RU" sz="2800" b="1" dirty="0" smtClean="0"/>
              <a:t>Бунтовщик</a:t>
            </a:r>
            <a:r>
              <a:rPr lang="ru-RU" altLang="ru-RU" sz="2800" b="1" dirty="0" smtClean="0">
                <a:solidFill>
                  <a:srgbClr val="FF3300"/>
                </a:solidFill>
              </a:rPr>
              <a:t> </a:t>
            </a:r>
            <a:r>
              <a:rPr lang="ru-RU" altLang="ru-RU" sz="2800" b="1" dirty="0" smtClean="0"/>
              <a:t>хуже Пугачева»- так назвала </a:t>
            </a:r>
            <a:r>
              <a:rPr lang="ru-RU" altLang="ru-RU" sz="2800" b="1" dirty="0" smtClean="0">
                <a:solidFill>
                  <a:srgbClr val="FF3300"/>
                </a:solidFill>
              </a:rPr>
              <a:t>Александра Николаевича Радищева</a:t>
            </a:r>
            <a:r>
              <a:rPr lang="ru-RU" altLang="ru-RU" sz="2800" b="1" dirty="0" smtClean="0"/>
              <a:t> Екатерина  за его произведение «Путешествие из Петербурга в Москву», где он впервые поднял вопрос о ликвидации крепостного права</a:t>
            </a:r>
            <a:r>
              <a:rPr lang="ru-RU" altLang="ru-RU" sz="2800" dirty="0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800" dirty="0" smtClean="0"/>
          </a:p>
        </p:txBody>
      </p:sp>
      <p:pic>
        <p:nvPicPr>
          <p:cNvPr id="176135" name="Picture 7" descr="Портрет Новикова Н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5963" y="1773238"/>
            <a:ext cx="1622425" cy="2057400"/>
          </a:xfrm>
          <a:noFill/>
        </p:spPr>
      </p:pic>
      <p:pic>
        <p:nvPicPr>
          <p:cNvPr id="176136" name="Picture 8" descr="Портрет Радищева 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95963" y="4005263"/>
            <a:ext cx="1597025" cy="2159000"/>
          </a:xfrm>
          <a:noFill/>
        </p:spPr>
      </p:pic>
    </p:spTree>
    <p:extLst>
      <p:ext uri="{BB962C8B-B14F-4D97-AF65-F5344CB8AC3E}">
        <p14:creationId xmlns:p14="http://schemas.microsoft.com/office/powerpoint/2010/main" val="2746921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6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52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76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6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176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176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1761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76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6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9"/>
            <a:ext cx="8435280" cy="54174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4. От классицизма к сентиментализму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426224" y="1196752"/>
            <a:ext cx="3312368" cy="7200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Сентиментализм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 в русской литературе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Стрелка вправо 3"/>
          <p:cNvSpPr/>
          <p:nvPr/>
        </p:nvSpPr>
        <p:spPr>
          <a:xfrm rot="5400000">
            <a:off x="6793396" y="2312306"/>
            <a:ext cx="720080" cy="361180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26804" y="3549013"/>
            <a:ext cx="6398840" cy="288032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(фр</a:t>
            </a:r>
            <a:r>
              <a:rPr lang="ru-RU" b="1" dirty="0"/>
              <a:t>. </a:t>
            </a:r>
            <a:r>
              <a:rPr lang="ru-RU" b="1" dirty="0" err="1"/>
              <a:t>sentimentalisme</a:t>
            </a:r>
            <a:r>
              <a:rPr lang="ru-RU" b="1" dirty="0"/>
              <a:t>, от фр. </a:t>
            </a:r>
            <a:r>
              <a:rPr lang="ru-RU" b="1" dirty="0" err="1"/>
              <a:t>sentiment</a:t>
            </a:r>
            <a:r>
              <a:rPr lang="ru-RU" b="1" dirty="0"/>
              <a:t> — чувство) — направление в западноевропейской и русской культуре и соответствующее литературное направление. Произведения, написанные в рамках данного художественного направления, делают особый акцент на чувственность, возникающую при их прочтении</a:t>
            </a:r>
            <a:r>
              <a:rPr lang="ru-RU" b="1" dirty="0" smtClean="0"/>
              <a:t>.                </a:t>
            </a:r>
            <a:r>
              <a:rPr lang="ru-RU" b="1" dirty="0"/>
              <a:t>В Европе существовал с 20-х по 80-е годы XVIII века, в России — с конца XVIII до начала XIX веков.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828" y="980728"/>
            <a:ext cx="1926214" cy="2568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22887" y="3202293"/>
            <a:ext cx="1922155" cy="3467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err="1" smtClean="0"/>
              <a:t>Карамзи</a:t>
            </a:r>
            <a:r>
              <a:rPr lang="ru-RU" sz="1000" b="1" dirty="0" smtClean="0"/>
              <a:t>, </a:t>
            </a:r>
            <a:r>
              <a:rPr lang="ru-RU" sz="1000" b="1" dirty="0"/>
              <a:t>Николай Михайлович</a:t>
            </a: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2386136" cy="198758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615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357188" y="2000250"/>
            <a:ext cx="5357812" cy="4267200"/>
          </a:xfrm>
        </p:spPr>
        <p:txBody>
          <a:bodyPr>
            <a:normAutofit/>
          </a:bodyPr>
          <a:lstStyle/>
          <a:p>
            <a:pPr lvl="1" eaLnBrk="1" hangingPunct="1">
              <a:buFont typeface="Wingdings" pitchFamily="2" charset="2"/>
              <a:buNone/>
            </a:pPr>
            <a:r>
              <a:rPr lang="en-US" altLang="ru-RU" sz="2400" b="1" dirty="0" smtClean="0"/>
              <a:t>      </a:t>
            </a:r>
            <a:r>
              <a:rPr lang="ru-RU" altLang="ru-RU" sz="2400" b="1" dirty="0" smtClean="0"/>
              <a:t>На рубеже 18 -19 веков основоположником нового стиля в литературе – </a:t>
            </a:r>
            <a:r>
              <a:rPr lang="ru-RU" altLang="ru-RU" sz="2400" b="1" i="1" dirty="0" smtClean="0"/>
              <a:t>сентиментализм</a:t>
            </a:r>
            <a:r>
              <a:rPr lang="ru-RU" altLang="ru-RU" sz="2400" b="1" dirty="0" smtClean="0"/>
              <a:t> – стал </a:t>
            </a:r>
            <a:r>
              <a:rPr lang="ru-RU" altLang="ru-RU" sz="2400" b="1" dirty="0" smtClean="0">
                <a:solidFill>
                  <a:srgbClr val="FF3300"/>
                </a:solidFill>
              </a:rPr>
              <a:t>Николай Михайлович Карамзин.</a:t>
            </a:r>
            <a:r>
              <a:rPr lang="ru-RU" altLang="ru-RU" sz="2400" b="1" dirty="0" smtClean="0"/>
              <a:t> </a:t>
            </a:r>
            <a:endParaRPr lang="en-US" altLang="ru-RU" sz="2400" b="1" dirty="0" smtClean="0"/>
          </a:p>
          <a:p>
            <a:pPr lvl="1" eaLnBrk="1" hangingPunct="1">
              <a:buFont typeface="Wingdings" pitchFamily="2" charset="2"/>
              <a:buNone/>
            </a:pPr>
            <a:r>
              <a:rPr lang="en-US" altLang="ru-RU" sz="2400" b="1" dirty="0" smtClean="0"/>
              <a:t>     </a:t>
            </a:r>
            <a:r>
              <a:rPr lang="ru-RU" altLang="ru-RU" sz="2400" b="1" dirty="0" smtClean="0"/>
              <a:t>В своем произведении «Бедная Лиза» на первое место он поставил чувства главной героини.</a:t>
            </a:r>
          </a:p>
        </p:txBody>
      </p:sp>
      <p:pic>
        <p:nvPicPr>
          <p:cNvPr id="179206" name="Picture 6" descr="Карамзин Н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9313" y="2071688"/>
            <a:ext cx="2713037" cy="3611562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3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9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41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9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9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92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716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9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9"/>
            <a:ext cx="8435280" cy="54174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1"/>
                </a:solidFill>
              </a:rPr>
              <a:t>5. Рождение русского театра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910605"/>
            <a:ext cx="6667500" cy="28765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29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chemeClr val="tx1"/>
                </a:solidFill>
              </a:rPr>
              <a:t>Русский театр</a:t>
            </a:r>
          </a:p>
        </p:txBody>
      </p:sp>
      <p:sp>
        <p:nvSpPr>
          <p:cNvPr id="2201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28625" y="1928813"/>
            <a:ext cx="4276725" cy="4267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b="1" dirty="0" smtClean="0"/>
              <a:t>      </a:t>
            </a:r>
            <a:r>
              <a:rPr lang="ru-RU" altLang="ru-RU" sz="2400" b="1" dirty="0" smtClean="0"/>
              <a:t>Первый русский театр возник в Ярославле под руководством </a:t>
            </a:r>
            <a:r>
              <a:rPr lang="ru-RU" altLang="ru-RU" sz="2400" b="1" dirty="0" smtClean="0">
                <a:solidFill>
                  <a:srgbClr val="FF3300"/>
                </a:solidFill>
              </a:rPr>
              <a:t>Федора Григорьевича Волкова</a:t>
            </a:r>
            <a:r>
              <a:rPr lang="ru-RU" altLang="ru-RU" sz="2400" b="1" dirty="0" smtClean="0"/>
              <a:t>, который затем, в 1761 году, возглавил театр в Петербурге.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b="1" dirty="0" smtClean="0"/>
              <a:t>     </a:t>
            </a:r>
            <a:endParaRPr lang="ru-RU" altLang="ru-RU" sz="2400" b="1" dirty="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dirty="0" smtClean="0"/>
          </a:p>
        </p:txBody>
      </p:sp>
      <p:sp>
        <p:nvSpPr>
          <p:cNvPr id="29700" name="TextBox 4"/>
          <p:cNvSpPr txBox="1">
            <a:spLocks noChangeArrowheads="1"/>
          </p:cNvSpPr>
          <p:nvPr/>
        </p:nvSpPr>
        <p:spPr bwMode="auto">
          <a:xfrm>
            <a:off x="5143500" y="6215063"/>
            <a:ext cx="3500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/>
              <a:t>Портрет работы А. П. Лосенко</a:t>
            </a:r>
          </a:p>
        </p:txBody>
      </p:sp>
      <p:pic>
        <p:nvPicPr>
          <p:cNvPr id="29701" name="Picture 2" descr="C:\Users\Админ\Desktop\F_volko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43500" y="1714500"/>
            <a:ext cx="3390900" cy="4229100"/>
          </a:xfrm>
          <a:noFill/>
        </p:spPr>
      </p:pic>
    </p:spTree>
    <p:extLst>
      <p:ext uri="{BB962C8B-B14F-4D97-AF65-F5344CB8AC3E}">
        <p14:creationId xmlns:p14="http://schemas.microsoft.com/office/powerpoint/2010/main" val="956492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0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220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220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220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400" b="1" i="1" dirty="0" smtClean="0">
                <a:solidFill>
                  <a:schemeClr val="tx1"/>
                </a:solidFill>
              </a:rPr>
              <a:t>Русский театр</a:t>
            </a:r>
          </a:p>
        </p:txBody>
      </p:sp>
      <p:sp>
        <p:nvSpPr>
          <p:cNvPr id="2201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1752600"/>
            <a:ext cx="4643437" cy="4267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ru-RU" sz="2400" b="1" dirty="0" smtClean="0"/>
              <a:t>     </a:t>
            </a:r>
            <a:r>
              <a:rPr lang="ru-RU" altLang="ru-RU" sz="2400" b="1" dirty="0" smtClean="0"/>
              <a:t>Кроме императорских театров были частные, в которых играли крепостные актеры.</a:t>
            </a:r>
            <a:r>
              <a:rPr lang="en-US" altLang="ru-RU" sz="2400" b="1" dirty="0" smtClean="0"/>
              <a:t> </a:t>
            </a:r>
            <a:r>
              <a:rPr lang="ru-RU" altLang="ru-RU" sz="2400" b="1" dirty="0" smtClean="0"/>
              <a:t>В театре графа Шереметева играла крепостная актриса </a:t>
            </a:r>
            <a:r>
              <a:rPr lang="ru-RU" altLang="ru-RU" sz="2400" b="1" dirty="0" smtClean="0">
                <a:solidFill>
                  <a:srgbClr val="FF3300"/>
                </a:solidFill>
              </a:rPr>
              <a:t>Прасковья Ковалева-</a:t>
            </a:r>
            <a:r>
              <a:rPr lang="ru-RU" altLang="ru-RU" sz="2400" b="1" dirty="0" err="1" smtClean="0">
                <a:solidFill>
                  <a:srgbClr val="FF3300"/>
                </a:solidFill>
              </a:rPr>
              <a:t>Жемчугова</a:t>
            </a:r>
            <a:r>
              <a:rPr lang="ru-RU" altLang="ru-RU" sz="2400" b="1" dirty="0" smtClean="0"/>
              <a:t>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altLang="ru-RU" sz="2400" b="1" dirty="0" smtClean="0"/>
          </a:p>
        </p:txBody>
      </p:sp>
      <p:pic>
        <p:nvPicPr>
          <p:cNvPr id="220166" name="Picture 6" descr="Ковалева-Жемчугова (Аргунов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76825" y="1557338"/>
            <a:ext cx="3340100" cy="4608512"/>
          </a:xfrm>
          <a:noFill/>
        </p:spPr>
      </p:pic>
      <p:sp>
        <p:nvSpPr>
          <p:cNvPr id="30725" name="TextBox 5"/>
          <p:cNvSpPr txBox="1">
            <a:spLocks noChangeArrowheads="1"/>
          </p:cNvSpPr>
          <p:nvPr/>
        </p:nvSpPr>
        <p:spPr bwMode="auto">
          <a:xfrm>
            <a:off x="4286250" y="6286500"/>
            <a:ext cx="6315075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Unicode MS" pitchFamily="34" charset="-128"/>
                <a:cs typeface="Arial" charset="0"/>
              </a:defRPr>
            </a:lvl9pPr>
          </a:lstStyle>
          <a:p>
            <a:pPr eaLnBrk="1" hangingPunct="1"/>
            <a:r>
              <a:rPr lang="ru-RU" altLang="ru-RU" sz="1400"/>
              <a:t>Аргунов Николай Иванович</a:t>
            </a:r>
            <a:r>
              <a:rPr lang="en-US" altLang="ru-RU" sz="1400"/>
              <a:t>. </a:t>
            </a:r>
            <a:r>
              <a:rPr lang="ru-RU" altLang="ru-RU" sz="1400"/>
              <a:t>Портрет крепостной</a:t>
            </a:r>
            <a:endParaRPr lang="en-US" altLang="ru-RU" sz="1400"/>
          </a:p>
          <a:p>
            <a:pPr eaLnBrk="1" hangingPunct="1"/>
            <a:r>
              <a:rPr lang="ru-RU" altLang="ru-RU" sz="1400"/>
              <a:t> актрисы П.И. Ковалевой-Жемчуговой (Шереметьевой).</a:t>
            </a:r>
          </a:p>
          <a:p>
            <a:pPr eaLnBrk="1" hangingPunct="1"/>
            <a:endParaRPr lang="ru-RU" altLang="ru-RU" sz="1600"/>
          </a:p>
        </p:txBody>
      </p:sp>
    </p:spTree>
    <p:extLst>
      <p:ext uri="{BB962C8B-B14F-4D97-AF65-F5344CB8AC3E}">
        <p14:creationId xmlns:p14="http://schemas.microsoft.com/office/powerpoint/2010/main" val="1546836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0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20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20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768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20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20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Заполните таблицу </a:t>
            </a:r>
            <a:br>
              <a:rPr lang="ru-RU" dirty="0" smtClean="0"/>
            </a:br>
            <a:r>
              <a:rPr lang="ru-RU" dirty="0" smtClean="0"/>
              <a:t>«Развитие театрального искусства в </a:t>
            </a:r>
            <a:r>
              <a:rPr lang="en-US" dirty="0" smtClean="0"/>
              <a:t>XVIII</a:t>
            </a:r>
            <a:r>
              <a:rPr lang="ru-RU" dirty="0" smtClean="0"/>
              <a:t> в.»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46868298"/>
              </p:ext>
            </p:extLst>
          </p:nvPr>
        </p:nvGraphicFramePr>
        <p:xfrm>
          <a:off x="251520" y="1412776"/>
          <a:ext cx="8594726" cy="5212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97363"/>
                <a:gridCol w="42973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Города, где</a:t>
                      </a:r>
                      <a:r>
                        <a:rPr lang="ru-RU" sz="2000" baseline="0" dirty="0" smtClean="0"/>
                        <a:t> работали театры (по сезонам)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Основатель первого профессионального театра в России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Наиболее известные крепостные</a:t>
                      </a:r>
                      <a:r>
                        <a:rPr lang="ru-RU" sz="2000" baseline="0" dirty="0" smtClean="0"/>
                        <a:t> театры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Знаменитая Крепостная актриса</a:t>
                      </a: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Указ об учреждении государственного русского театра (дата)</a:t>
                      </a:r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Авторы трагедий</a:t>
                      </a: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Автор комедий</a:t>
                      </a:r>
                    </a:p>
                    <a:p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83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6307" y="980728"/>
            <a:ext cx="5616624" cy="3600400"/>
          </a:xfrm>
        </p:spPr>
        <p:txBody>
          <a:bodyPr>
            <a:noAutofit/>
          </a:bodyPr>
          <a:lstStyle/>
          <a:p>
            <a:r>
              <a:rPr lang="ru-RU" sz="5400" b="1" dirty="0"/>
              <a:t>Культура России второй половины XVIII века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0032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Особенности развития художественной культуры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66738" y="1752600"/>
            <a:ext cx="8001000" cy="4267200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ru-RU" altLang="ru-RU" sz="2800" dirty="0" smtClean="0"/>
              <a:t>Синтез национального своеобразия и европейских тенденций;</a:t>
            </a:r>
          </a:p>
          <a:p>
            <a:pPr eaLnBrk="1" hangingPunct="1"/>
            <a:r>
              <a:rPr lang="ru-RU" altLang="ru-RU" sz="2800" dirty="0" smtClean="0"/>
              <a:t>Повышенный интерес к литературе;</a:t>
            </a:r>
          </a:p>
          <a:p>
            <a:pPr eaLnBrk="1" hangingPunct="1"/>
            <a:r>
              <a:rPr lang="ru-RU" altLang="ru-RU" sz="2800" dirty="0" smtClean="0"/>
              <a:t>Развитие русского театра;</a:t>
            </a:r>
          </a:p>
          <a:p>
            <a:pPr eaLnBrk="1" hangingPunct="1"/>
            <a:r>
              <a:rPr lang="ru-RU" altLang="ru-RU" sz="2800" dirty="0" smtClean="0"/>
              <a:t>Развитие коллекционирования картин, фарфора, книг;</a:t>
            </a:r>
          </a:p>
          <a:p>
            <a:pPr eaLnBrk="1" hangingPunct="1"/>
            <a:r>
              <a:rPr lang="ru-RU" altLang="ru-RU" sz="2800" dirty="0" smtClean="0"/>
              <a:t>Расцвет живописи, архитектуры, скульптуры.</a:t>
            </a:r>
          </a:p>
          <a:p>
            <a:pPr eaLnBrk="1" hangingPunct="1"/>
            <a:endParaRPr lang="ru-RU" alt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284973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8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58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8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8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58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58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8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7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32436"/>
            <a:ext cx="5781675" cy="6733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03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6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/>
              <a:t>Продолжите любые 2-3 фразы: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400" dirty="0"/>
              <a:t>сегодня я узнал...</a:t>
            </a:r>
          </a:p>
          <a:p>
            <a:r>
              <a:rPr lang="ru-RU" sz="2400" dirty="0"/>
              <a:t>было трудно…</a:t>
            </a:r>
          </a:p>
          <a:p>
            <a:r>
              <a:rPr lang="ru-RU" sz="2400" dirty="0"/>
              <a:t>я понял, что…</a:t>
            </a:r>
          </a:p>
          <a:p>
            <a:r>
              <a:rPr lang="ru-RU" sz="2400" dirty="0"/>
              <a:t>я научился…</a:t>
            </a:r>
          </a:p>
          <a:p>
            <a:r>
              <a:rPr lang="ru-RU" sz="2400" dirty="0"/>
              <a:t>я смог…</a:t>
            </a:r>
          </a:p>
          <a:p>
            <a:r>
              <a:rPr lang="ru-RU" sz="2400" dirty="0"/>
              <a:t>было интересно узнать, что…</a:t>
            </a:r>
          </a:p>
          <a:p>
            <a:r>
              <a:rPr lang="ru-RU" sz="2400" dirty="0"/>
              <a:t>меня удивило…</a:t>
            </a:r>
          </a:p>
          <a:p>
            <a:r>
              <a:rPr lang="ru-RU" sz="2400" dirty="0"/>
              <a:t>мне захотелось… 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6905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752128"/>
          </a:xfrm>
        </p:spPr>
        <p:txBody>
          <a:bodyPr/>
          <a:lstStyle/>
          <a:p>
            <a:pPr algn="ctr"/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2800" dirty="0" smtClean="0"/>
              <a:t>Стр. 179- 182 пересказ.</a:t>
            </a:r>
          </a:p>
          <a:p>
            <a:r>
              <a:rPr lang="ru-RU" sz="2800" dirty="0" smtClean="0"/>
              <a:t>Ответить на вопросы на стр. 180, 182.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68101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591550" cy="1066800"/>
          </a:xfrm>
        </p:spPr>
        <p:txBody>
          <a:bodyPr/>
          <a:lstStyle/>
          <a:p>
            <a:pPr algn="ctr"/>
            <a:r>
              <a:rPr lang="ru-RU" dirty="0" smtClean="0"/>
              <a:t>Спасибо за урок!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56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7"/>
            <a:ext cx="6141368" cy="313548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Можно ли говорить о том, что достижения русской культуры </a:t>
            </a:r>
            <a:r>
              <a:rPr lang="ru-RU" sz="3200" b="1" dirty="0"/>
              <a:t>в</a:t>
            </a:r>
            <a:r>
              <a:rPr lang="ru-RU" sz="3200" b="1" dirty="0" smtClean="0"/>
              <a:t>торой половины </a:t>
            </a:r>
            <a:r>
              <a:rPr lang="en-US" sz="3200" b="1" dirty="0" smtClean="0"/>
              <a:t>XVIII</a:t>
            </a:r>
            <a:r>
              <a:rPr lang="ru-RU" sz="3200" b="1" dirty="0" smtClean="0"/>
              <a:t> в. внесли не меньший вклад в создание Российской державы, чем реформы и военные победы?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3969060"/>
            <a:ext cx="2746648" cy="2592288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Сентиментализм</a:t>
            </a:r>
          </a:p>
          <a:p>
            <a:r>
              <a:rPr lang="ru-RU" dirty="0" smtClean="0"/>
              <a:t>Классицизм</a:t>
            </a:r>
          </a:p>
          <a:p>
            <a:r>
              <a:rPr lang="ru-RU" dirty="0" smtClean="0"/>
              <a:t>Театр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499992" y="3933056"/>
            <a:ext cx="2746648" cy="2664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3736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2200" b="0" i="0" kern="1200" cap="none" spc="3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1pPr>
            <a:lvl2pPr marL="34448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2pPr>
            <a:lvl3pPr marL="515938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3pPr>
            <a:lvl4pPr marL="68897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4pPr>
            <a:lvl5pPr marL="860425" indent="-173736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Tahoma" pitchFamily="34" charset="0"/>
              </a:defRPr>
            </a:lvl5pPr>
            <a:lvl6pPr marL="105156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23444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41732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1600200" indent="-173736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Г.Р. Державин</a:t>
            </a:r>
          </a:p>
          <a:p>
            <a:r>
              <a:rPr lang="ru-RU" dirty="0" smtClean="0"/>
              <a:t>Н.М. Карамзин</a:t>
            </a:r>
          </a:p>
          <a:p>
            <a:r>
              <a:rPr lang="ru-RU" dirty="0" smtClean="0"/>
              <a:t>Ф.Г. Волков</a:t>
            </a:r>
          </a:p>
          <a:p>
            <a:r>
              <a:rPr lang="ru-RU" dirty="0" smtClean="0"/>
              <a:t>А.П. Сумароков</a:t>
            </a:r>
          </a:p>
          <a:p>
            <a:endParaRPr lang="ru-RU" dirty="0" smtClean="0"/>
          </a:p>
        </p:txBody>
      </p:sp>
      <p:pic>
        <p:nvPicPr>
          <p:cNvPr id="1026" name="Picture 2" descr="ÐÐ°ÑÑÐ¸Ð½ÐºÐ¸ Ð¿Ð¾ Ð·Ð°Ð¿ÑÐ¾ÑÑ Ð²Ð¾Ð¿ÑÐ¾Ñ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92" y="404664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575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План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7504" y="1844824"/>
            <a:ext cx="9036496" cy="3928940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r>
              <a:rPr lang="ru-RU" sz="3600" b="1" dirty="0"/>
              <a:t>1. </a:t>
            </a:r>
            <a:r>
              <a:rPr lang="ru-RU" sz="3600" b="1" dirty="0" smtClean="0"/>
              <a:t>От классицизма к сентиментализму.</a:t>
            </a:r>
          </a:p>
          <a:p>
            <a:r>
              <a:rPr lang="ru-RU" sz="3600" b="1" dirty="0" smtClean="0"/>
              <a:t>2. Рождение русского театра.</a:t>
            </a:r>
          </a:p>
          <a:p>
            <a:pPr marL="0" indent="0">
              <a:buNone/>
            </a:pP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10855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591550" cy="106680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Соотнесите имена скульпторов и их произведения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56580514"/>
              </p:ext>
            </p:extLst>
          </p:nvPr>
        </p:nvGraphicFramePr>
        <p:xfrm>
          <a:off x="251520" y="2564904"/>
          <a:ext cx="8594726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7363"/>
                <a:gridCol w="42973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Скульпторы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Произведения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1)</a:t>
                      </a:r>
                      <a:r>
                        <a:rPr lang="ru-RU" baseline="0" dirty="0" smtClean="0"/>
                        <a:t> И .П. </a:t>
                      </a:r>
                      <a:r>
                        <a:rPr lang="ru-RU" baseline="0" dirty="0" err="1" smtClean="0"/>
                        <a:t>Мартос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 Памятник А.В. Суворову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2) Э. Фальконе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Б) Памятник </a:t>
                      </a:r>
                      <a:r>
                        <a:rPr lang="ru-RU" dirty="0" err="1" smtClean="0"/>
                        <a:t>Козьме</a:t>
                      </a:r>
                      <a:r>
                        <a:rPr lang="ru-RU" dirty="0" smtClean="0"/>
                        <a:t> Минину и Дмитрию Пожарскому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3) М.И.</a:t>
                      </a:r>
                      <a:r>
                        <a:rPr lang="ru-RU" baseline="0" dirty="0" smtClean="0"/>
                        <a:t> Козловский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В) Статуя Анны</a:t>
                      </a:r>
                      <a:r>
                        <a:rPr lang="ru-RU" baseline="0" dirty="0" smtClean="0"/>
                        <a:t> Иоанновны с арапчонком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4) Ф.И. Шубин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Г)</a:t>
                      </a:r>
                      <a:r>
                        <a:rPr lang="ru-RU" baseline="0" dirty="0" smtClean="0"/>
                        <a:t> Памятник Петру </a:t>
                      </a:r>
                      <a:r>
                        <a:rPr lang="en-US" baseline="0" dirty="0" smtClean="0"/>
                        <a:t>I </a:t>
                      </a:r>
                      <a:r>
                        <a:rPr lang="ru-RU" baseline="0" dirty="0" smtClean="0"/>
                        <a:t>(«Медный всадник»)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Д) Бюст М.В. Ломоносова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076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304801"/>
            <a:ext cx="8568952" cy="11079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/>
              <a:t>1. От классицизма к сентиментализму</a:t>
            </a:r>
            <a:endParaRPr lang="ru-RU" altLang="ru-RU" sz="4400" b="1" i="1" dirty="0" smtClean="0">
              <a:solidFill>
                <a:srgbClr val="FF3300"/>
              </a:solidFill>
            </a:endParaRPr>
          </a:p>
        </p:txBody>
      </p:sp>
      <p:sp>
        <p:nvSpPr>
          <p:cNvPr id="162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16113"/>
            <a:ext cx="4932363" cy="42672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altLang="ru-RU" sz="2800" b="1" smtClean="0"/>
              <a:t>   Основоположником новой системы стихосложения стал </a:t>
            </a:r>
            <a:r>
              <a:rPr lang="ru-RU" altLang="ru-RU" sz="2800" b="1" smtClean="0">
                <a:solidFill>
                  <a:srgbClr val="FF3300"/>
                </a:solidFill>
              </a:rPr>
              <a:t>Василий Кириллович Тредиаковский</a:t>
            </a:r>
          </a:p>
        </p:txBody>
      </p:sp>
      <p:pic>
        <p:nvPicPr>
          <p:cNvPr id="162821" name="Picture 5" descr="Портрет Тредиаковского В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35600" y="1773238"/>
            <a:ext cx="2895600" cy="3810000"/>
          </a:xfrm>
          <a:noFill/>
        </p:spPr>
      </p:pic>
    </p:spTree>
    <p:extLst>
      <p:ext uri="{BB962C8B-B14F-4D97-AF65-F5344CB8AC3E}">
        <p14:creationId xmlns:p14="http://schemas.microsoft.com/office/powerpoint/2010/main" val="21833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2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62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162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4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62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625" y="1785938"/>
            <a:ext cx="8715375" cy="42672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Монархиня велика!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Зерцало героинь!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оных общих лика —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Ты всех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верьх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благостынь.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Тебе, с тимпаны стройно,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Гласят трубы достойно.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О! муза, в сладость глас, по мере сил, настрой,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Елисавете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песнь благодарений </a:t>
            </a:r>
            <a:r>
              <a:rPr lang="ru-RU" sz="28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вспой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1113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85750" y="1752600"/>
            <a:ext cx="4205288" cy="4267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800" b="1" dirty="0" smtClean="0"/>
              <a:t>    Родоначальником русской драматургии, автором первых русских трагедий и комедий, директором Российского театра в Петербурге стал </a:t>
            </a:r>
            <a:r>
              <a:rPr lang="ru-RU" altLang="ru-RU" sz="2800" b="1" dirty="0" smtClean="0">
                <a:solidFill>
                  <a:srgbClr val="FF3300"/>
                </a:solidFill>
              </a:rPr>
              <a:t>Сумароков Александр Петрович.</a:t>
            </a:r>
          </a:p>
        </p:txBody>
      </p:sp>
      <p:pic>
        <p:nvPicPr>
          <p:cNvPr id="167942" name="Picture 6" descr="Сумароков 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2363" y="1773238"/>
            <a:ext cx="3363912" cy="4267200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80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7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64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7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94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85750" y="1752600"/>
            <a:ext cx="8318698" cy="42672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800" i="1" dirty="0" smtClean="0"/>
              <a:t>   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Слог песен должен быть приятен, прост и ясен,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Витийств не надобно; он сам собой прекрасен;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ум в нём был сокрыт и говорила страсть;</a:t>
            </a:r>
            <a:b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он над ним большой — имеет сердце влас</a:t>
            </a:r>
            <a:r>
              <a:rPr lang="ru-RU" sz="2800" b="1" i="1" dirty="0" smtClean="0"/>
              <a:t>ть.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2103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TM01790493[[fn=SOHO]]</Template>
  <TotalTime>158</TotalTime>
  <Words>728</Words>
  <Application>Microsoft Office PowerPoint</Application>
  <PresentationFormat>Экран (4:3)</PresentationFormat>
  <Paragraphs>116</Paragraphs>
  <Slides>24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Soho</vt:lpstr>
      <vt:lpstr>Вспомните </vt:lpstr>
      <vt:lpstr>Культура России второй половины XVIII века</vt:lpstr>
      <vt:lpstr>Можно ли говорить о том, что достижения русской культуры второй половины XVIII в. внесли не меньший вклад в создание Российской державы, чем реформы и военные победы?</vt:lpstr>
      <vt:lpstr>План урока</vt:lpstr>
      <vt:lpstr>Соотнесите имена скульпторов и их произведения</vt:lpstr>
      <vt:lpstr>1. От классицизма к сентиментализму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От классицизма к сентиментализму</vt:lpstr>
      <vt:lpstr>Презентация PowerPoint</vt:lpstr>
      <vt:lpstr>5. Рождение русского театра</vt:lpstr>
      <vt:lpstr>Русский театр</vt:lpstr>
      <vt:lpstr>Русский театр</vt:lpstr>
      <vt:lpstr>Заполните таблицу  «Развитие театрального искусства в XVIII в.»</vt:lpstr>
      <vt:lpstr>Особенности развития художественной культуры</vt:lpstr>
      <vt:lpstr>Презентация PowerPoint</vt:lpstr>
      <vt:lpstr>Продолжите любые 2-3 фразы:</vt:lpstr>
      <vt:lpstr>Домашнее задание</vt:lpstr>
      <vt:lpstr>Спасибо за урок!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Вспомните</dc:title>
  <dc:creator>Анжелика</dc:creator>
  <cp:lastModifiedBy>Анжелика</cp:lastModifiedBy>
  <cp:revision>7</cp:revision>
  <dcterms:created xsi:type="dcterms:W3CDTF">2019-04-22T19:39:43Z</dcterms:created>
  <dcterms:modified xsi:type="dcterms:W3CDTF">2020-01-09T13:35:01Z</dcterms:modified>
</cp:coreProperties>
</file>