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31"/>
  </p:notesMasterIdLst>
  <p:sldIdLst>
    <p:sldId id="290" r:id="rId2"/>
    <p:sldId id="256" r:id="rId3"/>
    <p:sldId id="257" r:id="rId4"/>
    <p:sldId id="258" r:id="rId5"/>
    <p:sldId id="260" r:id="rId6"/>
    <p:sldId id="261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5" r:id="rId17"/>
    <p:sldId id="277" r:id="rId18"/>
    <p:sldId id="276" r:id="rId19"/>
    <p:sldId id="280" r:id="rId20"/>
    <p:sldId id="281" r:id="rId21"/>
    <p:sldId id="284" r:id="rId22"/>
    <p:sldId id="287" r:id="rId23"/>
    <p:sldId id="288" r:id="rId24"/>
    <p:sldId id="289" r:id="rId25"/>
    <p:sldId id="291" r:id="rId26"/>
    <p:sldId id="292" r:id="rId27"/>
    <p:sldId id="295" r:id="rId28"/>
    <p:sldId id="293" r:id="rId29"/>
    <p:sldId id="29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2060" autoAdjust="0"/>
  </p:normalViewPr>
  <p:slideViewPr>
    <p:cSldViewPr>
      <p:cViewPr varScale="1">
        <p:scale>
          <a:sx n="60" d="100"/>
          <a:sy n="60" d="100"/>
        </p:scale>
        <p:origin x="-165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1521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0B4BB-F9E5-4703-940B-02C842CFF1A7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C1E71F-EF4F-4061-8E69-F4B18AAAB5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8273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1E71F-EF4F-4061-8E69-F4B18AAAB51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0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</a:p>
          <a:p>
            <a:r>
              <a:rPr lang="ru-RU" b="1" dirty="0" smtClean="0"/>
              <a:t>1.</a:t>
            </a:r>
            <a:r>
              <a:rPr lang="ru-RU" dirty="0" smtClean="0"/>
              <a:t>Познакомиться с выдающимися памятниками изобразительного искусства второй половины XVIII века, создать представление о развитии и закреплении черт культуры классицизма в живописи, скульптуре, архитектуре. </a:t>
            </a:r>
          </a:p>
          <a:p>
            <a:r>
              <a:rPr lang="ru-RU" b="1" dirty="0" smtClean="0"/>
              <a:t>2. П</a:t>
            </a:r>
            <a:r>
              <a:rPr lang="ru-RU" dirty="0" smtClean="0"/>
              <a:t>родолжать развивать умение анализировать информацию, работать с текстом учебника, выполнять задания на соотнесение информации.</a:t>
            </a:r>
          </a:p>
          <a:p>
            <a:r>
              <a:rPr lang="ru-RU" b="1" dirty="0" smtClean="0"/>
              <a:t>3. В</a:t>
            </a:r>
            <a:r>
              <a:rPr lang="ru-RU" dirty="0" smtClean="0"/>
              <a:t>оспитание чувства прекрасного, гордости и любви к наследию своего народа, уважению к культурному достоянию России.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C1E71F-EF4F-4061-8E69-F4B18AAAB51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5173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1C7E89B5-ACC3-4F07-8B00-EFCEB6E821A3}" type="slidenum">
              <a:rPr lang="ru-RU" altLang="ru-RU" smtClean="0">
                <a:latin typeface="Arial" charset="0"/>
              </a:rPr>
              <a:pPr eaLnBrk="1" hangingPunct="1"/>
              <a:t>17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60BA3CA4-D6C0-4CFC-B27A-C7AF85B37C06}" type="slidenum">
              <a:rPr lang="ru-RU" altLang="ru-RU" smtClean="0">
                <a:latin typeface="Arial" charset="0"/>
              </a:rPr>
              <a:pPr eaLnBrk="1" hangingPunct="1"/>
              <a:t>19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9E8ED446-8E12-4EC0-97E0-60ADDA38E063}" type="slidenum">
              <a:rPr lang="ru-RU" altLang="ru-RU" smtClean="0">
                <a:latin typeface="Arial" charset="0"/>
              </a:rPr>
              <a:pPr eaLnBrk="1" hangingPunct="1"/>
              <a:t>20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27F97AEB-1C7C-4A1F-9E38-EDD6FD636EFB}" type="slidenum">
              <a:rPr lang="ru-RU" altLang="ru-RU" smtClean="0">
                <a:latin typeface="Arial" charset="0"/>
              </a:rPr>
              <a:pPr eaLnBrk="1" hangingPunct="1"/>
              <a:t>22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EF0515DD-7036-413B-A272-EAF10CC2FCD3}" type="slidenum">
              <a:rPr lang="ru-RU" altLang="ru-RU" smtClean="0">
                <a:latin typeface="Arial" charset="0"/>
              </a:rPr>
              <a:pPr eaLnBrk="1" hangingPunct="1"/>
              <a:t>23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1EADC480-CF90-4BA9-AFFF-E86FD4D4CEDA}" type="slidenum">
              <a:rPr lang="ru-RU" altLang="ru-RU" smtClean="0">
                <a:latin typeface="Arial" charset="0"/>
              </a:rPr>
              <a:pPr eaLnBrk="1" hangingPunct="1"/>
              <a:t>24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4837C-E937-40E3-9420-58E5B6BB7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09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1704F0-99DE-413D-BFD2-9D73155AF8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217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BD8B0-407F-4F9A-AED3-AC78543EF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954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667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667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ECBB0-A0A0-4D88-AE22-346D8D8C3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7024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920FA-6AFF-4D86-941E-9B4EFAD5C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9475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13213-0516-4DE0-A1D0-7BC118ECF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466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600" dirty="0"/>
              <a:t>О незабвенно столетие! радостным смертным даруешь </a:t>
            </a:r>
            <a:br>
              <a:rPr lang="ru-RU" sz="2600" dirty="0"/>
            </a:br>
            <a:r>
              <a:rPr lang="ru-RU" sz="2600" dirty="0"/>
              <a:t>Истину, вольность и свет, ясно созвездье вовек; </a:t>
            </a:r>
            <a:br>
              <a:rPr lang="ru-RU" sz="2600" dirty="0"/>
            </a:br>
            <a:r>
              <a:rPr lang="ru-RU" sz="2600" dirty="0"/>
              <a:t>Мощно, велико ты было, столетье! дух веков прежних </a:t>
            </a:r>
            <a:br>
              <a:rPr lang="ru-RU" sz="2600" dirty="0"/>
            </a:br>
            <a:r>
              <a:rPr lang="ru-RU" sz="2600" dirty="0"/>
              <a:t>Пал пред твоим </a:t>
            </a:r>
            <a:r>
              <a:rPr lang="ru-RU" sz="2600" dirty="0" err="1"/>
              <a:t>олтарем</a:t>
            </a:r>
            <a:r>
              <a:rPr lang="ru-RU" sz="2600" dirty="0"/>
              <a:t> ниц и безмолвен, дивясь. </a:t>
            </a:r>
            <a:br>
              <a:rPr lang="ru-RU" sz="2600" dirty="0"/>
            </a:br>
            <a:r>
              <a:rPr lang="ru-RU" sz="2600" dirty="0"/>
              <a:t>Выше и выше лети ко солнцу, орел ты российский, </a:t>
            </a:r>
            <a:br>
              <a:rPr lang="ru-RU" sz="2600" dirty="0"/>
            </a:br>
            <a:r>
              <a:rPr lang="ru-RU" sz="2600" dirty="0"/>
              <a:t>Свет ты на землю снеси, </a:t>
            </a:r>
            <a:r>
              <a:rPr lang="ru-RU" sz="2600" dirty="0" err="1"/>
              <a:t>молньи</a:t>
            </a:r>
            <a:r>
              <a:rPr lang="ru-RU" sz="2600" dirty="0"/>
              <a:t> смертельны оставь.</a:t>
            </a:r>
            <a:br>
              <a:rPr lang="ru-RU" sz="2600" dirty="0"/>
            </a:br>
            <a:r>
              <a:rPr lang="ru-RU" sz="2600" dirty="0"/>
              <a:t>Мир, суд правды, истина, вольность </a:t>
            </a:r>
            <a:r>
              <a:rPr lang="ru-RU" sz="2600" dirty="0" err="1"/>
              <a:t>лиются</a:t>
            </a:r>
            <a:r>
              <a:rPr lang="ru-RU" sz="2600" dirty="0"/>
              <a:t> от трона, </a:t>
            </a:r>
            <a:br>
              <a:rPr lang="ru-RU" sz="2600" dirty="0"/>
            </a:br>
            <a:r>
              <a:rPr lang="ru-RU" sz="2600" dirty="0"/>
              <a:t>Екатериной, Петром </a:t>
            </a:r>
            <a:r>
              <a:rPr lang="ru-RU" sz="2600" dirty="0" err="1"/>
              <a:t>вздвигнут</a:t>
            </a:r>
            <a:r>
              <a:rPr lang="ru-RU" sz="2600" dirty="0"/>
              <a:t>, чтоб счастлив был росс.</a:t>
            </a:r>
          </a:p>
          <a:p>
            <a:pPr marL="0" indent="0" algn="ctr">
              <a:buNone/>
            </a:pPr>
            <a:endParaRPr lang="ru-RU" sz="2600" dirty="0" smtClean="0"/>
          </a:p>
          <a:p>
            <a:pPr marL="0" indent="0" algn="r">
              <a:buNone/>
            </a:pPr>
            <a:r>
              <a:rPr lang="ru-RU" sz="2000" dirty="0" smtClean="0"/>
              <a:t>А.Н. Радищев «</a:t>
            </a:r>
            <a:r>
              <a:rPr lang="ru-RU" sz="2000" dirty="0" err="1" smtClean="0"/>
              <a:t>Осьмнадцатое</a:t>
            </a:r>
            <a:r>
              <a:rPr lang="ru-RU" sz="2000" dirty="0" smtClean="0"/>
              <a:t> столетие</a:t>
            </a:r>
            <a:r>
              <a:rPr lang="ru-RU" sz="2600" dirty="0" smtClean="0"/>
              <a:t>»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2588352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-27384"/>
            <a:ext cx="8591550" cy="68012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2. Ученые </a:t>
            </a:r>
            <a:r>
              <a:rPr lang="ru-RU" sz="4400" b="1" dirty="0"/>
              <a:t>и изобретатели</a:t>
            </a:r>
            <a:r>
              <a:rPr lang="ru-RU" sz="4400" b="1" dirty="0" smtClean="0"/>
              <a:t>.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692696"/>
            <a:ext cx="8595360" cy="55435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Соотнесите имя ученого и название его творения/открытия: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8348112"/>
              </p:ext>
            </p:extLst>
          </p:nvPr>
        </p:nvGraphicFramePr>
        <p:xfrm>
          <a:off x="251520" y="1124745"/>
          <a:ext cx="8640960" cy="5229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1440160"/>
                <a:gridCol w="4896544"/>
              </a:tblGrid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Творение </a:t>
                      </a:r>
                      <a:endParaRPr lang="ru-RU" dirty="0"/>
                    </a:p>
                  </a:txBody>
                  <a:tcPr/>
                </a:tc>
              </a:tr>
              <a:tr h="332773">
                <a:tc>
                  <a:txBody>
                    <a:bodyPr/>
                    <a:lstStyle/>
                    <a:p>
                      <a:r>
                        <a:rPr lang="ru-RU" dirty="0" smtClean="0"/>
                        <a:t>1.М.В. Ломоносов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А. Изучение</a:t>
                      </a:r>
                      <a:r>
                        <a:rPr lang="ru-RU" baseline="0" dirty="0" smtClean="0"/>
                        <a:t> Камчатки</a:t>
                      </a:r>
                      <a:endParaRPr lang="ru-RU" dirty="0" smtClean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2.С.К. Котельников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Б. Исследование Среднего</a:t>
                      </a:r>
                      <a:r>
                        <a:rPr lang="ru-RU" baseline="0" dirty="0" smtClean="0"/>
                        <a:t> и Нижнего Поволжья, Средней Азии.</a:t>
                      </a:r>
                      <a:endParaRPr lang="ru-RU" dirty="0"/>
                    </a:p>
                  </a:txBody>
                  <a:tcPr/>
                </a:tc>
              </a:tr>
              <a:tr h="378632">
                <a:tc>
                  <a:txBody>
                    <a:bodyPr/>
                    <a:lstStyle/>
                    <a:p>
                      <a:r>
                        <a:rPr lang="ru-RU" dirty="0" smtClean="0"/>
                        <a:t>3.С.Я. </a:t>
                      </a:r>
                      <a:r>
                        <a:rPr lang="ru-RU" dirty="0" err="1" smtClean="0"/>
                        <a:t>Румовский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В. Открытие</a:t>
                      </a:r>
                      <a:r>
                        <a:rPr lang="ru-RU" baseline="0" dirty="0" smtClean="0"/>
                        <a:t> Московского университета</a:t>
                      </a:r>
                      <a:endParaRPr lang="ru-RU" dirty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4.П.С. Паллас и И.И.</a:t>
                      </a:r>
                      <a:r>
                        <a:rPr lang="ru-RU" baseline="0" dirty="0" smtClean="0"/>
                        <a:t> Лепехин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Г. Учебники</a:t>
                      </a:r>
                      <a:r>
                        <a:rPr lang="ru-RU" baseline="0" dirty="0" smtClean="0"/>
                        <a:t> по  математике, механике и геодезии</a:t>
                      </a:r>
                      <a:endParaRPr lang="ru-RU" dirty="0" smtClean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5.П.К.</a:t>
                      </a:r>
                      <a:r>
                        <a:rPr lang="ru-RU" baseline="0" dirty="0" smtClean="0"/>
                        <a:t> Крашенинников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Д. Издана «История Российская с самых древнейших времен»</a:t>
                      </a:r>
                      <a:endParaRPr lang="ru-RU" dirty="0"/>
                    </a:p>
                  </a:txBody>
                  <a:tcPr/>
                </a:tc>
              </a:tr>
              <a:tr h="389353">
                <a:tc>
                  <a:txBody>
                    <a:bodyPr/>
                    <a:lstStyle/>
                    <a:p>
                      <a:r>
                        <a:rPr lang="ru-RU" dirty="0" smtClean="0"/>
                        <a:t>6.Г.И. </a:t>
                      </a:r>
                      <a:r>
                        <a:rPr lang="ru-RU" dirty="0" err="1" smtClean="0"/>
                        <a:t>Шелехов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Е. Основоположник русской астрономии</a:t>
                      </a:r>
                      <a:endParaRPr lang="ru-RU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7.И.И. Ползунов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Ж. Изучение Аляски и Алеутских островов</a:t>
                      </a:r>
                      <a:endParaRPr lang="ru-RU" dirty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8.И.П.</a:t>
                      </a:r>
                      <a:r>
                        <a:rPr lang="ru-RU" baseline="0" dirty="0" smtClean="0"/>
                        <a:t> Кулибин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З. Изобретение парового двигателя универсального назначения</a:t>
                      </a:r>
                      <a:endParaRPr lang="ru-RU" dirty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9.В.Н. Татищев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И. Смастерил</a:t>
                      </a:r>
                      <a:r>
                        <a:rPr lang="ru-RU" baseline="0" dirty="0" smtClean="0"/>
                        <a:t> телескоп, микроскоп и проект «</a:t>
                      </a:r>
                      <a:r>
                        <a:rPr lang="ru-RU" baseline="0" dirty="0" err="1" smtClean="0"/>
                        <a:t>самобеглой</a:t>
                      </a:r>
                      <a:r>
                        <a:rPr lang="ru-RU" baseline="0" dirty="0" smtClean="0"/>
                        <a:t>» коляски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9" name="Прямая со стрелкой 8"/>
          <p:cNvCxnSpPr/>
          <p:nvPr/>
        </p:nvCxnSpPr>
        <p:spPr>
          <a:xfrm>
            <a:off x="2555776" y="1628800"/>
            <a:ext cx="1440160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555776" y="2204864"/>
            <a:ext cx="1440160" cy="10801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55776" y="2744924"/>
            <a:ext cx="1440160" cy="176419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555776" y="2204864"/>
            <a:ext cx="1440160" cy="1008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555776" y="1628800"/>
            <a:ext cx="1440160" cy="23042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2555776" y="4509120"/>
            <a:ext cx="144016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2555776" y="4869160"/>
            <a:ext cx="144016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555776" y="5373216"/>
            <a:ext cx="1440160" cy="64807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555776" y="3933056"/>
            <a:ext cx="1440160" cy="20882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2164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-27384"/>
            <a:ext cx="8591550" cy="68012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2. Ученые </a:t>
            </a:r>
            <a:r>
              <a:rPr lang="ru-RU" sz="4400" b="1" dirty="0"/>
              <a:t>и изобретатели</a:t>
            </a:r>
            <a:r>
              <a:rPr lang="ru-RU" sz="4400" b="1" dirty="0" smtClean="0"/>
              <a:t>.</a:t>
            </a:r>
            <a:endParaRPr lang="ru-RU" sz="4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2882609"/>
              </p:ext>
            </p:extLst>
          </p:nvPr>
        </p:nvGraphicFramePr>
        <p:xfrm>
          <a:off x="999666" y="861509"/>
          <a:ext cx="7200800" cy="52008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4896544"/>
              </a:tblGrid>
              <a:tr h="38730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Ученый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Творение </a:t>
                      </a:r>
                      <a:endParaRPr lang="ru-RU" dirty="0"/>
                    </a:p>
                  </a:txBody>
                  <a:tcPr/>
                </a:tc>
              </a:tr>
              <a:tr h="332773">
                <a:tc>
                  <a:txBody>
                    <a:bodyPr/>
                    <a:lstStyle/>
                    <a:p>
                      <a:r>
                        <a:rPr lang="ru-RU" dirty="0" smtClean="0"/>
                        <a:t>М.В. Ломоносов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Открытие</a:t>
                      </a:r>
                      <a:r>
                        <a:rPr lang="ru-RU" baseline="0" dirty="0" smtClean="0"/>
                        <a:t> Московского университета</a:t>
                      </a:r>
                      <a:endParaRPr lang="ru-RU" dirty="0" smtClean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С.К. Котельников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Учебники</a:t>
                      </a:r>
                      <a:r>
                        <a:rPr lang="ru-RU" baseline="0" dirty="0" smtClean="0"/>
                        <a:t> по  математике, механике и геодезии</a:t>
                      </a:r>
                      <a:endParaRPr lang="ru-RU" dirty="0" smtClean="0"/>
                    </a:p>
                  </a:txBody>
                  <a:tcPr/>
                </a:tc>
              </a:tr>
              <a:tr h="378632">
                <a:tc>
                  <a:txBody>
                    <a:bodyPr/>
                    <a:lstStyle/>
                    <a:p>
                      <a:r>
                        <a:rPr lang="ru-RU" dirty="0" smtClean="0"/>
                        <a:t>С.Я. </a:t>
                      </a:r>
                      <a:r>
                        <a:rPr lang="ru-RU" dirty="0" err="1" smtClean="0"/>
                        <a:t>Румовский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Основоположник русской астрономии</a:t>
                      </a:r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П.С. Паллас и И.И.</a:t>
                      </a:r>
                      <a:r>
                        <a:rPr lang="ru-RU" baseline="0" dirty="0" smtClean="0"/>
                        <a:t> Лепехин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Исследование Среднего</a:t>
                      </a:r>
                      <a:r>
                        <a:rPr lang="ru-RU" baseline="0" dirty="0" smtClean="0"/>
                        <a:t> и Нижнего Поволжья, Средней Азии.</a:t>
                      </a:r>
                      <a:endParaRPr lang="ru-RU" dirty="0"/>
                    </a:p>
                  </a:txBody>
                  <a:tcPr/>
                </a:tc>
              </a:tr>
              <a:tr h="314815">
                <a:tc>
                  <a:txBody>
                    <a:bodyPr/>
                    <a:lstStyle/>
                    <a:p>
                      <a:r>
                        <a:rPr lang="ru-RU" dirty="0" smtClean="0"/>
                        <a:t>П.К.</a:t>
                      </a:r>
                      <a:r>
                        <a:rPr lang="ru-RU" baseline="0" dirty="0" smtClean="0"/>
                        <a:t> Крашенинников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mtClean="0"/>
                        <a:t>Изучение</a:t>
                      </a:r>
                      <a:r>
                        <a:rPr lang="ru-RU" baseline="0" smtClean="0"/>
                        <a:t> Камчатки</a:t>
                      </a:r>
                      <a:endParaRPr lang="ru-RU" dirty="0" smtClean="0"/>
                    </a:p>
                  </a:txBody>
                  <a:tcPr/>
                </a:tc>
              </a:tr>
              <a:tr h="389353">
                <a:tc>
                  <a:txBody>
                    <a:bodyPr/>
                    <a:lstStyle/>
                    <a:p>
                      <a:r>
                        <a:rPr lang="ru-RU" dirty="0" smtClean="0"/>
                        <a:t>Г.И. </a:t>
                      </a:r>
                      <a:r>
                        <a:rPr lang="ru-RU" dirty="0" err="1" smtClean="0"/>
                        <a:t>Шелехов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Изучение Аляски и Алеутских островов</a:t>
                      </a: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dirty="0" smtClean="0"/>
                        <a:t>И.И. Ползунов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Изобретение парового двигателя универсального назначения</a:t>
                      </a:r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И.П.</a:t>
                      </a:r>
                      <a:r>
                        <a:rPr lang="ru-RU" baseline="0" dirty="0" smtClean="0"/>
                        <a:t> Кулибин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Смастерил</a:t>
                      </a:r>
                      <a:r>
                        <a:rPr lang="ru-RU" baseline="0" dirty="0" smtClean="0"/>
                        <a:t> телескоп, микроскоп и проект «</a:t>
                      </a:r>
                      <a:r>
                        <a:rPr lang="ru-RU" baseline="0" dirty="0" err="1" smtClean="0"/>
                        <a:t>самобеглой</a:t>
                      </a:r>
                      <a:r>
                        <a:rPr lang="ru-RU" baseline="0" dirty="0" smtClean="0"/>
                        <a:t>» коляски</a:t>
                      </a:r>
                      <a:endParaRPr lang="ru-RU" dirty="0" smtClean="0"/>
                    </a:p>
                  </a:txBody>
                  <a:tcPr/>
                </a:tc>
              </a:tr>
              <a:tr h="668501">
                <a:tc>
                  <a:txBody>
                    <a:bodyPr/>
                    <a:lstStyle/>
                    <a:p>
                      <a:r>
                        <a:rPr lang="ru-RU" dirty="0" smtClean="0"/>
                        <a:t>В.Н. Татищев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mtClean="0"/>
                        <a:t>Издана «История Российская с самых древнейших времен»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38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439472" cy="1391816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/>
              <a:t>М.В. Ломоносов: учёный-энциклопедист</a:t>
            </a:r>
            <a:br>
              <a:rPr lang="ru-RU" sz="4000" dirty="0" smtClean="0"/>
            </a:br>
            <a:r>
              <a:rPr lang="ru-RU" sz="4000" dirty="0" smtClean="0"/>
              <a:t>(1711 – 1765)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133600"/>
            <a:ext cx="4038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Основы физической химии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Панно «Полтавская баталия»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Молекулярное строение вещества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Закон сохранения материи и движения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На Венере есть атмосфера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Поверхность Солнца огненный океан</a:t>
            </a:r>
          </a:p>
        </p:txBody>
      </p:sp>
      <p:pic>
        <p:nvPicPr>
          <p:cNvPr id="10244" name="Picture 7" descr="SV57_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2057400"/>
            <a:ext cx="3451225" cy="42719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64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Гуманитарные науки</a:t>
            </a:r>
          </a:p>
        </p:txBody>
      </p:sp>
      <p:pic>
        <p:nvPicPr>
          <p:cNvPr id="11267" name="Picture 8" descr="SV55_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2000" y="1905000"/>
            <a:ext cx="3387725" cy="4191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6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dirty="0" smtClean="0"/>
              <a:t>Василий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dirty="0" smtClean="0"/>
              <a:t>Никитич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4000" dirty="0" smtClean="0"/>
              <a:t>Татищев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«История Российская» - 5 томов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 smtClean="0"/>
              <a:t>Формирование национального самосознания</a:t>
            </a:r>
          </a:p>
        </p:txBody>
      </p:sp>
    </p:spTree>
    <p:extLst>
      <p:ext uri="{BB962C8B-B14F-4D97-AF65-F5344CB8AC3E}">
        <p14:creationId xmlns:p14="http://schemas.microsoft.com/office/powerpoint/2010/main" val="30054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Технические изобретения</a:t>
            </a:r>
          </a:p>
        </p:txBody>
      </p:sp>
      <p:pic>
        <p:nvPicPr>
          <p:cNvPr id="13315" name="Picture 8" descr="SV59_1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1000" y="1676400"/>
            <a:ext cx="3644900" cy="449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6" name="Rectangle 10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Иван Петрович Кулибин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ru-RU" sz="2400" dirty="0" smtClean="0"/>
          </a:p>
          <a:p>
            <a:pPr eaLnBrk="1" hangingPunct="1">
              <a:buFontTx/>
              <a:buChar char="-"/>
              <a:defRPr/>
            </a:pPr>
            <a:r>
              <a:rPr lang="ru-RU" sz="2400" dirty="0" smtClean="0"/>
              <a:t>Водоход</a:t>
            </a:r>
          </a:p>
          <a:p>
            <a:pPr eaLnBrk="1" hangingPunct="1">
              <a:buFontTx/>
              <a:buChar char="-"/>
              <a:defRPr/>
            </a:pPr>
            <a:r>
              <a:rPr lang="ru-RU" sz="2400" dirty="0" smtClean="0"/>
              <a:t>Зеркальный фонарь</a:t>
            </a:r>
          </a:p>
          <a:p>
            <a:pPr eaLnBrk="1" hangingPunct="1">
              <a:buFontTx/>
              <a:buChar char="-"/>
              <a:defRPr/>
            </a:pPr>
            <a:r>
              <a:rPr lang="ru-RU" sz="2400" dirty="0" smtClean="0"/>
              <a:t>Семафорный телеграф</a:t>
            </a:r>
          </a:p>
          <a:p>
            <a:pPr eaLnBrk="1" hangingPunct="1">
              <a:buFontTx/>
              <a:buChar char="-"/>
              <a:defRPr/>
            </a:pPr>
            <a:r>
              <a:rPr lang="ru-RU" sz="2400" dirty="0" smtClean="0"/>
              <a:t>Проект </a:t>
            </a:r>
            <a:r>
              <a:rPr lang="ru-RU" sz="2400" dirty="0" err="1" smtClean="0"/>
              <a:t>одноарочного</a:t>
            </a:r>
            <a:r>
              <a:rPr lang="ru-RU" sz="2400" dirty="0" smtClean="0"/>
              <a:t> моста через Неву </a:t>
            </a:r>
          </a:p>
        </p:txBody>
      </p:sp>
    </p:spTree>
    <p:extLst>
      <p:ext uri="{BB962C8B-B14F-4D97-AF65-F5344CB8AC3E}">
        <p14:creationId xmlns:p14="http://schemas.microsoft.com/office/powerpoint/2010/main" val="22532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3600" dirty="0" smtClean="0"/>
              <a:t>Макет паровой машины Ивана Ивановича Ползунова (1765)</a:t>
            </a:r>
            <a:endParaRPr lang="ru-RU" sz="3600" dirty="0"/>
          </a:p>
        </p:txBody>
      </p:sp>
      <p:pic>
        <p:nvPicPr>
          <p:cNvPr id="15363" name="Содержимое 3" descr="ЕГЭ152.jpg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52600" y="1463675"/>
            <a:ext cx="5638800" cy="5262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827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9"/>
            <a:ext cx="8435280" cy="922113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4400" b="1" dirty="0"/>
              <a:t>3. Стили искусства. Зодчие и художники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5140" y="1196752"/>
            <a:ext cx="2900756" cy="144016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середине </a:t>
            </a:r>
            <a:r>
              <a:rPr lang="en-US" b="1" dirty="0" smtClean="0">
                <a:solidFill>
                  <a:schemeClr val="tx1"/>
                </a:solidFill>
              </a:rPr>
              <a:t>XVIII</a:t>
            </a:r>
            <a:r>
              <a:rPr lang="ru-RU" b="1" dirty="0" smtClean="0">
                <a:solidFill>
                  <a:schemeClr val="tx1"/>
                </a:solidFill>
              </a:rPr>
              <a:t> века в России главенствовал  общеевропейский художественный стиль БАРОККО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>
            <a:off x="3779912" y="1494496"/>
            <a:ext cx="822192" cy="350328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1196752"/>
            <a:ext cx="3456384" cy="144016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Барокко </a:t>
            </a:r>
            <a:r>
              <a:rPr lang="ru-RU" sz="1400" b="1" dirty="0" smtClean="0">
                <a:solidFill>
                  <a:schemeClr val="tx1"/>
                </a:solidFill>
              </a:rPr>
              <a:t>(«</a:t>
            </a:r>
            <a:r>
              <a:rPr lang="ru-RU" sz="1400" b="1" dirty="0">
                <a:solidFill>
                  <a:schemeClr val="tx1"/>
                </a:solidFill>
              </a:rPr>
              <a:t>причудливый», «странный», «склонный к излишествам</a:t>
            </a:r>
            <a:r>
              <a:rPr lang="ru-RU" sz="1400" b="1" dirty="0" smtClean="0">
                <a:solidFill>
                  <a:schemeClr val="tx1"/>
                </a:solidFill>
              </a:rPr>
              <a:t>») 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— </a:t>
            </a:r>
            <a:r>
              <a:rPr lang="ru-RU" b="1" dirty="0">
                <a:solidFill>
                  <a:schemeClr val="tx1"/>
                </a:solidFill>
              </a:rPr>
              <a:t>характеристика европейской культуры XVII—XVIII веков, центром которой была </a:t>
            </a:r>
            <a:r>
              <a:rPr lang="ru-RU" b="1" dirty="0" smtClean="0">
                <a:solidFill>
                  <a:schemeClr val="tx1"/>
                </a:solidFill>
              </a:rPr>
              <a:t>Италия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5140" y="3057836"/>
            <a:ext cx="4672102" cy="28720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539552" y="6133524"/>
            <a:ext cx="4672102" cy="332996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Зимний дворец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248" y="2662808"/>
            <a:ext cx="1584176" cy="188517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5986248" y="3284985"/>
            <a:ext cx="1584176" cy="14978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Растрелли </a:t>
            </a:r>
            <a:r>
              <a:rPr lang="ru-RU" sz="1200" b="1" dirty="0" err="1">
                <a:solidFill>
                  <a:schemeClr val="bg1"/>
                </a:solidFill>
              </a:rPr>
              <a:t>Бартоломео</a:t>
            </a:r>
            <a:r>
              <a:rPr lang="ru-RU" sz="1200" b="1" dirty="0">
                <a:solidFill>
                  <a:schemeClr val="bg1"/>
                </a:solidFill>
              </a:rPr>
              <a:t> Франческо</a:t>
            </a:r>
          </a:p>
        </p:txBody>
      </p:sp>
    </p:spTree>
    <p:extLst>
      <p:ext uri="{BB962C8B-B14F-4D97-AF65-F5344CB8AC3E}">
        <p14:creationId xmlns:p14="http://schemas.microsoft.com/office/powerpoint/2010/main" val="180478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altLang="ru-RU" sz="4400" b="1" i="1" dirty="0" smtClean="0">
                <a:solidFill>
                  <a:srgbClr val="FF3300"/>
                </a:solidFill>
              </a:rPr>
              <a:t>Барокко в архитектуре</a:t>
            </a:r>
          </a:p>
        </p:txBody>
      </p:sp>
      <p:sp>
        <p:nvSpPr>
          <p:cNvPr id="214024" name="Text Box 8"/>
          <p:cNvSpPr txBox="1">
            <a:spLocks noChangeArrowheads="1"/>
          </p:cNvSpPr>
          <p:nvPr/>
        </p:nvSpPr>
        <p:spPr bwMode="auto">
          <a:xfrm>
            <a:off x="644041" y="3187966"/>
            <a:ext cx="3816350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 dirty="0"/>
              <a:t>Самой крупной фигурой архитектуры барокко в России был</a:t>
            </a:r>
            <a:r>
              <a:rPr lang="ru-RU" altLang="ru-RU" sz="2400" dirty="0"/>
              <a:t> </a:t>
            </a:r>
          </a:p>
          <a:p>
            <a:pPr eaLnBrk="1" hangingPunct="1"/>
            <a:r>
              <a:rPr lang="ru-RU" altLang="ru-RU" sz="2400" b="1" dirty="0">
                <a:solidFill>
                  <a:srgbClr val="FF3300"/>
                </a:solidFill>
              </a:rPr>
              <a:t>Б.-Ф. Растрелли</a:t>
            </a:r>
          </a:p>
        </p:txBody>
      </p:sp>
      <p:pic>
        <p:nvPicPr>
          <p:cNvPr id="214025" name="Picture 9" descr="Екатерининский дворец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163" y="1628775"/>
            <a:ext cx="3095625" cy="2057400"/>
          </a:xfrm>
          <a:noFill/>
        </p:spPr>
      </p:pic>
      <p:pic>
        <p:nvPicPr>
          <p:cNvPr id="214027" name="Picture 11" descr="Зимний дворец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725" y="4221163"/>
            <a:ext cx="3190875" cy="1944687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5426287" y="3788319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Екатерининский дворец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102265" y="6237843"/>
            <a:ext cx="1763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Зимний дворец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28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4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14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40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4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14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14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18" grpId="0"/>
      <p:bldP spid="21402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2040" y="1124744"/>
            <a:ext cx="3816424" cy="576064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 1760 годы барокко сменяет классицизм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 rot="5400000">
            <a:off x="3959932" y="1047016"/>
            <a:ext cx="371480" cy="731520"/>
          </a:xfrm>
          <a:prstGeom prst="downArrow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063432"/>
            <a:ext cx="2232248" cy="535084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Классицизм</a:t>
            </a:r>
            <a:endParaRPr lang="ru-RU" b="1" dirty="0"/>
          </a:p>
        </p:txBody>
      </p:sp>
      <p:sp>
        <p:nvSpPr>
          <p:cNvPr id="6" name="Стрелка вниз 5"/>
          <p:cNvSpPr/>
          <p:nvPr/>
        </p:nvSpPr>
        <p:spPr>
          <a:xfrm>
            <a:off x="1808932" y="1844824"/>
            <a:ext cx="391188" cy="618368"/>
          </a:xfrm>
          <a:prstGeom prst="downArrow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2645792"/>
            <a:ext cx="3168352" cy="999232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(фр. </a:t>
            </a:r>
            <a:r>
              <a:rPr lang="ru-RU" sz="1400" b="1" dirty="0" err="1">
                <a:solidFill>
                  <a:schemeClr val="tx1"/>
                </a:solidFill>
              </a:rPr>
              <a:t>classicisme</a:t>
            </a:r>
            <a:r>
              <a:rPr lang="ru-RU" sz="1400" b="1" dirty="0">
                <a:solidFill>
                  <a:schemeClr val="tx1"/>
                </a:solidFill>
              </a:rPr>
              <a:t>, от лат. </a:t>
            </a:r>
            <a:r>
              <a:rPr lang="ru-RU" sz="1400" b="1" dirty="0" err="1">
                <a:solidFill>
                  <a:schemeClr val="tx1"/>
                </a:solidFill>
              </a:rPr>
              <a:t>classicus</a:t>
            </a:r>
            <a:r>
              <a:rPr lang="ru-RU" sz="1400" b="1" dirty="0">
                <a:solidFill>
                  <a:schemeClr val="tx1"/>
                </a:solidFill>
              </a:rPr>
              <a:t> — образцовый) — художественный стиль и эстетическое направление в европейской культуре XVII—XIX </a:t>
            </a:r>
            <a:r>
              <a:rPr lang="ru-RU" sz="1400" b="1" dirty="0" smtClean="0">
                <a:solidFill>
                  <a:schemeClr val="tx1"/>
                </a:solidFill>
              </a:rPr>
              <a:t>вв.</a:t>
            </a:r>
            <a:endParaRPr lang="ru-RU" sz="1400" b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968" y="2154008"/>
            <a:ext cx="5075381" cy="349355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5076923" y="5190362"/>
            <a:ext cx="3774425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/>
              <a:t>Арка главного штаба</a:t>
            </a:r>
          </a:p>
        </p:txBody>
      </p:sp>
    </p:spTree>
    <p:extLst>
      <p:ext uri="{BB962C8B-B14F-4D97-AF65-F5344CB8AC3E}">
        <p14:creationId xmlns:p14="http://schemas.microsoft.com/office/powerpoint/2010/main" val="9878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16632"/>
            <a:ext cx="8001000" cy="1216025"/>
          </a:xfrm>
        </p:spPr>
        <p:txBody>
          <a:bodyPr/>
          <a:lstStyle/>
          <a:p>
            <a:pPr algn="ctr" eaLnBrk="1" hangingPunct="1"/>
            <a:r>
              <a:rPr lang="ru-RU" altLang="ru-RU" sz="4400" b="1" i="1" dirty="0" smtClean="0">
                <a:solidFill>
                  <a:schemeClr val="tx1"/>
                </a:solidFill>
              </a:rPr>
              <a:t>Классицизм в архитектуре</a:t>
            </a:r>
          </a:p>
        </p:txBody>
      </p:sp>
      <p:sp>
        <p:nvSpPr>
          <p:cNvPr id="21709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752600"/>
            <a:ext cx="4786313" cy="4267200"/>
          </a:xfrm>
        </p:spPr>
        <p:txBody>
          <a:bodyPr/>
          <a:lstStyle/>
          <a:p>
            <a:pPr lvl="1" eaLnBrk="1" hangingPunct="1">
              <a:buFont typeface="Wingdings" pitchFamily="2" charset="2"/>
              <a:buNone/>
            </a:pPr>
            <a:r>
              <a:rPr lang="en-US" altLang="ru-RU" sz="2000" b="1" dirty="0" smtClean="0"/>
              <a:t>     </a:t>
            </a:r>
            <a:r>
              <a:rPr lang="ru-RU" altLang="ru-RU" sz="2000" b="1" dirty="0" smtClean="0"/>
              <a:t>Известными представителями классицизма в архитектуре были: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rgbClr val="FF3300"/>
                </a:solidFill>
              </a:rPr>
              <a:t>Василий Иванович Баженов, </a:t>
            </a:r>
            <a:r>
              <a:rPr lang="ru-RU" altLang="ru-RU" sz="2000" b="1" dirty="0" smtClean="0"/>
              <a:t>по</a:t>
            </a:r>
            <a:r>
              <a:rPr lang="ru-RU" altLang="ru-RU" sz="2000" b="1" dirty="0" smtClean="0">
                <a:solidFill>
                  <a:srgbClr val="FF3300"/>
                </a:solidFill>
              </a:rPr>
              <a:t> </a:t>
            </a:r>
            <a:r>
              <a:rPr lang="ru-RU" altLang="ru-RU" sz="2000" b="1" dirty="0" smtClean="0"/>
              <a:t>проекту которого построен Дом Пашкова в Москве;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ru-RU" altLang="ru-RU" sz="2000" b="1" dirty="0" smtClean="0">
                <a:solidFill>
                  <a:srgbClr val="FF3300"/>
                </a:solidFill>
              </a:rPr>
              <a:t>Иван Егорович </a:t>
            </a:r>
            <a:r>
              <a:rPr lang="ru-RU" altLang="ru-RU" sz="2000" b="1" dirty="0" err="1" smtClean="0">
                <a:solidFill>
                  <a:srgbClr val="FF3300"/>
                </a:solidFill>
              </a:rPr>
              <a:t>Старов</a:t>
            </a:r>
            <a:r>
              <a:rPr lang="ru-RU" altLang="ru-RU" sz="2000" b="1" dirty="0" smtClean="0">
                <a:solidFill>
                  <a:srgbClr val="FF3300"/>
                </a:solidFill>
              </a:rPr>
              <a:t>,</a:t>
            </a:r>
            <a:r>
              <a:rPr lang="en-US" altLang="ru-RU" sz="2000" b="1" dirty="0" smtClean="0">
                <a:solidFill>
                  <a:srgbClr val="FF3300"/>
                </a:solidFill>
              </a:rPr>
              <a:t> </a:t>
            </a:r>
            <a:r>
              <a:rPr lang="ru-RU" altLang="ru-RU" sz="2000" b="1" dirty="0" smtClean="0"/>
              <a:t>создавший Таврический дворец в Санкт-Петербурге.</a:t>
            </a:r>
          </a:p>
        </p:txBody>
      </p:sp>
      <p:pic>
        <p:nvPicPr>
          <p:cNvPr id="217095" name="Picture 7" descr="Дом Пашкова в Москве Арх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825" y="1557338"/>
            <a:ext cx="3311525" cy="2468562"/>
          </a:xfrm>
          <a:noFill/>
        </p:spPr>
      </p:pic>
      <p:pic>
        <p:nvPicPr>
          <p:cNvPr id="217096" name="Picture 8" descr="Таврический дворей Ивана Старов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4292600"/>
            <a:ext cx="3455988" cy="2443163"/>
          </a:xfrm>
          <a:noFill/>
        </p:spPr>
      </p:pic>
    </p:spTree>
    <p:extLst>
      <p:ext uri="{BB962C8B-B14F-4D97-AF65-F5344CB8AC3E}">
        <p14:creationId xmlns:p14="http://schemas.microsoft.com/office/powerpoint/2010/main" val="3874879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70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17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17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17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170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16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17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17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170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84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17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840"/>
                            </p:stCondLst>
                            <p:childTnLst>
                              <p:par>
                                <p:cTn id="3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217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217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2170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0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Культура России второй половины XVIII 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51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755650" y="2708275"/>
            <a:ext cx="3744913" cy="3529013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i="1" dirty="0" smtClean="0"/>
              <a:t>Барокко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i="1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/>
              <a:t>Обилие колонн;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/>
              <a:t>Пышность убранства;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/>
              <a:t>Обилие лепных украшений</a:t>
            </a:r>
            <a:r>
              <a:rPr lang="ru-RU" altLang="ru-RU" sz="2400" dirty="0" smtClean="0"/>
              <a:t>.</a:t>
            </a: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59338" y="2708275"/>
            <a:ext cx="4105275" cy="3548063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b="1" i="1" dirty="0" smtClean="0"/>
              <a:t>Классицизм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/>
              <a:t>Строгие колонны;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/>
              <a:t>Античные мотивы в убранстве;</a:t>
            </a:r>
          </a:p>
          <a:p>
            <a:pPr eaLnBrk="1" hangingPunct="1">
              <a:lnSpc>
                <a:spcPct val="90000"/>
              </a:lnSpc>
            </a:pPr>
            <a:r>
              <a:rPr lang="ru-RU" altLang="ru-RU" sz="2400" b="1" dirty="0" smtClean="0"/>
              <a:t>Сочетание белого, желтого и голубого цветов</a:t>
            </a:r>
            <a:r>
              <a:rPr lang="ru-RU" altLang="ru-RU" sz="24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6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ru-RU" altLang="ru-RU" sz="2600" dirty="0" smtClean="0"/>
          </a:p>
        </p:txBody>
      </p:sp>
      <p:sp>
        <p:nvSpPr>
          <p:cNvPr id="28677" name="Text Box 8"/>
          <p:cNvSpPr txBox="1">
            <a:spLocks noChangeArrowheads="1"/>
          </p:cNvSpPr>
          <p:nvPr/>
        </p:nvSpPr>
        <p:spPr bwMode="auto">
          <a:xfrm>
            <a:off x="827088" y="1266826"/>
            <a:ext cx="7848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2400" b="1" dirty="0"/>
              <a:t>Архитектурные стили </a:t>
            </a:r>
            <a:r>
              <a:rPr lang="ru-RU" altLang="ru-RU" sz="2400" b="1" dirty="0" smtClean="0"/>
              <a:t>второй </a:t>
            </a:r>
            <a:r>
              <a:rPr lang="ru-RU" altLang="ru-RU" sz="2400" b="1" dirty="0"/>
              <a:t>половины </a:t>
            </a:r>
            <a:r>
              <a:rPr lang="en-US" altLang="ru-RU" sz="2400" b="1" dirty="0" smtClean="0"/>
              <a:t>XVIII</a:t>
            </a:r>
            <a:r>
              <a:rPr lang="ru-RU" altLang="ru-RU" sz="2400" b="1" dirty="0" smtClean="0"/>
              <a:t> </a:t>
            </a:r>
            <a:r>
              <a:rPr lang="ru-RU" altLang="ru-RU" sz="2400" b="1" dirty="0"/>
              <a:t>века</a:t>
            </a:r>
          </a:p>
        </p:txBody>
      </p:sp>
      <p:sp>
        <p:nvSpPr>
          <p:cNvPr id="28678" name="Line 9"/>
          <p:cNvSpPr>
            <a:spLocks noChangeShapeType="1"/>
          </p:cNvSpPr>
          <p:nvPr/>
        </p:nvSpPr>
        <p:spPr bwMode="auto">
          <a:xfrm flipH="1">
            <a:off x="2771775" y="2060575"/>
            <a:ext cx="2087563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8679" name="Line 10"/>
          <p:cNvSpPr>
            <a:spLocks noChangeShapeType="1"/>
          </p:cNvSpPr>
          <p:nvPr/>
        </p:nvSpPr>
        <p:spPr bwMode="auto">
          <a:xfrm>
            <a:off x="4859338" y="2060575"/>
            <a:ext cx="1728787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4348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6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67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67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  <p:bldP spid="2867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7128792" cy="534659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04973" y="2132856"/>
            <a:ext cx="1700744" cy="2026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476672"/>
            <a:ext cx="2592288" cy="1321296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Во второй половине XVIII века появился новый вид искусства – скульптурный портрет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104973" y="3702620"/>
            <a:ext cx="1700744" cy="457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Фальконе </a:t>
            </a:r>
            <a:r>
              <a:rPr lang="ru-RU" sz="1000" b="1" dirty="0" err="1"/>
              <a:t>Этьен</a:t>
            </a:r>
            <a:r>
              <a:rPr lang="ru-RU" sz="1000" b="1" dirty="0"/>
              <a:t> Морис</a:t>
            </a:r>
          </a:p>
        </p:txBody>
      </p:sp>
    </p:spTree>
    <p:extLst>
      <p:ext uri="{BB962C8B-B14F-4D97-AF65-F5344CB8AC3E}">
        <p14:creationId xmlns:p14="http://schemas.microsoft.com/office/powerpoint/2010/main" val="697310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88913"/>
            <a:ext cx="8001000" cy="1216025"/>
          </a:xfrm>
        </p:spPr>
        <p:txBody>
          <a:bodyPr/>
          <a:lstStyle/>
          <a:p>
            <a:pPr algn="ctr" eaLnBrk="1" hangingPunct="1"/>
            <a:r>
              <a:rPr lang="ru-RU" altLang="ru-RU" sz="4400" b="1" i="1" dirty="0" smtClean="0">
                <a:solidFill>
                  <a:srgbClr val="FF3300"/>
                </a:solidFill>
              </a:rPr>
              <a:t>Живопись</a:t>
            </a:r>
          </a:p>
        </p:txBody>
      </p:sp>
      <p:sp>
        <p:nvSpPr>
          <p:cNvPr id="195593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1989138"/>
            <a:ext cx="4176713" cy="43926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200" b="1" dirty="0" smtClean="0">
                <a:solidFill>
                  <a:srgbClr val="FF3300"/>
                </a:solidFill>
              </a:rPr>
              <a:t>Дмитрий Григорьевич Левицкий</a:t>
            </a:r>
            <a:r>
              <a:rPr lang="ru-RU" altLang="ru-RU" sz="2200" b="1" dirty="0" smtClean="0"/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200" b="1" dirty="0" smtClean="0"/>
              <a:t>     </a:t>
            </a:r>
            <a:r>
              <a:rPr lang="ru-RU" altLang="ru-RU" sz="2200" b="1" dirty="0" smtClean="0"/>
              <a:t>создал целую галерею портретов воспитанниц Смольного института благородных девиц: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 b="1" dirty="0" smtClean="0"/>
              <a:t>Хованской и Хрущевой;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 b="1" dirty="0" smtClean="0"/>
              <a:t>Ржевской и Давыдовой;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 b="1" dirty="0" smtClean="0"/>
              <a:t>Натальи </a:t>
            </a:r>
            <a:r>
              <a:rPr lang="ru-RU" altLang="ru-RU" sz="2200" b="1" dirty="0" err="1" smtClean="0"/>
              <a:t>Борщевой</a:t>
            </a:r>
            <a:r>
              <a:rPr lang="ru-RU" altLang="ru-RU" sz="2200" b="1" dirty="0" smtClean="0"/>
              <a:t>; </a:t>
            </a:r>
          </a:p>
          <a:p>
            <a:pPr eaLnBrk="1" hangingPunct="1">
              <a:lnSpc>
                <a:spcPct val="80000"/>
              </a:lnSpc>
            </a:pPr>
            <a:r>
              <a:rPr lang="ru-RU" altLang="ru-RU" sz="2200" b="1" dirty="0" err="1" smtClean="0"/>
              <a:t>Нелидовой</a:t>
            </a:r>
            <a:r>
              <a:rPr lang="ru-RU" altLang="ru-RU" sz="2200" dirty="0" smtClean="0"/>
              <a:t>.</a:t>
            </a:r>
          </a:p>
        </p:txBody>
      </p:sp>
      <p:pic>
        <p:nvPicPr>
          <p:cNvPr id="195595" name="Picture 11" descr="Хованская и Хрущева Левицког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5688" y="1700213"/>
            <a:ext cx="4278312" cy="515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6" name="Picture 12" descr="Ржевская и Давыдова Левицког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1175" y="1576388"/>
            <a:ext cx="3552825" cy="528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7" name="Picture 13" descr="Борщева Наталья Левицкого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557338"/>
            <a:ext cx="3743325" cy="5300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5599" name="Picture 15" descr="Нелидова Левицкого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628775"/>
            <a:ext cx="327660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65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55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5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55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8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95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95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955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604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5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5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55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804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95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6" dur="2000"/>
                                        <p:tgtEl>
                                          <p:spTgt spid="1955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195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195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1955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4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195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51" dur="2000"/>
                                        <p:tgtEl>
                                          <p:spTgt spid="1955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6" dur="80"/>
                                        <p:tgtEl>
                                          <p:spTgt spid="195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7" dur="80"/>
                                        <p:tgtEl>
                                          <p:spTgt spid="195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80"/>
                                        <p:tgtEl>
                                          <p:spTgt spid="1955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680"/>
                            </p:stCondLst>
                            <p:childTnLst>
                              <p:par>
                                <p:cTn id="6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2000"/>
                                        <p:tgtEl>
                                          <p:spTgt spid="195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2000"/>
                                        <p:tgtEl>
                                          <p:spTgt spid="1955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5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195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195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1955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440"/>
                            </p:stCondLst>
                            <p:childTnLst>
                              <p:par>
                                <p:cTn id="7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7" dur="2000"/>
                                        <p:tgtEl>
                                          <p:spTgt spid="1955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5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400" b="1" i="1" dirty="0" smtClean="0">
                <a:solidFill>
                  <a:srgbClr val="FF3300"/>
                </a:solidFill>
              </a:rPr>
              <a:t>Живопись</a:t>
            </a: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2875" y="1989138"/>
            <a:ext cx="4143375" cy="426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b="1" dirty="0" smtClean="0"/>
              <a:t>    </a:t>
            </a:r>
            <a:r>
              <a:rPr lang="ru-RU" altLang="ru-RU" sz="2400" b="1" dirty="0" smtClean="0"/>
              <a:t>Мастером парадного портрета был</a:t>
            </a:r>
            <a:r>
              <a:rPr lang="ru-RU" altLang="ru-RU" sz="2400" dirty="0" smtClean="0"/>
              <a:t> </a:t>
            </a:r>
            <a:r>
              <a:rPr lang="ru-RU" altLang="ru-RU" sz="2400" b="1" dirty="0" smtClean="0">
                <a:solidFill>
                  <a:srgbClr val="FF3300"/>
                </a:solidFill>
              </a:rPr>
              <a:t>Федор Степанович Рокотов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b="1" dirty="0" smtClean="0"/>
              <a:t>(Парадный портрет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altLang="ru-RU" sz="2400" b="1" dirty="0" smtClean="0"/>
              <a:t>Екатерины </a:t>
            </a:r>
            <a:r>
              <a:rPr lang="en-US" altLang="ru-RU" sz="2400" b="1" dirty="0" smtClean="0"/>
              <a:t>II</a:t>
            </a:r>
            <a:r>
              <a:rPr lang="ru-RU" altLang="ru-RU" sz="2400" b="1" dirty="0" smtClean="0"/>
              <a:t>)</a:t>
            </a:r>
            <a:endParaRPr lang="en-US" altLang="ru-RU" sz="2400" b="1" dirty="0" smtClean="0"/>
          </a:p>
        </p:txBody>
      </p:sp>
      <p:pic>
        <p:nvPicPr>
          <p:cNvPr id="199685" name="Picture 5" descr="Парадный портрет Екатерины  Федора Рокотов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56100" y="1628775"/>
            <a:ext cx="4176713" cy="4537075"/>
          </a:xfrm>
          <a:noFill/>
        </p:spPr>
      </p:pic>
    </p:spTree>
    <p:extLst>
      <p:ext uri="{BB962C8B-B14F-4D97-AF65-F5344CB8AC3E}">
        <p14:creationId xmlns:p14="http://schemas.microsoft.com/office/powerpoint/2010/main" val="3372319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9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99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9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04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99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4720"/>
                            </p:stCondLst>
                            <p:childTnLst>
                              <p:par>
                                <p:cTn id="24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99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24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99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9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6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hangingPunct="1"/>
            <a:r>
              <a:rPr lang="ru-RU" altLang="ru-RU" sz="4400" b="1" i="1" dirty="0" smtClean="0">
                <a:solidFill>
                  <a:srgbClr val="FF3300"/>
                </a:solidFill>
              </a:rPr>
              <a:t>Живопись и  скульптура</a:t>
            </a:r>
          </a:p>
        </p:txBody>
      </p:sp>
      <p:sp>
        <p:nvSpPr>
          <p:cNvPr id="202760" name="Text Box 8"/>
          <p:cNvSpPr txBox="1">
            <a:spLocks noChangeArrowheads="1"/>
          </p:cNvSpPr>
          <p:nvPr/>
        </p:nvSpPr>
        <p:spPr bwMode="auto">
          <a:xfrm>
            <a:off x="539750" y="1773238"/>
            <a:ext cx="4127500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 sz="2400" b="1"/>
              <a:t>Основоположником </a:t>
            </a:r>
          </a:p>
          <a:p>
            <a:pPr eaLnBrk="1" hangingPunct="1"/>
            <a:r>
              <a:rPr lang="ru-RU" altLang="ru-RU" sz="2400" b="1"/>
              <a:t>традиций</a:t>
            </a:r>
          </a:p>
          <a:p>
            <a:pPr eaLnBrk="1" hangingPunct="1"/>
            <a:r>
              <a:rPr lang="ru-RU" altLang="ru-RU" sz="2400" b="1"/>
              <a:t> русской скульптуры был</a:t>
            </a:r>
          </a:p>
          <a:p>
            <a:pPr eaLnBrk="1" hangingPunct="1"/>
            <a:r>
              <a:rPr lang="ru-RU" altLang="ru-RU" sz="2400"/>
              <a:t> </a:t>
            </a:r>
            <a:r>
              <a:rPr lang="ru-RU" altLang="ru-RU" sz="2400" b="1">
                <a:solidFill>
                  <a:srgbClr val="FF3300"/>
                </a:solidFill>
              </a:rPr>
              <a:t>Федот </a:t>
            </a:r>
          </a:p>
          <a:p>
            <a:pPr eaLnBrk="1" hangingPunct="1"/>
            <a:r>
              <a:rPr lang="ru-RU" altLang="ru-RU" sz="2400" b="1">
                <a:solidFill>
                  <a:srgbClr val="FF3300"/>
                </a:solidFill>
              </a:rPr>
              <a:t>Иванович Шубин</a:t>
            </a:r>
          </a:p>
        </p:txBody>
      </p:sp>
      <p:pic>
        <p:nvPicPr>
          <p:cNvPr id="202761" name="Picture 9" descr="Екатерина работы Федота Шубина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5600" y="1628775"/>
            <a:ext cx="3122613" cy="3960813"/>
          </a:xfrm>
          <a:noFill/>
        </p:spPr>
      </p:pic>
      <p:pic>
        <p:nvPicPr>
          <p:cNvPr id="202762" name="Picture 10" descr="Ломоносов (2)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6238" y="3716338"/>
            <a:ext cx="1901825" cy="2449512"/>
          </a:xfrm>
          <a:noFill/>
        </p:spPr>
      </p:pic>
      <p:pic>
        <p:nvPicPr>
          <p:cNvPr id="202763" name="Picture 11" descr="Павел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3716338"/>
            <a:ext cx="1944687" cy="2449512"/>
          </a:xfrm>
          <a:noFill/>
        </p:spPr>
      </p:pic>
      <p:sp>
        <p:nvSpPr>
          <p:cNvPr id="202764" name="Text Box 12"/>
          <p:cNvSpPr txBox="1">
            <a:spLocks noChangeArrowheads="1"/>
          </p:cNvSpPr>
          <p:nvPr/>
        </p:nvSpPr>
        <p:spPr bwMode="auto">
          <a:xfrm>
            <a:off x="5940425" y="5661025"/>
            <a:ext cx="2244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Екатерина Вторая</a:t>
            </a:r>
          </a:p>
        </p:txBody>
      </p:sp>
      <p:sp>
        <p:nvSpPr>
          <p:cNvPr id="202765" name="Text Box 13"/>
          <p:cNvSpPr txBox="1">
            <a:spLocks noChangeArrowheads="1"/>
          </p:cNvSpPr>
          <p:nvPr/>
        </p:nvSpPr>
        <p:spPr bwMode="auto">
          <a:xfrm>
            <a:off x="1166813" y="6259513"/>
            <a:ext cx="889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Павел</a:t>
            </a:r>
          </a:p>
        </p:txBody>
      </p:sp>
      <p:sp>
        <p:nvSpPr>
          <p:cNvPr id="202766" name="Text Box 14"/>
          <p:cNvSpPr txBox="1">
            <a:spLocks noChangeArrowheads="1"/>
          </p:cNvSpPr>
          <p:nvPr/>
        </p:nvSpPr>
        <p:spPr bwMode="auto">
          <a:xfrm>
            <a:off x="3276600" y="6237288"/>
            <a:ext cx="1479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 b="1"/>
              <a:t>Ломоносов</a:t>
            </a:r>
          </a:p>
        </p:txBody>
      </p:sp>
    </p:spTree>
    <p:extLst>
      <p:ext uri="{BB962C8B-B14F-4D97-AF65-F5344CB8AC3E}">
        <p14:creationId xmlns:p14="http://schemas.microsoft.com/office/powerpoint/2010/main" val="3630846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27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02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027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2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2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2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027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652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2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02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2027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852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2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02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2027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4" grpId="0"/>
      <p:bldP spid="202760" grpId="0"/>
      <p:bldP spid="202764" grpId="0"/>
      <p:bldP spid="202765" grpId="0"/>
      <p:bldP spid="2027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968152"/>
          </a:xfrm>
        </p:spPr>
        <p:txBody>
          <a:bodyPr/>
          <a:lstStyle/>
          <a:p>
            <a:pPr algn="ctr"/>
            <a:r>
              <a:rPr lang="ru-RU" b="1" dirty="0" smtClean="0"/>
              <a:t>Закрепление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Где можно было получить образование во второй половине </a:t>
            </a:r>
            <a:r>
              <a:rPr lang="en-US" sz="2800" dirty="0" smtClean="0"/>
              <a:t>XVIII</a:t>
            </a:r>
            <a:r>
              <a:rPr lang="ru-RU" sz="2800" dirty="0" smtClean="0"/>
              <a:t> века?</a:t>
            </a:r>
          </a:p>
          <a:p>
            <a:r>
              <a:rPr lang="ru-RU" sz="2800" dirty="0" smtClean="0"/>
              <a:t>Какие изобретения были созданы в России во второй половине </a:t>
            </a:r>
            <a:r>
              <a:rPr lang="en-US" sz="2800" dirty="0" smtClean="0"/>
              <a:t>XVIII</a:t>
            </a:r>
            <a:r>
              <a:rPr lang="ru-RU" sz="2800" dirty="0" smtClean="0"/>
              <a:t> века?</a:t>
            </a:r>
          </a:p>
          <a:p>
            <a:r>
              <a:rPr lang="ru-RU" sz="2800" dirty="0" smtClean="0"/>
              <a:t>В чем особенности стилей барокко и классицизм?</a:t>
            </a:r>
          </a:p>
          <a:p>
            <a:r>
              <a:rPr lang="ru-RU" sz="2800" dirty="0" smtClean="0"/>
              <a:t>Что такое скульптурный портрет?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8060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7"/>
            <a:ext cx="6141368" cy="313548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Можно ли говорить о том, что достижения русской культуры </a:t>
            </a:r>
            <a:r>
              <a:rPr lang="ru-RU" sz="3200" b="1" dirty="0"/>
              <a:t>в</a:t>
            </a:r>
            <a:r>
              <a:rPr lang="ru-RU" sz="3200" b="1" dirty="0" smtClean="0"/>
              <a:t>торой половины </a:t>
            </a:r>
            <a:r>
              <a:rPr lang="en-US" sz="3200" b="1" dirty="0" smtClean="0"/>
              <a:t>XVIII</a:t>
            </a:r>
            <a:r>
              <a:rPr lang="ru-RU" sz="3200" b="1" dirty="0" smtClean="0"/>
              <a:t> в. внесли не меньший вклад в создание Российской державы, чем реформы и военные победы?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3969060"/>
            <a:ext cx="2746648" cy="2592288"/>
          </a:xfrm>
        </p:spPr>
        <p:txBody>
          <a:bodyPr/>
          <a:lstStyle/>
          <a:p>
            <a:r>
              <a:rPr lang="ru-RU" dirty="0" smtClean="0"/>
              <a:t>Барокко</a:t>
            </a:r>
          </a:p>
          <a:p>
            <a:r>
              <a:rPr lang="ru-RU" dirty="0" smtClean="0"/>
              <a:t>Классицизм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499992" y="3933056"/>
            <a:ext cx="2746648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М.В. Ломоносов</a:t>
            </a:r>
          </a:p>
          <a:p>
            <a:r>
              <a:rPr lang="ru-RU" dirty="0" smtClean="0"/>
              <a:t>Б.-Ф. Растрелли</a:t>
            </a:r>
          </a:p>
          <a:p>
            <a:r>
              <a:rPr lang="ru-RU" dirty="0" smtClean="0"/>
              <a:t>М.Ф. Казаков</a:t>
            </a:r>
          </a:p>
          <a:p>
            <a:endParaRPr lang="ru-RU" dirty="0" smtClean="0"/>
          </a:p>
        </p:txBody>
      </p:sp>
      <p:pic>
        <p:nvPicPr>
          <p:cNvPr id="1026" name="Picture 2" descr="ÐÐ°ÑÑÐ¸Ð½ÐºÐ¸ Ð¿Ð¾ Ð·Ð°Ð¿ÑÐ¾ÑÑ Ð²Ð¾Ð¿ÑÐ¾Ñ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2" y="40466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4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Продолжите любые 2-3 фразы: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сегодня я узнал...</a:t>
            </a:r>
          </a:p>
          <a:p>
            <a:r>
              <a:rPr lang="ru-RU" sz="2400" dirty="0"/>
              <a:t>было трудно…</a:t>
            </a:r>
          </a:p>
          <a:p>
            <a:r>
              <a:rPr lang="ru-RU" sz="2400" dirty="0"/>
              <a:t>я понял, что…</a:t>
            </a:r>
          </a:p>
          <a:p>
            <a:r>
              <a:rPr lang="ru-RU" sz="2400" dirty="0"/>
              <a:t>я научился…</a:t>
            </a:r>
          </a:p>
          <a:p>
            <a:r>
              <a:rPr lang="ru-RU" sz="2400" dirty="0"/>
              <a:t>я смог…</a:t>
            </a:r>
          </a:p>
          <a:p>
            <a:r>
              <a:rPr lang="ru-RU" sz="2400" dirty="0"/>
              <a:t>было интересно узнать, что…</a:t>
            </a:r>
          </a:p>
          <a:p>
            <a:r>
              <a:rPr lang="ru-RU" sz="2400" dirty="0"/>
              <a:t>меня удивило…</a:t>
            </a:r>
          </a:p>
          <a:p>
            <a:r>
              <a:rPr lang="ru-RU" sz="2400" dirty="0"/>
              <a:t>мне захотелось…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9779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52128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Стр. 171- </a:t>
            </a:r>
            <a:r>
              <a:rPr lang="ru-RU" sz="2800" smtClean="0"/>
              <a:t>179 пересказ.</a:t>
            </a:r>
            <a:endParaRPr lang="ru-RU" sz="2800" dirty="0" smtClean="0"/>
          </a:p>
          <a:p>
            <a:r>
              <a:rPr lang="ru-RU" sz="2800" dirty="0" smtClean="0"/>
              <a:t>Доклад по одной из тем на выбор:</a:t>
            </a:r>
          </a:p>
          <a:p>
            <a:pPr lvl="1"/>
            <a:r>
              <a:rPr lang="ru-RU" sz="2800" dirty="0" smtClean="0"/>
              <a:t>«Русский театр в </a:t>
            </a:r>
            <a:r>
              <a:rPr lang="en-US" sz="2800" dirty="0" smtClean="0"/>
              <a:t>XVIII</a:t>
            </a:r>
            <a:r>
              <a:rPr lang="ru-RU" sz="2800" dirty="0" smtClean="0"/>
              <a:t> веке»,</a:t>
            </a:r>
          </a:p>
          <a:p>
            <a:pPr lvl="1"/>
            <a:r>
              <a:rPr lang="ru-RU" sz="2800" dirty="0" smtClean="0"/>
              <a:t>«Сентиментализм в русской литературе </a:t>
            </a:r>
            <a:r>
              <a:rPr lang="en-US" sz="2800" dirty="0" smtClean="0"/>
              <a:t>XVIII</a:t>
            </a:r>
            <a:r>
              <a:rPr lang="ru-RU" sz="2800" dirty="0" smtClean="0"/>
              <a:t> </a:t>
            </a:r>
            <a:r>
              <a:rPr lang="ru-RU" sz="2800" dirty="0"/>
              <a:t>в</a:t>
            </a:r>
            <a:r>
              <a:rPr lang="ru-RU" sz="2800" dirty="0" smtClean="0"/>
              <a:t>ека»,</a:t>
            </a:r>
          </a:p>
          <a:p>
            <a:pPr lvl="1"/>
            <a:r>
              <a:rPr lang="ru-RU" sz="2800" dirty="0" smtClean="0"/>
              <a:t>«Классицизм </a:t>
            </a:r>
            <a:r>
              <a:rPr lang="ru-RU" sz="2800" dirty="0"/>
              <a:t>в русской литературе </a:t>
            </a:r>
            <a:r>
              <a:rPr lang="en-US" sz="2800" dirty="0"/>
              <a:t>XVIII</a:t>
            </a:r>
            <a:r>
              <a:rPr lang="ru-RU" sz="2800" dirty="0"/>
              <a:t> </a:t>
            </a:r>
            <a:r>
              <a:rPr lang="ru-RU" sz="2800" dirty="0" smtClean="0"/>
              <a:t>века.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87676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59155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66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7"/>
            <a:ext cx="6141368" cy="313548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Можно ли говорить о том, что достижения русской культуры </a:t>
            </a:r>
            <a:r>
              <a:rPr lang="ru-RU" sz="3200" b="1" dirty="0"/>
              <a:t>в</a:t>
            </a:r>
            <a:r>
              <a:rPr lang="ru-RU" sz="3200" b="1" dirty="0" smtClean="0"/>
              <a:t>торой половины </a:t>
            </a:r>
            <a:r>
              <a:rPr lang="en-US" sz="3200" b="1" dirty="0" smtClean="0"/>
              <a:t>XVIII</a:t>
            </a:r>
            <a:r>
              <a:rPr lang="ru-RU" sz="3200" b="1" dirty="0" smtClean="0"/>
              <a:t> в. внесли не меньший вклад в создание Российской державы, чем реформы и военные победы?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3969060"/>
            <a:ext cx="2746648" cy="2592288"/>
          </a:xfrm>
        </p:spPr>
        <p:txBody>
          <a:bodyPr/>
          <a:lstStyle/>
          <a:p>
            <a:r>
              <a:rPr lang="ru-RU" dirty="0" smtClean="0"/>
              <a:t>Барокко</a:t>
            </a:r>
          </a:p>
          <a:p>
            <a:r>
              <a:rPr lang="ru-RU" dirty="0" smtClean="0"/>
              <a:t>Классицизм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499992" y="3933056"/>
            <a:ext cx="2746648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М.В. Ломоносов</a:t>
            </a:r>
          </a:p>
          <a:p>
            <a:r>
              <a:rPr lang="ru-RU" dirty="0" smtClean="0"/>
              <a:t>Б.-Ф. Растрелли</a:t>
            </a:r>
          </a:p>
          <a:p>
            <a:r>
              <a:rPr lang="ru-RU" dirty="0" smtClean="0"/>
              <a:t>М.Ф. Казаков</a:t>
            </a:r>
          </a:p>
          <a:p>
            <a:endParaRPr lang="ru-RU" dirty="0" smtClean="0"/>
          </a:p>
        </p:txBody>
      </p:sp>
      <p:pic>
        <p:nvPicPr>
          <p:cNvPr id="1026" name="Picture 2" descr="ÐÐ°ÑÑÐ¸Ð½ÐºÐ¸ Ð¿Ð¾ Ð·Ð°Ð¿ÑÐ¾ÑÑ Ð²Ð¾Ð¿ÑÐ¾Ñ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2" y="40466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58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844824"/>
            <a:ext cx="9036496" cy="392894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3600" b="1" dirty="0"/>
              <a:t>1. На пути к светскому образованию</a:t>
            </a:r>
            <a:r>
              <a:rPr lang="ru-RU" sz="3600" b="1" dirty="0" smtClean="0"/>
              <a:t>.</a:t>
            </a:r>
            <a:endParaRPr lang="ru-RU" sz="3600" b="1" dirty="0"/>
          </a:p>
          <a:p>
            <a:r>
              <a:rPr lang="ru-RU" sz="3600" b="1" dirty="0"/>
              <a:t>2. Ученые и изобретатели</a:t>
            </a:r>
            <a:r>
              <a:rPr lang="ru-RU" sz="3600" b="1" dirty="0" smtClean="0"/>
              <a:t>.</a:t>
            </a:r>
            <a:endParaRPr lang="ru-RU" sz="3600" b="1" dirty="0"/>
          </a:p>
          <a:p>
            <a:r>
              <a:rPr lang="ru-RU" sz="3600" b="1" dirty="0"/>
              <a:t>3. Стили искусства. Зодчие и художники</a:t>
            </a:r>
            <a:r>
              <a:rPr lang="ru-RU" sz="3600" b="1" dirty="0" smtClean="0"/>
              <a:t>.</a:t>
            </a:r>
            <a:endParaRPr lang="ru-RU" sz="3600" b="1" dirty="0"/>
          </a:p>
          <a:p>
            <a:pPr marL="0" indent="0">
              <a:buNone/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29189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25" y="228601"/>
            <a:ext cx="8591550" cy="118417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1. На </a:t>
            </a:r>
            <a:r>
              <a:rPr lang="ru-RU" sz="4400" b="1" dirty="0"/>
              <a:t>пути к светскому образованию.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276225" y="2420888"/>
            <a:ext cx="3935735" cy="381532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buFontTx/>
              <a:buChar char="-"/>
              <a:defRPr/>
            </a:pPr>
            <a:r>
              <a:rPr lang="ru-RU" sz="2800" dirty="0" smtClean="0"/>
              <a:t>Домашнее обучение </a:t>
            </a:r>
          </a:p>
          <a:p>
            <a:pPr eaLnBrk="1" hangingPunct="1">
              <a:buFontTx/>
              <a:buChar char="-"/>
              <a:defRPr/>
            </a:pPr>
            <a:r>
              <a:rPr lang="ru-RU" sz="2800" dirty="0" smtClean="0"/>
              <a:t>Училище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quarter" idx="14"/>
          </p:nvPr>
        </p:nvSpPr>
        <p:spPr>
          <a:xfrm>
            <a:off x="4644008" y="2492896"/>
            <a:ext cx="4251960" cy="3527288"/>
          </a:xfrm>
        </p:spPr>
        <p:txBody>
          <a:bodyPr>
            <a:noAutofit/>
          </a:bodyPr>
          <a:lstStyle/>
          <a:p>
            <a:pPr>
              <a:buFontTx/>
              <a:buChar char="-"/>
              <a:defRPr/>
            </a:pPr>
            <a:r>
              <a:rPr lang="ru-RU" sz="3200" dirty="0"/>
              <a:t>Домашнее обучение</a:t>
            </a:r>
          </a:p>
          <a:p>
            <a:pPr>
              <a:buFontTx/>
              <a:buChar char="-"/>
              <a:defRPr/>
            </a:pPr>
            <a:r>
              <a:rPr lang="ru-RU" sz="3200" dirty="0" smtClean="0"/>
              <a:t>Школа       </a:t>
            </a:r>
          </a:p>
          <a:p>
            <a:pPr>
              <a:buFontTx/>
              <a:buChar char="-"/>
              <a:defRPr/>
            </a:pPr>
            <a:r>
              <a:rPr lang="ru-RU" sz="3200" dirty="0" smtClean="0"/>
              <a:t>Гимназия</a:t>
            </a:r>
          </a:p>
          <a:p>
            <a:pPr>
              <a:buFontTx/>
              <a:buChar char="-"/>
              <a:defRPr/>
            </a:pPr>
            <a:r>
              <a:rPr lang="ru-RU" sz="3200" dirty="0" smtClean="0"/>
              <a:t>Народные училища</a:t>
            </a:r>
          </a:p>
          <a:p>
            <a:pPr>
              <a:buFontTx/>
              <a:buChar char="-"/>
              <a:defRPr/>
            </a:pPr>
            <a:r>
              <a:rPr lang="ru-RU" sz="3200" dirty="0" smtClean="0"/>
              <a:t>Пансион </a:t>
            </a:r>
          </a:p>
          <a:p>
            <a:pPr>
              <a:buFontTx/>
              <a:buChar char="-"/>
              <a:defRPr/>
            </a:pPr>
            <a:r>
              <a:rPr lang="ru-RU" sz="3200" dirty="0" smtClean="0"/>
              <a:t>Университет </a:t>
            </a:r>
          </a:p>
          <a:p>
            <a:pPr>
              <a:buFontTx/>
              <a:buChar char="-"/>
              <a:defRPr/>
            </a:pPr>
            <a:r>
              <a:rPr lang="ru-RU" sz="3200" dirty="0" smtClean="0"/>
              <a:t>Академия </a:t>
            </a:r>
            <a:endParaRPr lang="ru-RU" sz="3200" dirty="0"/>
          </a:p>
          <a:p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1623269"/>
            <a:ext cx="4248150" cy="509587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>
                <a:solidFill>
                  <a:srgbClr val="FF0000"/>
                </a:solidFill>
              </a:rPr>
              <a:t>XVII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век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4644330" y="1623269"/>
            <a:ext cx="4248150" cy="509587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XVIII</a:t>
            </a:r>
            <a:r>
              <a:rPr lang="ru-RU" sz="4000" b="1" dirty="0" smtClean="0">
                <a:solidFill>
                  <a:srgbClr val="FF0000"/>
                </a:solidFill>
              </a:rPr>
              <a:t> век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60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b="1" dirty="0" smtClean="0"/>
              <a:t>АКАДЕМИЯ НАУК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Открыта в 1725 году, после смерти Петра Великого</a:t>
            </a:r>
          </a:p>
          <a:p>
            <a:pPr eaLnBrk="1" hangingPunct="1">
              <a:defRPr/>
            </a:pPr>
            <a:r>
              <a:rPr lang="ru-RU" sz="2800" dirty="0" smtClean="0"/>
              <a:t>Центр науки и образования</a:t>
            </a:r>
          </a:p>
          <a:p>
            <a:pPr eaLnBrk="1" hangingPunct="1">
              <a:defRPr/>
            </a:pPr>
            <a:endParaRPr lang="ru-RU" sz="2800" dirty="0" smtClean="0"/>
          </a:p>
          <a:p>
            <a:pPr eaLnBrk="1" hangingPunct="1">
              <a:defRPr/>
            </a:pPr>
            <a:endParaRPr lang="ru-RU" sz="2800" dirty="0" smtClean="0"/>
          </a:p>
        </p:txBody>
      </p:sp>
      <p:pic>
        <p:nvPicPr>
          <p:cNvPr id="6148" name="Picture 23" descr="RG61_6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672" y="3573016"/>
            <a:ext cx="5682342" cy="21434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2224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В 1755 году открыт Московский университет</a:t>
            </a:r>
            <a:endParaRPr lang="ru-RU" dirty="0"/>
          </a:p>
        </p:txBody>
      </p:sp>
      <p:pic>
        <p:nvPicPr>
          <p:cNvPr id="13315" name="Содержимое 8" descr="ЕГЭ15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600" y="1981200"/>
            <a:ext cx="8742363" cy="4146550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04384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536" y="277813"/>
            <a:ext cx="8640960" cy="2287091"/>
          </a:xfrm>
        </p:spPr>
        <p:txBody>
          <a:bodyPr anchor="ctr">
            <a:noAutofit/>
          </a:bodyPr>
          <a:lstStyle/>
          <a:p>
            <a:pPr algn="ctr"/>
            <a:r>
              <a:rPr lang="ru-RU" altLang="ru-RU" sz="2400" b="1" dirty="0" smtClean="0">
                <a:latin typeface="Arial" charset="0"/>
              </a:rPr>
              <a:t>1764 год – </a:t>
            </a:r>
            <a:r>
              <a:rPr lang="ru-RU" altLang="ru-RU" sz="2400" b="1" dirty="0" smtClean="0"/>
              <a:t>Смольный</a:t>
            </a:r>
            <a:r>
              <a:rPr lang="ru-RU" altLang="ru-RU" sz="2400" b="1" dirty="0"/>
              <a:t> институт благородных девиц Санкт-Петербурга</a:t>
            </a:r>
            <a:r>
              <a:rPr lang="ru-RU" altLang="ru-RU" sz="2400" dirty="0"/>
              <a:t> — первое в России женское учебное заведение, положившее начало женскому образованию в </a:t>
            </a:r>
            <a:r>
              <a:rPr lang="ru-RU" altLang="ru-RU" sz="2400" dirty="0" smtClean="0"/>
              <a:t>стране.</a:t>
            </a:r>
            <a:br>
              <a:rPr lang="ru-RU" altLang="ru-RU" sz="2400" dirty="0" smtClean="0"/>
            </a:br>
            <a:r>
              <a:rPr lang="ru-RU" altLang="ru-RU" sz="2400" dirty="0" smtClean="0"/>
              <a:t/>
            </a:r>
            <a:br>
              <a:rPr lang="ru-RU" altLang="ru-RU" sz="2400" dirty="0" smtClean="0"/>
            </a:br>
            <a:r>
              <a:rPr lang="ru-RU" altLang="ru-RU" sz="2400" dirty="0" smtClean="0">
                <a:solidFill>
                  <a:srgbClr val="FF0000"/>
                </a:solidFill>
              </a:rPr>
              <a:t>Чему обучали девушек в Смольном институте?</a:t>
            </a:r>
            <a:r>
              <a:rPr lang="ru-RU" altLang="ru-RU" sz="2400" dirty="0"/>
              <a:t> (стр. 171)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pic>
        <p:nvPicPr>
          <p:cNvPr id="33796" name="Picture 4" descr="http://img-fotki.yandex.ru/get/4705/97833783.9d9/0_1062b8_af90bc27_X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667000"/>
            <a:ext cx="3813175" cy="403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214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504" y="228600"/>
            <a:ext cx="8928991" cy="1544215"/>
          </a:xfrm>
        </p:spPr>
        <p:txBody>
          <a:bodyPr anchor="ctr" anchorCtr="1">
            <a:normAutofit fontScale="90000"/>
          </a:bodyPr>
          <a:lstStyle/>
          <a:p>
            <a:pPr algn="ctr"/>
            <a:r>
              <a:rPr lang="ru-RU" alt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/>
            </a:r>
            <a:br>
              <a:rPr lang="ru-RU" alt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ru-RU" altLang="ru-RU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 </a:t>
            </a:r>
            <a:r>
              <a:rPr lang="ru-RU" alt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1757 году открыта </a:t>
            </a:r>
            <a:r>
              <a:rPr lang="ru-RU" altLang="ru-RU" dirty="0"/>
              <a:t>Академия художеств.</a:t>
            </a:r>
            <a:r>
              <a:rPr lang="ru-RU" alt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alt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1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altLang="ru-RU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altLang="ru-RU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Какое образовательное учреждение было открыто при Академии? (стр. 171)</a:t>
            </a:r>
            <a:endParaRPr lang="ru-RU" altLang="ru-RU" i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4339" name="Содержимое 3" descr="рисунок187.jpg"/>
          <p:cNvPicPr>
            <a:picLocks noGrp="1" noChangeAspect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35696" y="2996952"/>
            <a:ext cx="5486400" cy="3243263"/>
          </a:xfrm>
        </p:spPr>
      </p:pic>
    </p:spTree>
    <p:extLst>
      <p:ext uri="{BB962C8B-B14F-4D97-AF65-F5344CB8AC3E}">
        <p14:creationId xmlns:p14="http://schemas.microsoft.com/office/powerpoint/2010/main" val="3496918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275</TotalTime>
  <Words>890</Words>
  <Application>Microsoft Office PowerPoint</Application>
  <PresentationFormat>Экран (4:3)</PresentationFormat>
  <Paragraphs>189</Paragraphs>
  <Slides>29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Soho</vt:lpstr>
      <vt:lpstr>Презентация PowerPoint</vt:lpstr>
      <vt:lpstr>Культура России второй половины XVIII века</vt:lpstr>
      <vt:lpstr>Можно ли говорить о том, что достижения русской культуры второй половины XVIII в. внесли не меньший вклад в создание Российской державы, чем реформы и военные победы?</vt:lpstr>
      <vt:lpstr>План урока</vt:lpstr>
      <vt:lpstr>1. На пути к светскому образованию.</vt:lpstr>
      <vt:lpstr>АКАДЕМИЯ НАУК</vt:lpstr>
      <vt:lpstr>В 1755 году открыт Московский университет</vt:lpstr>
      <vt:lpstr>1764 год – Смольный институт благородных девиц Санкт-Петербурга — первое в России женское учебное заведение, положившее начало женскому образованию в стране.  Чему обучали девушек в Смольном институте? (стр. 171)</vt:lpstr>
      <vt:lpstr> В 1757 году открыта Академия художеств.    Какое образовательное учреждение было открыто при Академии? (стр. 171)</vt:lpstr>
      <vt:lpstr>2. Ученые и изобретатели.</vt:lpstr>
      <vt:lpstr>2. Ученые и изобретатели.</vt:lpstr>
      <vt:lpstr>М.В. Ломоносов: учёный-энциклопедист (1711 – 1765)</vt:lpstr>
      <vt:lpstr>Гуманитарные науки</vt:lpstr>
      <vt:lpstr>Технические изобретения</vt:lpstr>
      <vt:lpstr>Макет паровой машины Ивана Ивановича Ползунова (1765)</vt:lpstr>
      <vt:lpstr>3. Стили искусства. Зодчие и художники</vt:lpstr>
      <vt:lpstr>Барокко в архитектуре</vt:lpstr>
      <vt:lpstr>Презентация PowerPoint</vt:lpstr>
      <vt:lpstr>Классицизм в архитектуре</vt:lpstr>
      <vt:lpstr>Презентация PowerPoint</vt:lpstr>
      <vt:lpstr>Презентация PowerPoint</vt:lpstr>
      <vt:lpstr>Живопись</vt:lpstr>
      <vt:lpstr>Живопись</vt:lpstr>
      <vt:lpstr>Живопись и  скульптура</vt:lpstr>
      <vt:lpstr>Закрепление </vt:lpstr>
      <vt:lpstr>Можно ли говорить о том, что достижения русской культуры второй половины XVIII в. внесли не меньший вклад в создание Российской державы, чем реформы и военные победы?</vt:lpstr>
      <vt:lpstr>Продолжите любые 2-3 фразы: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России второй половины XVIII века</dc:title>
  <dc:creator>Анжелика</dc:creator>
  <cp:lastModifiedBy>Анжелика</cp:lastModifiedBy>
  <cp:revision>17</cp:revision>
  <dcterms:created xsi:type="dcterms:W3CDTF">2019-04-21T19:16:17Z</dcterms:created>
  <dcterms:modified xsi:type="dcterms:W3CDTF">2020-01-09T13:31:45Z</dcterms:modified>
</cp:coreProperties>
</file>