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4" r:id="rId6"/>
    <p:sldId id="266" r:id="rId7"/>
    <p:sldId id="260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8" r:id="rId19"/>
    <p:sldId id="277" r:id="rId20"/>
    <p:sldId id="279" r:id="rId21"/>
    <p:sldId id="280" r:id="rId22"/>
    <p:sldId id="281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1" r:id="rId31"/>
    <p:sldId id="292" r:id="rId32"/>
    <p:sldId id="293" r:id="rId33"/>
    <p:sldId id="294" r:id="rId34"/>
    <p:sldId id="295" r:id="rId35"/>
    <p:sldId id="261" r:id="rId36"/>
    <p:sldId id="262" r:id="rId37"/>
    <p:sldId id="263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624C5-DB2E-4048-AAEC-51481E2E3B1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AF211-4FFB-4F0E-9949-B0458D30D9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854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40245E-620E-4C26-A468-FAE2D082F461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66750"/>
            <a:ext cx="4645025" cy="34845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373563"/>
            <a:ext cx="5048250" cy="4078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59AE50-53D6-41A1-936B-4B15E240F9EF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85725"/>
            <a:ext cx="7770812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70013" y="1676400"/>
            <a:ext cx="3808412" cy="42322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30825" y="1676400"/>
            <a:ext cx="3810000" cy="4232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3BD78-DE5E-48BB-BB76-0A76D4FA5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20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ru-RU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968152"/>
          </a:xfrm>
        </p:spPr>
        <p:txBody>
          <a:bodyPr/>
          <a:lstStyle/>
          <a:p>
            <a:pPr algn="ctr"/>
            <a:r>
              <a:rPr lang="ru-RU" b="1" dirty="0" smtClean="0"/>
              <a:t>Вспомните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800" dirty="0" smtClean="0"/>
              <a:t>Где можно было получить образование во второй половине </a:t>
            </a:r>
            <a:r>
              <a:rPr lang="en-US" sz="2800" dirty="0" smtClean="0"/>
              <a:t>XVIII</a:t>
            </a:r>
            <a:r>
              <a:rPr lang="ru-RU" sz="2800" dirty="0" smtClean="0"/>
              <a:t> века?</a:t>
            </a:r>
          </a:p>
          <a:p>
            <a:r>
              <a:rPr lang="ru-RU" sz="2800" dirty="0" smtClean="0"/>
              <a:t>Какие изобретения были созданы в России во второй половине </a:t>
            </a:r>
            <a:r>
              <a:rPr lang="en-US" sz="2800" dirty="0" smtClean="0"/>
              <a:t>XVIII</a:t>
            </a:r>
            <a:r>
              <a:rPr lang="ru-RU" sz="2800" dirty="0" smtClean="0"/>
              <a:t> века?</a:t>
            </a:r>
          </a:p>
          <a:p>
            <a:r>
              <a:rPr lang="ru-RU" sz="2800" dirty="0" smtClean="0"/>
              <a:t>В чем особенности стилей барокко и классицизм?</a:t>
            </a:r>
          </a:p>
          <a:p>
            <a:r>
              <a:rPr lang="ru-RU" sz="2800" dirty="0" smtClean="0"/>
              <a:t>Что такое скульптурный портрет?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588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3023"/>
            <a:ext cx="8229600" cy="914400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Жилища</a:t>
            </a:r>
            <a:endParaRPr lang="ru-RU" dirty="0"/>
          </a:p>
        </p:txBody>
      </p:sp>
      <p:pic>
        <p:nvPicPr>
          <p:cNvPr id="21507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700213"/>
            <a:ext cx="4167187" cy="4525962"/>
          </a:xfrm>
        </p:spPr>
      </p:pic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4713288" y="1306513"/>
            <a:ext cx="42512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Жилища крестьян 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строились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из дерева и существенных изменений </a:t>
            </a:r>
            <a:r>
              <a:rPr lang="en-US" altLang="ru-RU" sz="3200" dirty="0"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 век не принес. </a:t>
            </a:r>
          </a:p>
          <a:p>
            <a:pPr eaLnBrk="1" hangingPunct="1"/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В домах появились полы и потолки.  </a:t>
            </a:r>
            <a:endParaRPr lang="ru-RU" alt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ли печки </a:t>
            </a:r>
            <a:r>
              <a:rPr lang="ru-RU" alt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стали топить «</a:t>
            </a:r>
            <a:r>
              <a:rPr lang="ru-RU" altLang="ru-RU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по-белому</a:t>
            </a:r>
            <a:r>
              <a:rPr lang="ru-RU" alt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»?</a:t>
            </a:r>
            <a:endParaRPr lang="ru-RU" alt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78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78105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28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-61913"/>
            <a:ext cx="8991600" cy="823913"/>
          </a:xfrm>
          <a:noFill/>
          <a:ln w="76320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4800" b="1" dirty="0">
                <a:solidFill>
                  <a:srgbClr val="000000"/>
                </a:solidFill>
              </a:rPr>
              <a:t>О</a:t>
            </a:r>
            <a:r>
              <a:rPr lang="ru-RU" altLang="ru-RU" sz="4800" b="1" dirty="0" smtClean="0">
                <a:solidFill>
                  <a:srgbClr val="000000"/>
                </a:solidFill>
              </a:rPr>
              <a:t>дежда.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343400" y="762000"/>
            <a:ext cx="4724400" cy="6096000"/>
          </a:xfrm>
          <a:noFill/>
          <a:ln w="76320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altLang="ru-RU" sz="2800" dirty="0" smtClean="0">
                <a:solidFill>
                  <a:srgbClr val="000000"/>
                </a:solidFill>
              </a:rPr>
              <a:t>Одежда простых крестьян изготавливалась из простых тканей-основу составляла льняная рубаха, поверх ко-торой одевали сарафан, голова женщин покрывалась платком, а по праздникам-кокошником.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altLang="ru-RU" sz="2800" dirty="0" smtClean="0">
                <a:solidFill>
                  <a:srgbClr val="000000"/>
                </a:solidFill>
              </a:rPr>
              <a:t>Крестьянская обувь была представлена лаптями. Украшения изготавливали из дерева, или коры.</a:t>
            </a: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08050"/>
            <a:ext cx="3376612" cy="4897438"/>
          </a:xfrm>
          <a:prstGeom prst="rect">
            <a:avLst/>
          </a:prstGeom>
          <a:noFill/>
          <a:ln w="76320">
            <a:solidFill>
              <a:srgbClr val="66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8587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¾Ð´ÐµÐ¶Ð´Ð° ÐºÑÐµÑÑÑÑÐ½ Ð² 18 Ð²ÐµÐº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613" y="548680"/>
            <a:ext cx="7296811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65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323850" y="338138"/>
            <a:ext cx="85693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Основными развлечениями крестьян были массовые игры и хороводы по большим праздникам и прогулки на природе. Еда была довольно скудной - похлебка, щи и мучные изделия. Крестьянские дети не получали образования и в будущем повторяли жизненный путь своих родителей.</a:t>
            </a:r>
          </a:p>
        </p:txBody>
      </p:sp>
      <p:pic>
        <p:nvPicPr>
          <p:cNvPr id="4096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420938"/>
            <a:ext cx="5976938" cy="425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01825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34480"/>
            <a:ext cx="8229600" cy="914400"/>
          </a:xfrm>
        </p:spPr>
        <p:txBody>
          <a:bodyPr>
            <a:noAutofit/>
          </a:bodyPr>
          <a:lstStyle/>
          <a:p>
            <a:pPr marL="457200" indent="-457200" algn="ctr"/>
            <a:r>
              <a:rPr lang="ru-RU" sz="4800" b="1" dirty="0"/>
              <a:t>Новые традиции в жизни горожан</a:t>
            </a:r>
          </a:p>
        </p:txBody>
      </p:sp>
    </p:spTree>
    <p:extLst>
      <p:ext uri="{BB962C8B-B14F-4D97-AF65-F5344CB8AC3E}">
        <p14:creationId xmlns:p14="http://schemas.microsoft.com/office/powerpoint/2010/main" val="335880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00600" y="1371600"/>
            <a:ext cx="3962400" cy="5181600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b="1" dirty="0" smtClean="0"/>
              <a:t>Жилища простого городского населения по-прежнему строились из дерева. В связи со строительством Петербурга правительство запретило делать каменные постройки из-за нехватки строительного камня.</a:t>
            </a:r>
            <a:r>
              <a:rPr lang="ru-RU" altLang="ru-RU" sz="2400" dirty="0" smtClean="0"/>
              <a:t> 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381000" y="228600"/>
            <a:ext cx="8458200" cy="1066800"/>
          </a:xfrm>
          <a:prstGeom prst="bevel">
            <a:avLst>
              <a:gd name="adj" fmla="val 12500"/>
            </a:avLst>
          </a:prstGeom>
          <a:noFill/>
          <a:ln w="349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>
                <a:solidFill>
                  <a:srgbClr val="FF0000"/>
                </a:solidFill>
              </a:rPr>
              <a:t>Жилище</a:t>
            </a:r>
          </a:p>
        </p:txBody>
      </p:sp>
      <p:pic>
        <p:nvPicPr>
          <p:cNvPr id="20485" name="Picture 10" descr="В лесах и на горах под Домодедово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23" y="1916832"/>
            <a:ext cx="42862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129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549"/>
            <a:ext cx="8229600" cy="914400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Одежда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8335" y="1341438"/>
            <a:ext cx="4402137" cy="5256212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ru-RU" sz="3400" dirty="0" smtClean="0"/>
              <a:t>Богатые </a:t>
            </a:r>
            <a:r>
              <a:rPr lang="ru-RU" sz="3400" dirty="0"/>
              <a:t>жители городов (кроме </a:t>
            </a:r>
            <a:r>
              <a:rPr lang="ru-RU" sz="3400" dirty="0" smtClean="0"/>
              <a:t>дворян) </a:t>
            </a:r>
            <a:r>
              <a:rPr lang="ru-RU" sz="3400" dirty="0"/>
              <a:t>старались подражать знати. </a:t>
            </a:r>
            <a:r>
              <a:rPr lang="ru-RU" sz="3400" dirty="0" smtClean="0"/>
              <a:t>Но в обществе оставались </a:t>
            </a:r>
            <a:r>
              <a:rPr lang="ru-RU" sz="3400" dirty="0"/>
              <a:t>русские традиции.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3400" dirty="0" smtClean="0"/>
              <a:t>Это </a:t>
            </a:r>
            <a:r>
              <a:rPr lang="ru-RU" sz="3400" dirty="0"/>
              <a:t>привело к частичному смешению европейских и русских традиций в городах России.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3400" dirty="0"/>
              <a:t>Например, большая часть купечества и простых горожан носила длинный русский костюм. </a:t>
            </a:r>
            <a:r>
              <a:rPr lang="ru-RU" sz="3400" dirty="0" smtClean="0"/>
              <a:t>Но </a:t>
            </a:r>
            <a:r>
              <a:rPr lang="ru-RU" sz="3400" dirty="0"/>
              <a:t>в этом костюме появились детали, заимствованные у дворянской одежды (европейский фасон, отделка).</a:t>
            </a:r>
          </a:p>
          <a:p>
            <a:pPr marL="0" indent="0" eaLnBrk="1" hangingPunct="1">
              <a:buFontTx/>
              <a:buNone/>
              <a:defRPr/>
            </a:pPr>
            <a:endParaRPr lang="ru-RU" dirty="0"/>
          </a:p>
        </p:txBody>
      </p:sp>
      <p:pic>
        <p:nvPicPr>
          <p:cNvPr id="3379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3916363" cy="464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48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63" y="142875"/>
            <a:ext cx="42862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a_Algerius" pitchFamily="82" charset="-52"/>
                <a:cs typeface="+mn-cs"/>
              </a:rPr>
              <a:t>Изменилась жизнь простых горожан </a:t>
            </a:r>
          </a:p>
        </p:txBody>
      </p:sp>
      <p:pic>
        <p:nvPicPr>
          <p:cNvPr id="9219" name="Рисунок 2" descr="горожанки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00063"/>
            <a:ext cx="3214688" cy="4060825"/>
          </a:xfrm>
          <a:prstGeom prst="rect">
            <a:avLst/>
          </a:prstGeom>
          <a:noFill/>
          <a:ln w="28575">
            <a:solidFill>
              <a:srgbClr val="8C430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Рисунок 9" descr="фейерверк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786313"/>
            <a:ext cx="2628900" cy="1752600"/>
          </a:xfrm>
          <a:prstGeom prst="rect">
            <a:avLst/>
          </a:prstGeom>
          <a:noFill/>
          <a:ln w="28575">
            <a:solidFill>
              <a:srgbClr val="8C430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Рисунок 11" descr="моск. изв.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4071938"/>
            <a:ext cx="2835275" cy="2606675"/>
          </a:xfrm>
          <a:prstGeom prst="rect">
            <a:avLst/>
          </a:prstGeom>
          <a:noFill/>
          <a:ln w="28575">
            <a:solidFill>
              <a:srgbClr val="8C430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Рисунок 12" descr="офеня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500063"/>
            <a:ext cx="2255838" cy="3243262"/>
          </a:xfrm>
          <a:prstGeom prst="rect">
            <a:avLst/>
          </a:prstGeom>
          <a:noFill/>
          <a:ln w="28575">
            <a:solidFill>
              <a:srgbClr val="8C430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678356" y="1556792"/>
            <a:ext cx="2500312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_Algerius" pitchFamily="82" charset="-52"/>
                <a:cs typeface="+mn-cs"/>
              </a:rPr>
              <a:t>Изменилась одежда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_Algerius" pitchFamily="82" charset="-52"/>
                <a:cs typeface="+mn-cs"/>
              </a:rPr>
              <a:t>Горожан, их образ жизни, привычки и традиции. Жизнь в городах стала более оживленной. Передвигаться горожане стали на экипаже с извозчиком. В праздники устраивали фейерверки. Смотрели представления кукольников.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35479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06488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Роскошный быт дворянской знати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44250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91550" cy="10668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Соотнесите имена скульпторов и их произведения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442580"/>
              </p:ext>
            </p:extLst>
          </p:nvPr>
        </p:nvGraphicFramePr>
        <p:xfrm>
          <a:off x="251520" y="2564904"/>
          <a:ext cx="8594726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7363"/>
                <a:gridCol w="429736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Скульпторы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Произведения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1)</a:t>
                      </a:r>
                      <a:r>
                        <a:rPr lang="ru-RU" baseline="0" dirty="0" smtClean="0"/>
                        <a:t> И .П. </a:t>
                      </a:r>
                      <a:r>
                        <a:rPr lang="ru-RU" baseline="0" dirty="0" err="1" smtClean="0"/>
                        <a:t>Мартос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А) Памятник А.В. Суворову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2) Э. Фальконе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Б) Памятник </a:t>
                      </a:r>
                      <a:r>
                        <a:rPr lang="ru-RU" dirty="0" err="1" smtClean="0"/>
                        <a:t>Козьме</a:t>
                      </a:r>
                      <a:r>
                        <a:rPr lang="ru-RU" dirty="0" smtClean="0"/>
                        <a:t> Минину и Дмитрию Пожарскому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3) М.И.</a:t>
                      </a:r>
                      <a:r>
                        <a:rPr lang="ru-RU" baseline="0" dirty="0" smtClean="0"/>
                        <a:t> Козловский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В) Статуя Анны</a:t>
                      </a:r>
                      <a:r>
                        <a:rPr lang="ru-RU" baseline="0" dirty="0" smtClean="0"/>
                        <a:t> Иоанновны с арапчонком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4) Ф.И. Шубин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Г)</a:t>
                      </a:r>
                      <a:r>
                        <a:rPr lang="ru-RU" baseline="0" dirty="0" smtClean="0"/>
                        <a:t> Памятник Петру </a:t>
                      </a:r>
                      <a:r>
                        <a:rPr lang="en-US" baseline="0" dirty="0" smtClean="0"/>
                        <a:t>I </a:t>
                      </a:r>
                      <a:r>
                        <a:rPr lang="ru-RU" baseline="0" dirty="0" smtClean="0"/>
                        <a:t>(«Медный всадник»)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Д) Бюст М.В. Ломоносова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343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4258816" cy="1368152"/>
          </a:xfrm>
        </p:spPr>
        <p:txBody>
          <a:bodyPr/>
          <a:lstStyle/>
          <a:p>
            <a:r>
              <a:rPr lang="ru-RU" sz="1600" cap="none" dirty="0" smtClean="0">
                <a:latin typeface="Times New Roman" pitchFamily="18" charset="0"/>
                <a:cs typeface="Times New Roman" pitchFamily="18" charset="0"/>
              </a:rPr>
              <a:t>Парадные дворцы российских императоров в конце 18 века не имели ничего общего не только с царскими хоромами 17 века, но и со скромными жилищами петровской эпохи.</a:t>
            </a:r>
            <a:endParaRPr lang="ru-RU" sz="1600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92369_html_616fbb4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95536" y="2348880"/>
            <a:ext cx="4032448" cy="4176464"/>
          </a:xfrm>
          <a:prstGeom prst="rect">
            <a:avLst/>
          </a:prstGeom>
        </p:spPr>
      </p:pic>
      <p:pic>
        <p:nvPicPr>
          <p:cNvPr id="8" name="Содержимое 7" descr="138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427984" y="2348880"/>
            <a:ext cx="4464496" cy="417646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71472"/>
            <a:ext cx="8229600" cy="75327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Жилище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5292080" y="1052736"/>
            <a:ext cx="4040188" cy="676809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Вельможи строили себе по несколько дворцов не только в Петербурге и Москве, но и в пригородах.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3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24400" y="1524000"/>
            <a:ext cx="4038600" cy="5029200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b="1" dirty="0" smtClean="0"/>
              <a:t>Русское дворянство сначала выписывало модные одежды из Европы, а вскоре стало приглашать модельеров из Франции, Австрии, Голландии прямо в Петербург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381000" y="228600"/>
            <a:ext cx="8458200" cy="1066800"/>
          </a:xfrm>
          <a:prstGeom prst="bevel">
            <a:avLst>
              <a:gd name="adj" fmla="val 12500"/>
            </a:avLst>
          </a:prstGeom>
          <a:noFill/>
          <a:ln w="349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 dirty="0"/>
              <a:t>Одежда</a:t>
            </a:r>
          </a:p>
        </p:txBody>
      </p:sp>
      <p:pic>
        <p:nvPicPr>
          <p:cNvPr id="23557" name="Picture 5" descr="Рисунок3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563" y="1600200"/>
            <a:ext cx="3317875" cy="4525963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377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24400" y="1524000"/>
            <a:ext cx="4038600" cy="5029200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b="1" smtClean="0"/>
              <a:t>Дворяне стали надевать теперь тонкие рубашки с кружевами, галстуками и бантами, короткие и узкие камзолы. Поверх них носили кафтаны из бархата или плотного шёлка.  Рукава были украшены золотым шитьём и жемчугом</a:t>
            </a:r>
            <a:r>
              <a:rPr lang="ru-RU" altLang="ru-RU" sz="2400" smtClean="0"/>
              <a:t> </a:t>
            </a: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381000" y="228600"/>
            <a:ext cx="8458200" cy="1066800"/>
          </a:xfrm>
          <a:prstGeom prst="bevel">
            <a:avLst>
              <a:gd name="adj" fmla="val 12500"/>
            </a:avLst>
          </a:prstGeom>
          <a:noFill/>
          <a:ln w="349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/>
              <a:t>Одежда</a:t>
            </a:r>
          </a:p>
        </p:txBody>
      </p:sp>
      <p:pic>
        <p:nvPicPr>
          <p:cNvPr id="4" name="Рисунок 3" descr="деф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911" y="1836715"/>
            <a:ext cx="3286148" cy="442915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4472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628775"/>
            <a:ext cx="8451850" cy="47450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38" y="0"/>
            <a:ext cx="3171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0"/>
            <a:ext cx="3427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53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24400" y="1524000"/>
            <a:ext cx="4038600" cy="5029200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b="1" smtClean="0"/>
              <a:t>Обязательным атрибутом был корсет, в который женщину затягивали перед тем, как надеть платье. Нижняя часть платья, наоборот была сильно расширена с помощью специального каркаса. Шили платья из разных очень дорогих материалов</a:t>
            </a:r>
            <a:r>
              <a:rPr lang="ru-RU" altLang="ru-RU" sz="2400" smtClean="0"/>
              <a:t> </a:t>
            </a: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381000" y="228600"/>
            <a:ext cx="8458200" cy="1066800"/>
          </a:xfrm>
          <a:prstGeom prst="bevel">
            <a:avLst>
              <a:gd name="adj" fmla="val 12500"/>
            </a:avLst>
          </a:prstGeom>
          <a:noFill/>
          <a:ln w="349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/>
              <a:t>Одежда</a:t>
            </a:r>
          </a:p>
        </p:txBody>
      </p:sp>
      <p:pic>
        <p:nvPicPr>
          <p:cNvPr id="29701" name="Picture 7" descr="image_4da06436ad75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2895278" cy="313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1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557338"/>
            <a:ext cx="8424863" cy="48736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94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7200" y="333375"/>
            <a:ext cx="3657600" cy="5838825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Например, после смерти Елизаветы Петровны осталось 15 тыс. ее платьев. Украшались платья огромным количеством драгоценностей. Знаменитое жемчужное ожерелье дочери Алексея Орлова оценивалось в 600 тыс. рублей – стоимость Таврического дворца.</a:t>
            </a:r>
          </a:p>
          <a:p>
            <a:pPr eaLnBrk="1" hangingPunct="1">
              <a:defRPr/>
            </a:pPr>
            <a:endParaRPr lang="ru-RU" sz="2400" dirty="0"/>
          </a:p>
        </p:txBody>
      </p:sp>
      <p:pic>
        <p:nvPicPr>
          <p:cNvPr id="32771" name="Содержимое 4" descr="37675390_Anna_Orlova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1268413"/>
            <a:ext cx="3024188" cy="411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AutoShape 4"/>
          <p:cNvSpPr>
            <a:spLocks noChangeArrowheads="1"/>
          </p:cNvSpPr>
          <p:nvPr/>
        </p:nvSpPr>
        <p:spPr bwMode="auto">
          <a:xfrm>
            <a:off x="381000" y="228600"/>
            <a:ext cx="8458200" cy="1066800"/>
          </a:xfrm>
          <a:prstGeom prst="bevel">
            <a:avLst>
              <a:gd name="adj" fmla="val 12500"/>
            </a:avLst>
          </a:prstGeom>
          <a:noFill/>
          <a:ln w="349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 dirty="0"/>
              <a:t>Питание</a:t>
            </a:r>
          </a:p>
        </p:txBody>
      </p:sp>
      <p:pic>
        <p:nvPicPr>
          <p:cNvPr id="37892" name="Picture 7" descr="Званый обед_Zvanii_obe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36830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8" descr="img14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2600" y="4572000"/>
            <a:ext cx="3200400" cy="2024063"/>
          </a:xfrm>
          <a:prstGeom prst="rect">
            <a:avLst/>
          </a:prstGeom>
          <a:noFill/>
        </p:spPr>
      </p:pic>
      <p:sp>
        <p:nvSpPr>
          <p:cNvPr id="37894" name="Rectangle 1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00600" y="2132856"/>
            <a:ext cx="4038600" cy="4525963"/>
          </a:xfrm>
          <a:prstGeom prst="rect">
            <a:avLst/>
          </a:prstGeo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dirty="0" smtClean="0"/>
              <a:t>В XVIII веке знать познакомилась с лучшими образцами европейской кухни. В дворянских усадьбах нередко служили повара-иностранцы.</a:t>
            </a:r>
            <a:r>
              <a:rPr lang="ru-RU" alt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332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482600" y="548680"/>
            <a:ext cx="82296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b="1" dirty="0" smtClean="0"/>
              <a:t>Широкое распространение в XVIII в. получили званые обеды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52400" y="1600200"/>
            <a:ext cx="38862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/>
              <a:t>В дворянских усадьбах нередко служили повара-иностранцы. По преданию, повар Строганова, имевшего плохие зубы, придумал для своего барина специальное блюдо: мелко нарезанное мясо с соусом – “бефстроганов”. А повар-француз по имени Оливье изобрел рецепт самого известного и сегодня салата, называемого в его честь, а на Западе просто “русским”.</a:t>
            </a:r>
            <a:endParaRPr lang="ru-RU" dirty="0"/>
          </a:p>
        </p:txBody>
      </p:sp>
      <p:pic>
        <p:nvPicPr>
          <p:cNvPr id="38916" name="Содержимое 4" descr="img12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67175" y="1700213"/>
            <a:ext cx="4249738" cy="2947987"/>
          </a:xfrm>
          <a:prstGeom prst="rect">
            <a:avLst/>
          </a:prstGeom>
        </p:spPr>
      </p:pic>
      <p:sp>
        <p:nvSpPr>
          <p:cNvPr id="38917" name="Прямоугольник 5"/>
          <p:cNvSpPr>
            <a:spLocks noChangeArrowheads="1"/>
          </p:cNvSpPr>
          <p:nvPr/>
        </p:nvSpPr>
        <p:spPr bwMode="auto">
          <a:xfrm>
            <a:off x="4140200" y="5229225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Маскарад в доме Льва Александровича Нарышкина</a:t>
            </a:r>
          </a:p>
        </p:txBody>
      </p:sp>
    </p:spTree>
    <p:extLst>
      <p:ext uri="{BB962C8B-B14F-4D97-AF65-F5344CB8AC3E}">
        <p14:creationId xmlns:p14="http://schemas.microsoft.com/office/powerpoint/2010/main" val="411265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32436"/>
            <a:ext cx="5781675" cy="673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0" y="1447800"/>
            <a:ext cx="4114800" cy="4678363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b="1" dirty="0" smtClean="0"/>
              <a:t>Дворяне</a:t>
            </a:r>
            <a:r>
              <a:rPr lang="ru-RU" altLang="ru-RU" sz="2400" dirty="0" smtClean="0"/>
              <a:t> </a:t>
            </a:r>
            <a:r>
              <a:rPr lang="ru-RU" altLang="ru-RU" sz="2400" b="1" dirty="0" smtClean="0"/>
              <a:t>участвовали в балах, карнавалах и званых обедах, уставая от них “до невозможности, посещали театральные постановки </a:t>
            </a:r>
          </a:p>
        </p:txBody>
      </p:sp>
      <p:sp>
        <p:nvSpPr>
          <p:cNvPr id="44036" name="AutoShape 5"/>
          <p:cNvSpPr>
            <a:spLocks noChangeArrowheads="1"/>
          </p:cNvSpPr>
          <p:nvPr/>
        </p:nvSpPr>
        <p:spPr bwMode="auto">
          <a:xfrm>
            <a:off x="381000" y="228600"/>
            <a:ext cx="8458200" cy="1066800"/>
          </a:xfrm>
          <a:prstGeom prst="bevel">
            <a:avLst>
              <a:gd name="adj" fmla="val 12500"/>
            </a:avLst>
          </a:prstGeom>
          <a:noFill/>
          <a:ln w="349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/>
              <a:t>Досуг</a:t>
            </a:r>
          </a:p>
        </p:txBody>
      </p:sp>
      <p:pic>
        <p:nvPicPr>
          <p:cNvPr id="44037" name="Picture 9" descr="d35797df72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426720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87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Досуг</a:t>
            </a:r>
            <a:endParaRPr lang="ru-RU" dirty="0"/>
          </a:p>
        </p:txBody>
      </p:sp>
      <p:pic>
        <p:nvPicPr>
          <p:cNvPr id="45059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/>
          <a:stretch>
            <a:fillRect/>
          </a:stretch>
        </p:blipFill>
        <p:spPr>
          <a:xfrm>
            <a:off x="-180975" y="1700213"/>
            <a:ext cx="9312275" cy="4752975"/>
          </a:xfrm>
        </p:spPr>
      </p:pic>
    </p:spTree>
    <p:extLst>
      <p:ext uri="{BB962C8B-B14F-4D97-AF65-F5344CB8AC3E}">
        <p14:creationId xmlns:p14="http://schemas.microsoft.com/office/powerpoint/2010/main" val="25355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Досуг</a:t>
            </a:r>
            <a:endParaRPr lang="ru-RU" dirty="0"/>
          </a:p>
        </p:txBody>
      </p:sp>
      <p:pic>
        <p:nvPicPr>
          <p:cNvPr id="46083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647825"/>
            <a:ext cx="4108450" cy="4649788"/>
          </a:xfrm>
        </p:spPr>
      </p:pic>
      <p:sp>
        <p:nvSpPr>
          <p:cNvPr id="46084" name="Прямоугольник 4"/>
          <p:cNvSpPr>
            <a:spLocks noChangeArrowheads="1"/>
          </p:cNvSpPr>
          <p:nvPr/>
        </p:nvSpPr>
        <p:spPr bwMode="auto">
          <a:xfrm>
            <a:off x="5076825" y="1371600"/>
            <a:ext cx="33115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/>
              <a:t>Популярным занятием в дворянской среде второй половины 18 века стало коллекционирование.  Собрания картин, книг, иных предметов искусства стали повсеместным явлением. Порой на их основе возникали настоящие музеи.</a:t>
            </a:r>
          </a:p>
        </p:txBody>
      </p:sp>
    </p:spTree>
    <p:extLst>
      <p:ext uri="{BB962C8B-B14F-4D97-AF65-F5344CB8AC3E}">
        <p14:creationId xmlns:p14="http://schemas.microsoft.com/office/powerpoint/2010/main" val="134123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14400"/>
          </a:xfrm>
        </p:spPr>
        <p:txBody>
          <a:bodyPr/>
          <a:lstStyle/>
          <a:p>
            <a:r>
              <a:rPr lang="ru-RU" dirty="0" smtClean="0"/>
              <a:t>Соотнесите термины и определения</a:t>
            </a:r>
            <a:endParaRPr lang="ru-RU" dirty="0"/>
          </a:p>
        </p:txBody>
      </p:sp>
      <p:pic>
        <p:nvPicPr>
          <p:cNvPr id="7170" name="Picture 2" descr="https://pp.userapi.com/c855724/v855724809/2c273/U1r2U7ooh6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67" t="17707" r="5516" b="30979"/>
          <a:stretch/>
        </p:blipFill>
        <p:spPr bwMode="auto">
          <a:xfrm>
            <a:off x="1907704" y="1412776"/>
            <a:ext cx="5320146" cy="527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31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6781800" cy="762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 концу </a:t>
            </a:r>
            <a:r>
              <a:rPr lang="en-US" sz="3200" dirty="0" smtClean="0">
                <a:solidFill>
                  <a:schemeClr val="tx1"/>
                </a:solidFill>
              </a:rPr>
              <a:t>XVIII</a:t>
            </a:r>
            <a:r>
              <a:rPr lang="ru-RU" sz="3200" dirty="0" smtClean="0">
                <a:solidFill>
                  <a:schemeClr val="tx1"/>
                </a:solidFill>
              </a:rPr>
              <a:t> века петровские преобразования в культуре и быте окончательно победили?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21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91550" cy="6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Продолжите любые 2-3 фразы: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400" dirty="0"/>
              <a:t>сегодня я узнал...</a:t>
            </a:r>
          </a:p>
          <a:p>
            <a:r>
              <a:rPr lang="ru-RU" sz="2400" dirty="0"/>
              <a:t>было трудно…</a:t>
            </a:r>
          </a:p>
          <a:p>
            <a:r>
              <a:rPr lang="ru-RU" sz="2400" dirty="0"/>
              <a:t>я понял, что…</a:t>
            </a:r>
          </a:p>
          <a:p>
            <a:r>
              <a:rPr lang="ru-RU" sz="2400" dirty="0"/>
              <a:t>я научился…</a:t>
            </a:r>
          </a:p>
          <a:p>
            <a:r>
              <a:rPr lang="ru-RU" sz="2400" dirty="0"/>
              <a:t>я смог…</a:t>
            </a:r>
          </a:p>
          <a:p>
            <a:r>
              <a:rPr lang="ru-RU" sz="2400" dirty="0"/>
              <a:t>было интересно узнать, что…</a:t>
            </a:r>
          </a:p>
          <a:p>
            <a:r>
              <a:rPr lang="ru-RU" sz="2400" dirty="0"/>
              <a:t>меня удивило…</a:t>
            </a:r>
          </a:p>
          <a:p>
            <a:r>
              <a:rPr lang="ru-RU" sz="2400" dirty="0"/>
              <a:t>мне захотелось… 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6779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752128"/>
          </a:xfrm>
        </p:spPr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800" dirty="0" smtClean="0"/>
              <a:t>Параграф 24 пересказ</a:t>
            </a:r>
          </a:p>
          <a:p>
            <a:r>
              <a:rPr lang="ru-RU" sz="2800" dirty="0" smtClean="0"/>
              <a:t>Ответить на вопросы 1,2,3 стр. 191.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3433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591550" cy="1066800"/>
          </a:xfrm>
        </p:spPr>
        <p:txBody>
          <a:bodyPr/>
          <a:lstStyle/>
          <a:p>
            <a:pPr algn="ctr"/>
            <a:r>
              <a:rPr lang="ru-RU" dirty="0" smtClean="0"/>
              <a:t>Спасибо за урок!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08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Что  мы  подразумеваем под повседневной жизнью людей?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2972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создать </a:t>
            </a:r>
            <a:r>
              <a:rPr lang="ru-RU" dirty="0"/>
              <a:t>представление о жизни и быте основных сословий России XVIII в.;</a:t>
            </a:r>
          </a:p>
          <a:p>
            <a:pPr lvl="0"/>
            <a:r>
              <a:rPr lang="ru-RU" dirty="0" smtClean="0"/>
              <a:t>развивать </a:t>
            </a:r>
            <a:r>
              <a:rPr lang="ru-RU" dirty="0"/>
              <a:t>связную речь и память; сравнивать материал и делать выводы, анализировать и оценивать свою работу на уроке; </a:t>
            </a:r>
          </a:p>
          <a:p>
            <a:pPr lvl="0"/>
            <a:r>
              <a:rPr lang="ru-RU" dirty="0" smtClean="0"/>
              <a:t>воспитывать </a:t>
            </a:r>
            <a:r>
              <a:rPr lang="ru-RU" dirty="0"/>
              <a:t>любовь к прекрасному в жизни, уважение к трудовому народу.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19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План урока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Как жили крестьяне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Новые традиции в жизни горожан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Роскошный быт дворянской знати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Жизнь мелкопоместного дворянства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2661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7067128" cy="1069975"/>
          </a:xfrm>
        </p:spPr>
        <p:txBody>
          <a:bodyPr/>
          <a:lstStyle/>
          <a:p>
            <a:pPr algn="ctr"/>
            <a:r>
              <a:rPr lang="ru-RU" sz="5400" dirty="0" smtClean="0"/>
              <a:t>Быт россиян в </a:t>
            </a:r>
            <a:r>
              <a:rPr lang="en-US" sz="5400" dirty="0" smtClean="0"/>
              <a:t>XVIII</a:t>
            </a:r>
            <a:r>
              <a:rPr lang="ru-RU" sz="5400" dirty="0" smtClean="0"/>
              <a:t> веке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717032"/>
            <a:ext cx="6781800" cy="7620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 концу </a:t>
            </a:r>
            <a:r>
              <a:rPr lang="en-US" dirty="0" smtClean="0">
                <a:solidFill>
                  <a:schemeClr val="tx1"/>
                </a:solidFill>
              </a:rPr>
              <a:t>XVIII</a:t>
            </a:r>
            <a:r>
              <a:rPr lang="ru-RU" dirty="0" smtClean="0">
                <a:solidFill>
                  <a:schemeClr val="tx1"/>
                </a:solidFill>
              </a:rPr>
              <a:t> века петровские преобразования в культуре и быте окончательно победили?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92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«Быт сословий Российской империи в конце </a:t>
            </a:r>
            <a:r>
              <a:rPr lang="en-US" dirty="0" smtClean="0"/>
              <a:t>XVIII</a:t>
            </a:r>
            <a:r>
              <a:rPr lang="ru-RU" dirty="0" smtClean="0"/>
              <a:t>в.»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219265"/>
              </p:ext>
            </p:extLst>
          </p:nvPr>
        </p:nvGraphicFramePr>
        <p:xfrm>
          <a:off x="467544" y="1556792"/>
          <a:ext cx="8229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Сословия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Одежда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Питание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Досуг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Крестьяне</a:t>
                      </a:r>
                    </a:p>
                    <a:p>
                      <a:pPr algn="ctr"/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Горожане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Дворяне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01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Как жили </a:t>
            </a:r>
            <a:r>
              <a:rPr lang="ru-RU" sz="4800" dirty="0" smtClean="0"/>
              <a:t>крестьяне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6884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TM01859866[[fn=Макрос]]</Template>
  <TotalTime>198</TotalTime>
  <Words>838</Words>
  <Application>Microsoft Office PowerPoint</Application>
  <PresentationFormat>Экран (4:3)</PresentationFormat>
  <Paragraphs>97</Paragraphs>
  <Slides>37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Macro</vt:lpstr>
      <vt:lpstr>Вспомните </vt:lpstr>
      <vt:lpstr>Соотнесите имена скульпторов и их произведения</vt:lpstr>
      <vt:lpstr>Презентация PowerPoint</vt:lpstr>
      <vt:lpstr>Что  мы  подразумеваем под повседневной жизнью людей?</vt:lpstr>
      <vt:lpstr>Цели урока</vt:lpstr>
      <vt:lpstr>План урока</vt:lpstr>
      <vt:lpstr>Быт россиян в XVIII веке</vt:lpstr>
      <vt:lpstr>«Быт сословий Российской империи в конце XVIIIв.»</vt:lpstr>
      <vt:lpstr>Как жили крестьяне</vt:lpstr>
      <vt:lpstr>Жилища</vt:lpstr>
      <vt:lpstr>Презентация PowerPoint</vt:lpstr>
      <vt:lpstr>Одежда.</vt:lpstr>
      <vt:lpstr>Презентация PowerPoint</vt:lpstr>
      <vt:lpstr>Презентация PowerPoint</vt:lpstr>
      <vt:lpstr>Новые традиции в жизни горожан</vt:lpstr>
      <vt:lpstr>Презентация PowerPoint</vt:lpstr>
      <vt:lpstr>Одежда</vt:lpstr>
      <vt:lpstr>Презентация PowerPoint</vt:lpstr>
      <vt:lpstr>Роскошный быт дворянской знати</vt:lpstr>
      <vt:lpstr>Жилище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Широкое распространение в XVIII в. получили званые обеды</vt:lpstr>
      <vt:lpstr>Презентация PowerPoint</vt:lpstr>
      <vt:lpstr>Досуг</vt:lpstr>
      <vt:lpstr>Досуг</vt:lpstr>
      <vt:lpstr>Соотнесите термины и определения</vt:lpstr>
      <vt:lpstr>Презентация PowerPoint</vt:lpstr>
      <vt:lpstr>Продолжите любые 2-3 фразы: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Вспомните </dc:title>
  <dc:creator>Анжелика</dc:creator>
  <cp:lastModifiedBy>Анжелика</cp:lastModifiedBy>
  <cp:revision>6</cp:revision>
  <dcterms:created xsi:type="dcterms:W3CDTF">2019-04-22T20:15:47Z</dcterms:created>
  <dcterms:modified xsi:type="dcterms:W3CDTF">2020-01-09T13:25:34Z</dcterms:modified>
</cp:coreProperties>
</file>