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68" r:id="rId2"/>
    <p:sldId id="258" r:id="rId3"/>
    <p:sldId id="256" r:id="rId4"/>
    <p:sldId id="257" r:id="rId5"/>
    <p:sldId id="269" r:id="rId6"/>
    <p:sldId id="270" r:id="rId7"/>
    <p:sldId id="272" r:id="rId8"/>
    <p:sldId id="271" r:id="rId9"/>
    <p:sldId id="287" r:id="rId10"/>
    <p:sldId id="284" r:id="rId11"/>
    <p:sldId id="286" r:id="rId12"/>
    <p:sldId id="285" r:id="rId13"/>
    <p:sldId id="283" r:id="rId14"/>
    <p:sldId id="288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6600CC"/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35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10243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44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45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46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47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48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49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50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51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52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53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54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55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56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57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58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59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60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61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62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63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264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265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0266" name="Rectangle 26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267" name="Rectangle 2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0268" name="Rectangle 2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BB8C61C-4940-4217-B59D-49D1BCB3A8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5412E1F-BC21-4B93-800E-6F23C3704EB6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4D34259-D90D-4786-BE6E-B792C8892A0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2CF4D9A-EF1C-4B2B-B778-AACA3DE5117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8" name="Дата 7"/>
          <p:cNvSpPr>
            <a:spLocks noGrp="1"/>
          </p:cNvSpPr>
          <p:nvPr>
            <p:ph type="dt" sz="half" idx="1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D31558BF-7474-43ED-9DD4-E07F4AD5F8A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CBF96E8-B4ED-48FC-BF80-C697B585E29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BD54364-5D80-4220-B508-B15427CE13C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A8B6F48-017C-47D7-96FB-02B0B5AB31B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CFBF995-FFC4-4850-8CE4-33B1D804FAE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52BD714-C717-4245-9028-FF03DD934C0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032218C-B413-4EC7-8E49-44885843798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540F258-A036-4DCE-B75B-B2649848CE0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A4CA450-7E9F-4CF3-B6FA-42F61536367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9219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0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1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2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3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4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5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6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7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8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29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0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1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2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3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4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5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6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7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9238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39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9240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241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242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9243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22BAD380-ED7C-4B6C-8EF2-9506724EA73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244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</p:sldLayoutIdLst>
  <p:transition>
    <p:wheel spokes="8"/>
  </p:transition>
  <p:txStyles>
    <p:titleStyle>
      <a:lvl1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Sasha\&#1052;&#1086;&#1080;%20&#1076;&#1086;&#1082;&#1091;&#1084;&#1077;&#1085;&#1090;&#1099;\&#1042;&#1086;&#1089;&#1087;&#1080;&#1090;&#1072;&#1090;&#1077;&#1083;&#1100;&#1085;&#1072;&#1103;%20&#1088;&#1072;&#1073;&#1086;&#1090;&#1072;\&#1071;%20&#1101;&#1090;&#1086;%20&#1089;&#1086;&#1088;&#1072;&#1085;&#1102;\07_P'Eha_E._-_Semeynyy_Al'Bom.Mp3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WordArt 4"/>
          <p:cNvSpPr>
            <a:spLocks noChangeArrowheads="1" noChangeShapeType="1" noTextEdit="1"/>
          </p:cNvSpPr>
          <p:nvPr/>
        </p:nvSpPr>
        <p:spPr bwMode="auto">
          <a:xfrm>
            <a:off x="457200" y="533401"/>
            <a:ext cx="85344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15000">
                      <a:srgbClr val="66008F"/>
                    </a:gs>
                    <a:gs pos="32499">
                      <a:srgbClr val="BA0066"/>
                    </a:gs>
                    <a:gs pos="45000">
                      <a:srgbClr val="FF0000"/>
                    </a:gs>
                    <a:gs pos="50000">
                      <a:srgbClr val="FF8200"/>
                    </a:gs>
                    <a:gs pos="55001">
                      <a:srgbClr val="FF0000"/>
                    </a:gs>
                    <a:gs pos="67501">
                      <a:srgbClr val="BA0066"/>
                    </a:gs>
                    <a:gs pos="85000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Что такое «семья»?</a:t>
            </a:r>
          </a:p>
        </p:txBody>
      </p:sp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14575" y="1716742"/>
            <a:ext cx="4514850" cy="3041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4848225" y="4874867"/>
            <a:ext cx="3962400" cy="1143001"/>
          </a:xfrm>
        </p:spPr>
        <p:txBody>
          <a:bodyPr/>
          <a:lstStyle/>
          <a:p>
            <a:pPr algn="r"/>
            <a:r>
              <a:rPr lang="ru-RU" dirty="0" smtClean="0"/>
              <a:t>Учитель </a:t>
            </a:r>
          </a:p>
          <a:p>
            <a:pPr algn="r"/>
            <a:r>
              <a:rPr lang="ru-RU" dirty="0" smtClean="0"/>
              <a:t>начальных классов </a:t>
            </a:r>
            <a:r>
              <a:rPr lang="ru-RU" dirty="0" err="1" smtClean="0"/>
              <a:t>Кильченбаева</a:t>
            </a:r>
            <a:r>
              <a:rPr lang="ru-RU" dirty="0" smtClean="0"/>
              <a:t> А.С.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15000">
                      <a:srgbClr val="66008F"/>
                    </a:gs>
                    <a:gs pos="32499">
                      <a:srgbClr val="BA0066"/>
                    </a:gs>
                    <a:gs pos="45000">
                      <a:srgbClr val="FF0000"/>
                    </a:gs>
                    <a:gs pos="50000">
                      <a:srgbClr val="FF8200"/>
                    </a:gs>
                    <a:gs pos="55001">
                      <a:srgbClr val="FF0000"/>
                    </a:gs>
                    <a:gs pos="67501">
                      <a:srgbClr val="BA0066"/>
                    </a:gs>
                    <a:gs pos="85000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ПАМЯТЬ О ВОЕННЫХ ГОДАХ ДЕДУШКИ</a:t>
            </a:r>
            <a:endParaRPr lang="ru-RU" dirty="0"/>
          </a:p>
        </p:txBody>
      </p:sp>
      <p:pic>
        <p:nvPicPr>
          <p:cNvPr id="583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67000" y="1524000"/>
            <a:ext cx="3424047" cy="4596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15000">
                      <a:srgbClr val="66008F"/>
                    </a:gs>
                    <a:gs pos="32499">
                      <a:srgbClr val="BA0066"/>
                    </a:gs>
                    <a:gs pos="45000">
                      <a:srgbClr val="FF0000"/>
                    </a:gs>
                    <a:gs pos="50000">
                      <a:srgbClr val="FF8200"/>
                    </a:gs>
                    <a:gs pos="55001">
                      <a:srgbClr val="FF0000"/>
                    </a:gs>
                    <a:gs pos="67501">
                      <a:srgbClr val="BA0066"/>
                    </a:gs>
                    <a:gs pos="85000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 этих платочках – тепло бабушкиных  рук…</a:t>
            </a:r>
            <a:endParaRPr lang="ru-RU" dirty="0"/>
          </a:p>
        </p:txBody>
      </p:sp>
      <p:pic>
        <p:nvPicPr>
          <p:cNvPr id="614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752600"/>
            <a:ext cx="5900235" cy="3931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15000">
                      <a:srgbClr val="66008F"/>
                    </a:gs>
                    <a:gs pos="32499">
                      <a:srgbClr val="BA0066"/>
                    </a:gs>
                    <a:gs pos="45000">
                      <a:srgbClr val="FF0000"/>
                    </a:gs>
                    <a:gs pos="50000">
                      <a:srgbClr val="FF8200"/>
                    </a:gs>
                    <a:gs pos="55001">
                      <a:srgbClr val="FF0000"/>
                    </a:gs>
                    <a:gs pos="67501">
                      <a:srgbClr val="BA0066"/>
                    </a:gs>
                    <a:gs pos="85000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ЭТА ШВЕЙНАЯ МАШИНА СПАСЛА ОТ ГОЛОДА СЕМЬЮ ПРАДЕДУШКИ</a:t>
            </a:r>
            <a:endParaRPr lang="ru-RU" dirty="0"/>
          </a:p>
        </p:txBody>
      </p:sp>
      <p:pic>
        <p:nvPicPr>
          <p:cNvPr id="593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752600"/>
            <a:ext cx="5611283" cy="4208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0" y="304801"/>
            <a:ext cx="6553200" cy="2209800"/>
          </a:xfrm>
        </p:spPr>
        <p:txBody>
          <a:bodyPr/>
          <a:lstStyle/>
          <a:p>
            <a:pPr>
              <a:buNone/>
            </a:pPr>
            <a:r>
              <a:rPr lang="ru-RU" sz="6000" dirty="0"/>
              <a:t> </a:t>
            </a:r>
            <a:r>
              <a:rPr lang="ru-RU" sz="6000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15000">
                      <a:srgbClr val="66008F"/>
                    </a:gs>
                    <a:gs pos="32499">
                      <a:srgbClr val="BA0066"/>
                    </a:gs>
                    <a:gs pos="45000">
                      <a:srgbClr val="FF0000"/>
                    </a:gs>
                    <a:gs pos="50000">
                      <a:srgbClr val="FF8200"/>
                    </a:gs>
                    <a:gs pos="55001">
                      <a:srgbClr val="FF0000"/>
                    </a:gs>
                    <a:gs pos="67501">
                      <a:srgbClr val="BA0066"/>
                    </a:gs>
                    <a:gs pos="85000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А что вы оставите своим внукам?</a:t>
            </a:r>
            <a:endParaRPr lang="ru-RU" sz="6000" dirty="0" smtClean="0"/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2286000"/>
            <a:ext cx="25336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50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95401"/>
            <a:ext cx="8229600" cy="41148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В семейном кругу мы с вами растём,</a:t>
            </a:r>
          </a:p>
          <a:p>
            <a:pPr>
              <a:buNone/>
            </a:pPr>
            <a:r>
              <a:rPr lang="ru-RU" dirty="0" smtClean="0"/>
              <a:t> Основа основ – родительский дом.</a:t>
            </a:r>
          </a:p>
          <a:p>
            <a:pPr>
              <a:buNone/>
            </a:pPr>
            <a:r>
              <a:rPr lang="ru-RU" dirty="0" smtClean="0"/>
              <a:t> В семейном кругу все корни твои,</a:t>
            </a:r>
          </a:p>
          <a:p>
            <a:pPr>
              <a:buNone/>
            </a:pPr>
            <a:r>
              <a:rPr lang="ru-RU" dirty="0" smtClean="0"/>
              <a:t> И в жизнь ты входишь из семьи,</a:t>
            </a:r>
          </a:p>
          <a:p>
            <a:pPr>
              <a:buNone/>
            </a:pPr>
            <a:r>
              <a:rPr lang="ru-RU" dirty="0" smtClean="0"/>
              <a:t> В семейном кругу мы жизнь создаем,</a:t>
            </a:r>
          </a:p>
          <a:p>
            <a:pPr>
              <a:buNone/>
            </a:pPr>
            <a:r>
              <a:rPr lang="ru-RU" dirty="0" smtClean="0"/>
              <a:t> Основа основ – родительский дом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229600" cy="3962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dirty="0"/>
              <a:t>  </a:t>
            </a:r>
            <a:r>
              <a:rPr lang="ru-RU" sz="4400" dirty="0"/>
              <a:t>«Семья – это самое родное, самое главное в жизни каждого человека»</a:t>
            </a:r>
          </a:p>
          <a:p>
            <a:pPr>
              <a:buFont typeface="Wingdings" pitchFamily="2" charset="2"/>
              <a:buNone/>
            </a:pPr>
            <a:r>
              <a:rPr lang="ru-RU" sz="4000" dirty="0"/>
              <a:t>       </a:t>
            </a:r>
            <a:endParaRPr lang="ru-RU" sz="2800" dirty="0"/>
          </a:p>
          <a:p>
            <a:pPr>
              <a:buFont typeface="Wingdings" pitchFamily="2" charset="2"/>
              <a:buNone/>
            </a:pPr>
            <a:r>
              <a:rPr lang="ru-RU" sz="2800" dirty="0"/>
              <a:t>              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228600" y="609600"/>
            <a:ext cx="8686800" cy="1752600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ru-RU" sz="3600" kern="10" dirty="0">
                <a:ln w="28575">
                  <a:solidFill>
                    <a:srgbClr val="6600CC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3366FF"/>
                    </a:gs>
                    <a:gs pos="12500">
                      <a:srgbClr val="01A78F"/>
                    </a:gs>
                    <a:gs pos="25000">
                      <a:srgbClr val="FFFF00"/>
                    </a:gs>
                    <a:gs pos="37500">
                      <a:srgbClr val="FF6633"/>
                    </a:gs>
                    <a:gs pos="50000">
                      <a:srgbClr val="FF3399"/>
                    </a:gs>
                    <a:gs pos="62500">
                      <a:srgbClr val="FF6633"/>
                    </a:gs>
                    <a:gs pos="75000">
                      <a:srgbClr val="FFFF00"/>
                    </a:gs>
                    <a:gs pos="87500">
                      <a:srgbClr val="01A78F"/>
                    </a:gs>
                    <a:gs pos="100000">
                      <a:srgbClr val="3366FF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Я это сохранить сумею</a:t>
            </a: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2286000"/>
            <a:ext cx="4876800" cy="3652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914400"/>
            <a:ext cx="8686800" cy="54864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4000" b="1" dirty="0"/>
              <a:t>Старинные вещи                                                 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4000" b="1" dirty="0"/>
              <a:t>           Минувших эпох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4000" b="1" dirty="0"/>
              <a:t>Как дороги сердцу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4000" b="1" dirty="0"/>
              <a:t>          Семейных родов!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4000" b="1" dirty="0"/>
              <a:t>В них связь поколений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4000" b="1" dirty="0"/>
              <a:t>          И вкусы столетий,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4000" b="1" dirty="0"/>
              <a:t>В них память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4000" b="1" dirty="0"/>
              <a:t>         Далеких ушедших годов…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0" y="549275"/>
            <a:ext cx="2895600" cy="229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6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WordArt 4"/>
          <p:cNvSpPr>
            <a:spLocks noChangeArrowheads="1" noChangeShapeType="1" noTextEdit="1"/>
          </p:cNvSpPr>
          <p:nvPr/>
        </p:nvSpPr>
        <p:spPr bwMode="auto">
          <a:xfrm>
            <a:off x="457200" y="533400"/>
            <a:ext cx="8382000" cy="1066800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5713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15000">
                      <a:srgbClr val="66008F"/>
                    </a:gs>
                    <a:gs pos="32499">
                      <a:srgbClr val="BA0066"/>
                    </a:gs>
                    <a:gs pos="45000">
                      <a:srgbClr val="FF0000"/>
                    </a:gs>
                    <a:gs pos="50000">
                      <a:srgbClr val="FF8200"/>
                    </a:gs>
                    <a:gs pos="55001">
                      <a:srgbClr val="FF0000"/>
                    </a:gs>
                    <a:gs pos="67501">
                      <a:srgbClr val="BA0066"/>
                    </a:gs>
                    <a:gs pos="85000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Семейные </a:t>
            </a:r>
            <a:r>
              <a:rPr lang="ru-RU" sz="3600" kern="10" dirty="0" smtClean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15000">
                      <a:srgbClr val="66008F"/>
                    </a:gs>
                    <a:gs pos="32499">
                      <a:srgbClr val="BA0066"/>
                    </a:gs>
                    <a:gs pos="45000">
                      <a:srgbClr val="FF0000"/>
                    </a:gs>
                    <a:gs pos="50000">
                      <a:srgbClr val="FF8200"/>
                    </a:gs>
                    <a:gs pos="55001">
                      <a:srgbClr val="FF0000"/>
                    </a:gs>
                    <a:gs pos="67501">
                      <a:srgbClr val="BA0066"/>
                    </a:gs>
                    <a:gs pos="85000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реликвии</a:t>
            </a:r>
            <a:endParaRPr lang="ru-RU" sz="3600" kern="10" dirty="0">
              <a:ln w="19050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0082"/>
                  </a:gs>
                  <a:gs pos="15000">
                    <a:srgbClr val="66008F"/>
                  </a:gs>
                  <a:gs pos="32499">
                    <a:srgbClr val="BA0066"/>
                  </a:gs>
                  <a:gs pos="45000">
                    <a:srgbClr val="FF0000"/>
                  </a:gs>
                  <a:gs pos="50000">
                    <a:srgbClr val="FF8200"/>
                  </a:gs>
                  <a:gs pos="55001">
                    <a:srgbClr val="FF0000"/>
                  </a:gs>
                  <a:gs pos="67501">
                    <a:srgbClr val="BA0066"/>
                  </a:gs>
                  <a:gs pos="85000">
                    <a:srgbClr val="66008F"/>
                  </a:gs>
                  <a:gs pos="100000">
                    <a:srgbClr val="000082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228600" y="2286000"/>
            <a:ext cx="8534400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endParaRPr lang="ru-RU" i="1" dirty="0"/>
          </a:p>
          <a:p>
            <a:r>
              <a:rPr lang="ru-RU" sz="3200" b="1" i="1" dirty="0" smtClean="0">
                <a:solidFill>
                  <a:srgbClr val="FF0066"/>
                </a:solidFill>
              </a:rPr>
              <a:t>Реликвия – </a:t>
            </a:r>
            <a:r>
              <a:rPr lang="ru-RU" sz="3200" b="1" i="1" dirty="0" smtClean="0"/>
              <a:t>вещь, хранимая как память о прошлом и являющаяся предметом поклонения, </a:t>
            </a:r>
            <a:r>
              <a:rPr lang="ru-RU" sz="3200" b="1" i="1" dirty="0" smtClean="0">
                <a:solidFill>
                  <a:srgbClr val="FF0066"/>
                </a:solidFill>
              </a:rPr>
              <a:t>почтительного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smtClean="0"/>
              <a:t>отношения.</a:t>
            </a:r>
            <a:r>
              <a:rPr lang="ru-RU" sz="3600" b="1" i="1" dirty="0" smtClean="0"/>
              <a:t> </a:t>
            </a:r>
            <a:endParaRPr lang="ru-RU" sz="3600" b="1" i="1" dirty="0"/>
          </a:p>
          <a:p>
            <a:r>
              <a:rPr lang="ru-RU" i="1" dirty="0"/>
              <a:t>                                                                                 </a:t>
            </a:r>
            <a:r>
              <a:rPr lang="ru-RU" sz="2400" i="1" dirty="0"/>
              <a:t>Словарь Ожегова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5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5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5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25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5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5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25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524000"/>
            <a:ext cx="7010400" cy="28194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4400" dirty="0"/>
              <a:t>«Семейные </a:t>
            </a:r>
            <a:r>
              <a:rPr lang="ru-RU" sz="4400" dirty="0" smtClean="0"/>
              <a:t>реликвии связывают поколения, </a:t>
            </a:r>
            <a:r>
              <a:rPr lang="ru-RU" sz="4400" dirty="0"/>
              <a:t>делают семью </a:t>
            </a:r>
            <a:r>
              <a:rPr lang="ru-RU" sz="4400" dirty="0" smtClean="0"/>
              <a:t>Семьёй</a:t>
            </a:r>
            <a:r>
              <a:rPr lang="ru-RU" sz="4400" dirty="0"/>
              <a:t>»</a:t>
            </a:r>
          </a:p>
          <a:p>
            <a:pPr>
              <a:buFont typeface="Wingdings" pitchFamily="2" charset="2"/>
              <a:buNone/>
            </a:pPr>
            <a:r>
              <a:rPr lang="ru-RU" dirty="0"/>
              <a:t>     </a:t>
            </a:r>
          </a:p>
          <a:p>
            <a:pPr>
              <a:buFont typeface="Wingdings" pitchFamily="2" charset="2"/>
              <a:buNone/>
            </a:pPr>
            <a:r>
              <a:rPr lang="ru-RU" dirty="0"/>
              <a:t>      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7543800" cy="1139825"/>
          </a:xfrm>
        </p:spPr>
        <p:txBody>
          <a:bodyPr/>
          <a:lstStyle/>
          <a:p>
            <a:r>
              <a:rPr lang="ru-RU" dirty="0"/>
              <a:t>Вопросы для обсуждения: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8686800" cy="5029200"/>
          </a:xfrm>
        </p:spPr>
        <p:txBody>
          <a:bodyPr/>
          <a:lstStyle/>
          <a:p>
            <a:r>
              <a:rPr lang="ru-RU" dirty="0"/>
              <a:t>Почему люди хранят старые вещи – семейные реликвии?</a:t>
            </a:r>
          </a:p>
          <a:p>
            <a:r>
              <a:rPr lang="ru-RU" dirty="0" smtClean="0"/>
              <a:t>Что </a:t>
            </a:r>
            <a:r>
              <a:rPr lang="ru-RU" dirty="0"/>
              <a:t>они узнают </a:t>
            </a:r>
            <a:r>
              <a:rPr lang="ru-RU" dirty="0" smtClean="0"/>
              <a:t>по </a:t>
            </a:r>
            <a:r>
              <a:rPr lang="ru-RU" dirty="0"/>
              <a:t>этим вещам?</a:t>
            </a:r>
          </a:p>
          <a:p>
            <a:r>
              <a:rPr lang="ru-RU" dirty="0"/>
              <a:t>Говорят - “Корни есть не только у дерева”.</a:t>
            </a:r>
          </a:p>
          <a:p>
            <a:pPr>
              <a:buFont typeface="Wingdings" pitchFamily="2" charset="2"/>
              <a:buNone/>
            </a:pPr>
            <a:r>
              <a:rPr lang="ru-RU" dirty="0"/>
              <a:t>  Имеет ли отношение это выражение к теме нашего разговора?</a:t>
            </a:r>
          </a:p>
        </p:txBody>
      </p:sp>
      <p:pic>
        <p:nvPicPr>
          <p:cNvPr id="25604" name="Picture 4" descr="Вопрос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15200" y="457200"/>
            <a:ext cx="1828800" cy="108585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2" grpId="0"/>
      <p:bldP spid="2560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WordArt 4"/>
          <p:cNvSpPr>
            <a:spLocks noChangeArrowheads="1" noChangeShapeType="1" noTextEdit="1"/>
          </p:cNvSpPr>
          <p:nvPr/>
        </p:nvSpPr>
        <p:spPr bwMode="auto">
          <a:xfrm>
            <a:off x="838200" y="0"/>
            <a:ext cx="6934200" cy="1371600"/>
          </a:xfrm>
          <a:prstGeom prst="rect">
            <a:avLst/>
          </a:prstGeom>
        </p:spPr>
        <p:txBody>
          <a:bodyPr wrap="none" fromWordArt="1">
            <a:prstTxWarp prst="textDeflateBottom">
              <a:avLst>
                <a:gd name="adj" fmla="val 53125"/>
              </a:avLst>
            </a:prstTxWarp>
          </a:bodyPr>
          <a:lstStyle/>
          <a:p>
            <a:pPr algn="ctr"/>
            <a:r>
              <a:rPr lang="ru-RU" sz="3600" kern="10" dirty="0" smtClean="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0082"/>
                    </a:gs>
                    <a:gs pos="15000">
                      <a:srgbClr val="66008F"/>
                    </a:gs>
                    <a:gs pos="32499">
                      <a:srgbClr val="BA0066"/>
                    </a:gs>
                    <a:gs pos="45000">
                      <a:srgbClr val="FF0000"/>
                    </a:gs>
                    <a:gs pos="50000">
                      <a:srgbClr val="FF8200"/>
                    </a:gs>
                    <a:gs pos="55001">
                      <a:srgbClr val="FF0000"/>
                    </a:gs>
                    <a:gs pos="67501">
                      <a:srgbClr val="BA0066"/>
                    </a:gs>
                    <a:gs pos="85000">
                      <a:srgbClr val="66008F"/>
                    </a:gs>
                    <a:gs pos="100000">
                      <a:srgbClr val="000082"/>
                    </a:gs>
                  </a:gsLst>
                  <a:lin ang="5400000" scaled="1"/>
                </a:gra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«Семейный альбом»</a:t>
            </a:r>
            <a:endParaRPr lang="ru-RU" sz="3600" kern="10" dirty="0">
              <a:ln w="12700">
                <a:solidFill>
                  <a:schemeClr val="tx1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000082"/>
                  </a:gs>
                  <a:gs pos="15000">
                    <a:srgbClr val="66008F"/>
                  </a:gs>
                  <a:gs pos="32499">
                    <a:srgbClr val="BA0066"/>
                  </a:gs>
                  <a:gs pos="45000">
                    <a:srgbClr val="FF0000"/>
                  </a:gs>
                  <a:gs pos="50000">
                    <a:srgbClr val="FF8200"/>
                  </a:gs>
                  <a:gs pos="55001">
                    <a:srgbClr val="FF0000"/>
                  </a:gs>
                  <a:gs pos="67501">
                    <a:srgbClr val="BA0066"/>
                  </a:gs>
                  <a:gs pos="85000">
                    <a:srgbClr val="66008F"/>
                  </a:gs>
                  <a:gs pos="100000">
                    <a:srgbClr val="000082"/>
                  </a:gs>
                </a:gsLst>
                <a:lin ang="5400000" scaled="1"/>
              </a:gra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831155">
            <a:off x="827031" y="1480475"/>
            <a:ext cx="3539506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3" name="07_P'Eha_E._-_Semeynyy_Al'Bom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10600" y="6248400"/>
            <a:ext cx="304800" cy="304800"/>
          </a:xfrm>
          <a:prstGeom prst="rect">
            <a:avLst/>
          </a:prstGeom>
          <a:noFill/>
        </p:spPr>
      </p:pic>
      <p:pic>
        <p:nvPicPr>
          <p:cNvPr id="49153" name="Picture 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360343">
            <a:off x="4499360" y="1225943"/>
            <a:ext cx="3283907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458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8">
                <p:cTn id="2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583"/>
                </p:tgtEl>
              </p:cMediaNode>
            </p:audio>
          </p:childTnLst>
        </p:cTn>
      </p:par>
    </p:tnLst>
    <p:bldLst>
      <p:bldP spid="2458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676401"/>
            <a:ext cx="8458200" cy="32766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Семейным альбомом всегда дорожите.</a:t>
            </a:r>
            <a:br>
              <a:rPr lang="ru-RU" dirty="0" smtClean="0"/>
            </a:br>
            <a:r>
              <a:rPr lang="ru-RU" dirty="0" smtClean="0"/>
              <a:t>Его как реликвию нужно хранить.</a:t>
            </a:r>
            <a:br>
              <a:rPr lang="ru-RU" dirty="0" smtClean="0"/>
            </a:br>
            <a:r>
              <a:rPr lang="ru-RU" dirty="0" smtClean="0"/>
              <a:t>На самое видное место кладите,</a:t>
            </a:r>
            <a:br>
              <a:rPr lang="ru-RU" dirty="0" smtClean="0"/>
            </a:br>
            <a:r>
              <a:rPr lang="ru-RU" dirty="0" smtClean="0"/>
              <a:t>Чтоб прошлое в памяти вмиг воскресить!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Занавес">
  <a:themeElements>
    <a:clrScheme name="">
      <a:dk1>
        <a:srgbClr val="0000FF"/>
      </a:dk1>
      <a:lt1>
        <a:srgbClr val="CCCCFF"/>
      </a:lt1>
      <a:dk2>
        <a:srgbClr val="31188C"/>
      </a:dk2>
      <a:lt2>
        <a:srgbClr val="99CCFF"/>
      </a:lt2>
      <a:accent1>
        <a:srgbClr val="000099"/>
      </a:accent1>
      <a:accent2>
        <a:srgbClr val="8468D2"/>
      </a:accent2>
      <a:accent3>
        <a:srgbClr val="E2E2FF"/>
      </a:accent3>
      <a:accent4>
        <a:srgbClr val="0000DA"/>
      </a:accent4>
      <a:accent5>
        <a:srgbClr val="AAAACA"/>
      </a:accent5>
      <a:accent6>
        <a:srgbClr val="775EBE"/>
      </a:accent6>
      <a:hlink>
        <a:srgbClr val="DDD925"/>
      </a:hlink>
      <a:folHlink>
        <a:srgbClr val="72C676"/>
      </a:folHlink>
    </a:clrScheme>
    <a:fontScheme name="Занавес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10">
        <a:dk1>
          <a:srgbClr val="000066"/>
        </a:dk1>
        <a:lt1>
          <a:srgbClr val="FFFFFF"/>
        </a:lt1>
        <a:dk2>
          <a:srgbClr val="6666FF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B8B8FF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11">
        <a:dk1>
          <a:srgbClr val="3399FF"/>
        </a:dk1>
        <a:lt1>
          <a:srgbClr val="FFFFFF"/>
        </a:lt1>
        <a:dk2>
          <a:srgbClr val="6666FF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B8B8FF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12">
        <a:dk1>
          <a:srgbClr val="3399FF"/>
        </a:dk1>
        <a:lt1>
          <a:srgbClr val="FFFFFF"/>
        </a:lt1>
        <a:dk2>
          <a:srgbClr val="6666FF"/>
        </a:dk2>
        <a:lt2>
          <a:srgbClr val="D8F6F8"/>
        </a:lt2>
        <a:accent1>
          <a:srgbClr val="000099"/>
        </a:accent1>
        <a:accent2>
          <a:srgbClr val="00003A"/>
        </a:accent2>
        <a:accent3>
          <a:srgbClr val="B8B8FF"/>
        </a:accent3>
        <a:accent4>
          <a:srgbClr val="DADADA"/>
        </a:accent4>
        <a:accent5>
          <a:srgbClr val="AAAACA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13">
        <a:dk1>
          <a:srgbClr val="3399FF"/>
        </a:dk1>
        <a:lt1>
          <a:srgbClr val="FFFFFF"/>
        </a:lt1>
        <a:dk2>
          <a:srgbClr val="6666FF"/>
        </a:dk2>
        <a:lt2>
          <a:srgbClr val="D8F6F8"/>
        </a:lt2>
        <a:accent1>
          <a:srgbClr val="000099"/>
        </a:accent1>
        <a:accent2>
          <a:srgbClr val="2929FF"/>
        </a:accent2>
        <a:accent3>
          <a:srgbClr val="B8B8FF"/>
        </a:accent3>
        <a:accent4>
          <a:srgbClr val="DADADA"/>
        </a:accent4>
        <a:accent5>
          <a:srgbClr val="AAAACA"/>
        </a:accent5>
        <a:accent6>
          <a:srgbClr val="2424E7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14">
        <a:dk1>
          <a:srgbClr val="660066"/>
        </a:dk1>
        <a:lt1>
          <a:srgbClr val="6666FF"/>
        </a:lt1>
        <a:dk2>
          <a:srgbClr val="D8F6F8"/>
        </a:dk2>
        <a:lt2>
          <a:srgbClr val="3399FF"/>
        </a:lt2>
        <a:accent1>
          <a:srgbClr val="000099"/>
        </a:accent1>
        <a:accent2>
          <a:srgbClr val="2929FF"/>
        </a:accent2>
        <a:accent3>
          <a:srgbClr val="B8B8FF"/>
        </a:accent3>
        <a:accent4>
          <a:srgbClr val="560056"/>
        </a:accent4>
        <a:accent5>
          <a:srgbClr val="AAAACA"/>
        </a:accent5>
        <a:accent6>
          <a:srgbClr val="2424E7"/>
        </a:accent6>
        <a:hlink>
          <a:srgbClr val="DDD925"/>
        </a:hlink>
        <a:folHlink>
          <a:srgbClr val="72C67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15">
        <a:dk1>
          <a:srgbClr val="3399FF"/>
        </a:dk1>
        <a:lt1>
          <a:srgbClr val="CCFFCC"/>
        </a:lt1>
        <a:dk2>
          <a:srgbClr val="6666FF"/>
        </a:dk2>
        <a:lt2>
          <a:srgbClr val="D8F6F8"/>
        </a:lt2>
        <a:accent1>
          <a:srgbClr val="000099"/>
        </a:accent1>
        <a:accent2>
          <a:srgbClr val="2929FF"/>
        </a:accent2>
        <a:accent3>
          <a:srgbClr val="B8B8FF"/>
        </a:accent3>
        <a:accent4>
          <a:srgbClr val="AEDAAE"/>
        </a:accent4>
        <a:accent5>
          <a:srgbClr val="AAAACA"/>
        </a:accent5>
        <a:accent6>
          <a:srgbClr val="2424E7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16">
        <a:dk1>
          <a:srgbClr val="3399FF"/>
        </a:dk1>
        <a:lt1>
          <a:srgbClr val="CCFFCC"/>
        </a:lt1>
        <a:dk2>
          <a:srgbClr val="6666FF"/>
        </a:dk2>
        <a:lt2>
          <a:srgbClr val="31188C"/>
        </a:lt2>
        <a:accent1>
          <a:srgbClr val="000099"/>
        </a:accent1>
        <a:accent2>
          <a:srgbClr val="2929FF"/>
        </a:accent2>
        <a:accent3>
          <a:srgbClr val="B8B8FF"/>
        </a:accent3>
        <a:accent4>
          <a:srgbClr val="AEDAAE"/>
        </a:accent4>
        <a:accent5>
          <a:srgbClr val="AAAACA"/>
        </a:accent5>
        <a:accent6>
          <a:srgbClr val="2424E7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Curtain Call</Template>
  <TotalTime>611</TotalTime>
  <Words>222</Words>
  <Application>Microsoft Office PowerPoint</Application>
  <PresentationFormat>Экран (4:3)</PresentationFormat>
  <Paragraphs>39</Paragraphs>
  <Slides>14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Impact</vt:lpstr>
      <vt:lpstr>Tahoma</vt:lpstr>
      <vt:lpstr>Wingdings</vt:lpstr>
      <vt:lpstr>Занавес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Вопросы для обсуждения:</vt:lpstr>
      <vt:lpstr>Презентация PowerPoint</vt:lpstr>
      <vt:lpstr>Презентация PowerPoint</vt:lpstr>
      <vt:lpstr>ПАМЯТЬ О ВОЕННЫХ ГОДАХ ДЕДУШКИ</vt:lpstr>
      <vt:lpstr>В этих платочках – тепло бабушкиных  рук…</vt:lpstr>
      <vt:lpstr>ЭТА ШВЕЙНАЯ МАШИНА СПАСЛА ОТ ГОЛОДА СЕМЬЮ ПРАДЕДУШКИ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User</cp:lastModifiedBy>
  <cp:revision>68</cp:revision>
  <cp:lastPrinted>1601-01-01T00:00:00Z</cp:lastPrinted>
  <dcterms:created xsi:type="dcterms:W3CDTF">1601-01-01T00:00:00Z</dcterms:created>
  <dcterms:modified xsi:type="dcterms:W3CDTF">2020-01-09T14:49:22Z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