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9"/>
  </p:notesMasterIdLst>
  <p:sldIdLst>
    <p:sldId id="298" r:id="rId2"/>
    <p:sldId id="299" r:id="rId3"/>
    <p:sldId id="283" r:id="rId4"/>
    <p:sldId id="270" r:id="rId5"/>
    <p:sldId id="284" r:id="rId6"/>
    <p:sldId id="282" r:id="rId7"/>
    <p:sldId id="291" r:id="rId8"/>
    <p:sldId id="295" r:id="rId9"/>
    <p:sldId id="292" r:id="rId10"/>
    <p:sldId id="285" r:id="rId11"/>
    <p:sldId id="293" r:id="rId12"/>
    <p:sldId id="294" r:id="rId13"/>
    <p:sldId id="296" r:id="rId14"/>
    <p:sldId id="297" r:id="rId15"/>
    <p:sldId id="276" r:id="rId16"/>
    <p:sldId id="286" r:id="rId17"/>
    <p:sldId id="300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24" autoAdjust="0"/>
    <p:restoredTop sz="94660"/>
  </p:normalViewPr>
  <p:slideViewPr>
    <p:cSldViewPr>
      <p:cViewPr>
        <p:scale>
          <a:sx n="51" d="100"/>
          <a:sy n="51" d="100"/>
        </p:scale>
        <p:origin x="-510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D2AE83-AAB5-454A-AD5B-DDAB845A18D1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CE1ADB-87D3-49EB-85F4-032B4434FD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408920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30.11.2003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2857497"/>
            <a:ext cx="7408333" cy="326866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«Детский мастер – класс»  </a:t>
            </a:r>
          </a:p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/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endParaRPr lang="ru-RU" sz="2800" b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Т.В. Десятникова</a:t>
            </a:r>
          </a:p>
          <a:p>
            <a:pPr algn="ctr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Учитель – логопед О.Ю.Юшко</a:t>
            </a:r>
            <a:endParaRPr lang="ru-RU" sz="2800" dirty="0">
              <a:solidFill>
                <a:schemeClr val="tx1"/>
              </a:solidFill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285860"/>
            <a:ext cx="8229600" cy="1643074"/>
          </a:xfrm>
        </p:spPr>
        <p:txBody>
          <a:bodyPr>
            <a:normAutofit fontScale="90000"/>
          </a:bodyPr>
          <a:lstStyle/>
          <a:p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«Детский сад № 3 «Чебурашка» общеразвивающего вида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 приоритетным осуществлением деятельности</a:t>
            </a:r>
            <a:b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 социально – личностному направлению развития детей»</a:t>
            </a: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7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357158" y="357166"/>
            <a:ext cx="85725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Правила для детей,  участвующих в</a:t>
            </a:r>
            <a:r>
              <a:rPr kumimoji="0" lang="ru-RU" sz="3200" b="1" i="1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мастер-классе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</a:t>
            </a:r>
            <a:endParaRPr kumimoji="0" lang="ru-RU" sz="2800" b="1" i="1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285720" y="1357298"/>
            <a:ext cx="8429684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Выступая говорим громко, внятно, не торопясь.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Слушаем внимательно, не перебивая Мастера.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Вопросы задаём после того, как Мастер закончил объяснение и показ.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Все работы  признаются ценными.  Плохих работ не бывает.</a:t>
            </a: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 время работы, не стесняемся задавать вопросы. </a:t>
            </a:r>
          </a:p>
          <a:p>
            <a:pPr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400" dirty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 задаём вежливо.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Благодарим  Мастера за   представленный опыт. </a:t>
            </a:r>
            <a:endParaRPr kumimoji="0" lang="ru-RU" sz="2400" b="0" i="0" u="none" strike="noStrike" cap="none" normalizeH="0" baseline="0" dirty="0" smtClean="0">
              <a:ln>
                <a:noFill/>
              </a:ln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День второй. </a:t>
            </a: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Начало</a:t>
            </a: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мастер - класса</a:t>
            </a:r>
            <a:endParaRPr lang="ru-RU" sz="32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6" name="Picture 4" descr="C:\Documents and Settings\Alexandr\Рабочий стол\фото детский   мастер класс\DSCN67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1" y="1675208"/>
            <a:ext cx="6500858" cy="48763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Практическая часть  мастер - класса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00" name="Picture 4" descr="G:\дет маст класс\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0429" y="1608455"/>
            <a:ext cx="5324059" cy="3211449"/>
          </a:xfrm>
          <a:prstGeom prst="rect">
            <a:avLst/>
          </a:prstGeom>
          <a:noFill/>
        </p:spPr>
      </p:pic>
      <p:pic>
        <p:nvPicPr>
          <p:cNvPr id="4099" name="Picture 3" descr="G:\дет маст класс\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643313"/>
            <a:ext cx="5000660" cy="2928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G:\дет маст класс\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1" y="714356"/>
            <a:ext cx="4071966" cy="3567970"/>
          </a:xfrm>
          <a:prstGeom prst="rect">
            <a:avLst/>
          </a:prstGeom>
          <a:noFill/>
        </p:spPr>
      </p:pic>
      <p:pic>
        <p:nvPicPr>
          <p:cNvPr id="6147" name="Picture 3" descr="G:\дет маст класс\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286124"/>
            <a:ext cx="5698186" cy="31211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продуктов деятельности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:\дет маст класс\IMG_20170413_0927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571612"/>
            <a:ext cx="707236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99592" y="1916832"/>
            <a:ext cx="7408333" cy="3840171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endParaRPr lang="ru-RU" sz="36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нас для педагогов, это замечательный способ поддержки детской инициативы  и самостоятельности, речевого развития детей,   сплочения детского коллектива и родителе</a:t>
            </a:r>
            <a:r>
              <a:rPr lang="ru-RU" sz="36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571480"/>
            <a:ext cx="8229600" cy="1500198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 чём ценность детских 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мастер-классов:</a:t>
            </a:r>
            <a:b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600" i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179512" y="908720"/>
            <a:ext cx="8678768" cy="5163486"/>
          </a:xfrm>
        </p:spPr>
        <p:txBody>
          <a:bodyPr>
            <a:normAutofit fontScale="85000" lnSpcReduction="10000"/>
          </a:bodyPr>
          <a:lstStyle/>
          <a:p>
            <a:pPr algn="just">
              <a:buNone/>
            </a:pP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sz="3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детей дающих мастер – класс 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 возможность почувствовать себя успешным и значимым, приобрести опыт публичных выступлений. У детей развивается инициатива, формируется ответственность, коммуникативные и речевые навыки.</a:t>
            </a:r>
          </a:p>
          <a:p>
            <a:pPr algn="just">
              <a:buNone/>
            </a:pPr>
            <a:endParaRPr lang="ru-RU" sz="3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9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Для детей которые участвуют в мастер – классе –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это</a:t>
            </a:r>
            <a:r>
              <a:rPr lang="ru-RU" sz="3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3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приобретение опыта  коллективной деятельности, овладение новыми способами действий, формирование умения оценивать результат своей деятельности и презентовать свой продукт.</a:t>
            </a:r>
          </a:p>
          <a:p>
            <a:pPr>
              <a:buNone/>
            </a:pPr>
            <a:r>
              <a:rPr lang="ru-RU" sz="2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72067" y="1285860"/>
            <a:ext cx="7408333" cy="4840303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44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Спасибо за внимание !</a:t>
            </a:r>
            <a:endParaRPr lang="ru-RU" sz="44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872067" y="642918"/>
            <a:ext cx="7408333" cy="548324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 algn="ctr">
              <a:buNone/>
            </a:pPr>
            <a:r>
              <a:rPr lang="ru-RU" sz="32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Цель:  </a:t>
            </a:r>
          </a:p>
          <a:p>
            <a:pPr algn="just">
              <a:buNone/>
            </a:pP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представить опыт работы по использованию культурной практики «Детский мастер – класс, как один из способов поддержки детской инициативы и самостоятельности;</a:t>
            </a:r>
          </a:p>
          <a:p>
            <a:pPr algn="just">
              <a:buNone/>
            </a:pPr>
            <a:r>
              <a:rPr lang="ru-RU" sz="2800" dirty="0" smtClean="0"/>
              <a:t>-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сформировать у педагогов мотивацию на использование данной культурной практики  в образовательном процессе с детьми.</a:t>
            </a:r>
          </a:p>
          <a:p>
            <a:pPr algn="just">
              <a:buNone/>
            </a:pPr>
            <a:endParaRPr lang="ru-RU" sz="2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4294967295"/>
          </p:nvPr>
        </p:nvSpPr>
        <p:spPr>
          <a:xfrm>
            <a:off x="179512" y="1268760"/>
            <a:ext cx="8607331" cy="4857403"/>
          </a:xfrm>
        </p:spPr>
        <p:txBody>
          <a:bodyPr>
            <a:normAutofit fontScale="92500"/>
          </a:bodyPr>
          <a:lstStyle/>
          <a:p>
            <a:pPr algn="just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Вопросы о развитии инициативности у детей дошкольного возраста, ее понятии и условии становления стали наиболее актуальными связи с появлением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федерального государственного образовательного  стандарта  </a:t>
            </a: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дошкольного образования. </a:t>
            </a:r>
          </a:p>
          <a:p>
            <a:pPr algn="just">
              <a:buNone/>
            </a:pPr>
            <a:endParaRPr lang="ru-RU" sz="28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В нем инициативность и самостоятельность заявлены как целевой ориентир для детей, а способы ее поддержки – как обязательная часть содержания образовательной программы дошкольного образования  МБДОУ.</a:t>
            </a:r>
          </a:p>
          <a:p>
            <a:pPr algn="just"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4294967295"/>
          </p:nvPr>
        </p:nvSpPr>
        <p:spPr>
          <a:xfrm>
            <a:off x="428597" y="928670"/>
            <a:ext cx="8358246" cy="5197493"/>
          </a:xfrm>
        </p:spPr>
        <p:txBody>
          <a:bodyPr>
            <a:normAutofit fontScale="92500"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sz="3900" b="1" i="1" dirty="0" smtClean="0">
                <a:solidFill>
                  <a:schemeClr val="tx1"/>
                </a:solidFill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Детский мастер-класс</a:t>
            </a:r>
            <a:endParaRPr lang="ru-RU" sz="3900" dirty="0" smtClean="0">
              <a:solidFill>
                <a:schemeClr val="tx1"/>
              </a:solidFill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sz="3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это особая форма организации детской деятельности, позволяющая детям продемонстрировать свои личные достижения, умения, открытия в какой – либо области, а так же овладеть культурными способами передачи своего опыта и восприятия опыта сверстников.</a:t>
            </a:r>
          </a:p>
          <a:p>
            <a:pPr algn="just"/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461998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64018" y="0"/>
            <a:ext cx="8294261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28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Структура детского мастер-класса</a:t>
            </a:r>
            <a:endParaRPr lang="ru-RU" sz="36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0" y="1571612"/>
            <a:ext cx="8215369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Презентация темы мастер - класса</a:t>
            </a:r>
          </a:p>
          <a:p>
            <a:pPr marL="457200" indent="-457200">
              <a:buAutoNum type="arabicPeriod" startAt="2"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Выбор детьми мастер - класса</a:t>
            </a:r>
          </a:p>
          <a:p>
            <a:pPr marL="457200" indent="-457200">
              <a:buAutoNum type="arabicPeriod" startAt="2"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Представление опыта Мастером</a:t>
            </a:r>
          </a:p>
          <a:p>
            <a:pPr marL="457200" indent="-457200">
              <a:buAutoNum type="arabicPeriod" startAt="2"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AutoNum type="arabicPeriod" startAt="2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Практическая часть</a:t>
            </a:r>
          </a:p>
          <a:p>
            <a:pPr marL="457200" indent="-457200">
              <a:buFontTx/>
              <a:buAutoNum type="arabicPeriod" startAt="2"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 startAt="2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Благодарность Мастеру</a:t>
            </a:r>
          </a:p>
          <a:p>
            <a:pPr marL="457200" indent="-457200">
              <a:buFontTx/>
              <a:buAutoNum type="arabicPeriod" startAt="2"/>
            </a:pPr>
            <a:endParaRPr lang="ru-RU" sz="26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buFontTx/>
              <a:buAutoNum type="arabicPeriod" startAt="2"/>
            </a:pPr>
            <a:r>
              <a:rPr lang="ru-RU" sz="2600" dirty="0" smtClean="0">
                <a:latin typeface="Times New Roman" pitchFamily="18" charset="0"/>
                <a:cs typeface="Times New Roman" pitchFamily="18" charset="0"/>
              </a:rPr>
              <a:t>Презентация продуктов деятельности</a:t>
            </a:r>
          </a:p>
          <a:p>
            <a:pPr marL="457200" indent="-457200">
              <a:lnSpc>
                <a:spcPct val="200000"/>
              </a:lnSpc>
              <a:buFontTx/>
              <a:buAutoNum type="arabicPeriod" startAt="2"/>
            </a:pPr>
            <a:endParaRPr lang="ru-RU" sz="2400" dirty="0"/>
          </a:p>
          <a:p>
            <a:pPr marL="457200" indent="-457200">
              <a:lnSpc>
                <a:spcPct val="200000"/>
              </a:lnSpc>
              <a:buAutoNum type="arabicPeriod" startAt="2"/>
            </a:pPr>
            <a:endParaRPr lang="ru-RU" sz="2400" dirty="0" smtClean="0"/>
          </a:p>
        </p:txBody>
      </p:sp>
      <p:sp>
        <p:nvSpPr>
          <p:cNvPr id="10" name="Прямоугольник 9"/>
          <p:cNvSpPr/>
          <p:nvPr/>
        </p:nvSpPr>
        <p:spPr>
          <a:xfrm>
            <a:off x="4071934" y="1142984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endParaRPr lang="ru-RU" dirty="0"/>
          </a:p>
          <a:p>
            <a:pPr marL="457200" indent="-457200">
              <a:lnSpc>
                <a:spcPct val="200000"/>
              </a:lnSpc>
              <a:buAutoNum type="arabicPeriod"/>
            </a:pPr>
            <a:endParaRPr lang="ru-RU" dirty="0"/>
          </a:p>
          <a:p>
            <a:pPr>
              <a:lnSpc>
                <a:spcPct val="200000"/>
              </a:lnSpc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08463" y="351601"/>
            <a:ext cx="8006941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 Правила организации детского мастер-класса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20" y="987475"/>
            <a:ext cx="8643998" cy="75097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just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Мастер-класс проводится по инициативе воспитанников. Ребята сами предлагают, чему бы они хотели научить других детей.</a:t>
            </a:r>
          </a:p>
          <a:p>
            <a:pPr marL="457200" indent="-457200" algn="just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Одновременно проводится, как правило, два мастер – класса. В каждом из них принимает участие   взрослый (воспитатель, учитель – логопед), в качестве  партнёра по совместной деятельности.</a:t>
            </a:r>
          </a:p>
          <a:p>
            <a:pPr marL="457200" indent="-457200" algn="just">
              <a:buFontTx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Приветствуется участие родителей в подготовке и организации мастер-класса.</a:t>
            </a:r>
          </a:p>
          <a:p>
            <a:pPr marL="457200" indent="-457200" algn="just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Педагоги  заранее индивидуально обговаривают с ребёнком – мастером этапы и содержание выступления, продумывают, как расположить  площадки каждого  мастер-класса, чтобы всем было удобно.</a:t>
            </a:r>
          </a:p>
          <a:p>
            <a:pPr marL="457200" indent="-457200" algn="just"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День и время мастер-класса обговариваются  на «утреннем кружочке».</a:t>
            </a:r>
          </a:p>
          <a:p>
            <a:pPr marL="457200" lvl="0" indent="-457200" algn="just">
              <a:buFontTx/>
              <a:buAutoNum type="arabicPeriod"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Перед  проведением мастер – класса, накануне, ребята определяют свой выбор (у какого мастера они хотели бы  обучаться) на доске выбора.</a:t>
            </a:r>
          </a:p>
          <a:p>
            <a:pPr marL="457200" lvl="0" indent="-457200" algn="just">
              <a:buFontTx/>
              <a:buAutoNum type="arabicPeriod"/>
            </a:pPr>
            <a:endParaRPr lang="ru-RU" sz="22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indent="-457200" algn="just">
              <a:buFontTx/>
              <a:buAutoNum type="arabicPeriod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 marL="457200" lvl="0" indent="-457200">
              <a:lnSpc>
                <a:spcPct val="150000"/>
              </a:lnSpc>
            </a:pPr>
            <a:r>
              <a:rPr lang="ru-RU" sz="2000" dirty="0" smtClean="0"/>
              <a:t> </a:t>
            </a:r>
          </a:p>
          <a:p>
            <a:pPr marL="457200" indent="-457200">
              <a:lnSpc>
                <a:spcPct val="150000"/>
              </a:lnSpc>
              <a:buAutoNum type="arabicPeriod"/>
            </a:pP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2214554"/>
            <a:ext cx="4071966" cy="39677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571736" y="642918"/>
            <a:ext cx="4071966" cy="6783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15000"/>
              </a:lnSpc>
              <a:spcAft>
                <a:spcPts val="600"/>
              </a:spcAft>
              <a:buNone/>
            </a:pPr>
            <a:r>
              <a:rPr lang="ru-RU" sz="3600" b="1" i="1" dirty="0" smtClean="0">
                <a:latin typeface="Times New Roman" pitchFamily="18" charset="0"/>
                <a:ea typeface="Times New Roman" panose="02020603050405020304" pitchFamily="18" charset="0"/>
                <a:cs typeface="Times New Roman" pitchFamily="18" charset="0"/>
              </a:rPr>
              <a:t>Наши мастера</a:t>
            </a:r>
            <a:endParaRPr lang="ru-RU" sz="3600" b="1" dirty="0" smtClean="0">
              <a:latin typeface="Times New Roman" pitchFamily="18" charset="0"/>
              <a:ea typeface="Times New Roman" panose="02020603050405020304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F:\IMG_20170412_15303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928802"/>
            <a:ext cx="385765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Презентация темы мастер - класса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 descr="G:\дет маст класс\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86182" y="3643314"/>
            <a:ext cx="5106976" cy="2939451"/>
          </a:xfrm>
          <a:prstGeom prst="rect">
            <a:avLst/>
          </a:prstGeom>
          <a:noFill/>
        </p:spPr>
      </p:pic>
      <p:pic>
        <p:nvPicPr>
          <p:cNvPr id="5123" name="Picture 3" descr="G:\дет маст класс\1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571612"/>
            <a:ext cx="4071966" cy="323101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G:\дет маст класс\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143248"/>
            <a:ext cx="3721100" cy="3209919"/>
          </a:xfrm>
          <a:prstGeom prst="rect">
            <a:avLst/>
          </a:prstGeom>
          <a:noFill/>
        </p:spPr>
      </p:pic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Первый день. Доска выбора</a:t>
            </a:r>
            <a:endParaRPr lang="ru-RU" sz="3600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4" name="Picture 6" descr="C:\Documents and Settings\Alexandr\Рабочий стол\фото детский   мастер класс\DSCN672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4765" y="2000240"/>
            <a:ext cx="4761807" cy="35719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1728</TotalTime>
  <Words>513</Words>
  <Application>Microsoft Office PowerPoint</Application>
  <PresentationFormat>Экран (4:3)</PresentationFormat>
  <Paragraphs>66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Волна</vt:lpstr>
      <vt:lpstr>муниципальное бюджетное дошкольное образовательное учреждение «Детский сад № 3 «Чебурашка» общеразвивающего вида с приоритетным осуществлением деятельности по социально – личностному направлению развития детей»   </vt:lpstr>
      <vt:lpstr>Слайд 2</vt:lpstr>
      <vt:lpstr>Слайд 3</vt:lpstr>
      <vt:lpstr>Слайд 4</vt:lpstr>
      <vt:lpstr>Слайд 5</vt:lpstr>
      <vt:lpstr>Слайд 6</vt:lpstr>
      <vt:lpstr>Слайд 7</vt:lpstr>
      <vt:lpstr>Презентация темы мастер - класса</vt:lpstr>
      <vt:lpstr>Первый день. Доска выбора</vt:lpstr>
      <vt:lpstr>Слайд 10</vt:lpstr>
      <vt:lpstr>День второй. Начало мастер - класса</vt:lpstr>
      <vt:lpstr>Практическая часть  мастер - класса</vt:lpstr>
      <vt:lpstr>Слайд 13</vt:lpstr>
      <vt:lpstr>Презентация продуктов деятельности</vt:lpstr>
      <vt:lpstr>В чём ценность детских  мастер-классов: 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«Моя предприимчивая семья: фильм, фильм, фильм…»</dc:title>
  <dc:creator>Elena</dc:creator>
  <cp:lastModifiedBy>Forester</cp:lastModifiedBy>
  <cp:revision>135</cp:revision>
  <dcterms:created xsi:type="dcterms:W3CDTF">2016-06-07T11:50:55Z</dcterms:created>
  <dcterms:modified xsi:type="dcterms:W3CDTF">2003-11-29T20:11:10Z</dcterms:modified>
</cp:coreProperties>
</file>