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866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05006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41835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182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0607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7903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11468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064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637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639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2050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5C3850-2581-42C6-9130-4C70F5DB2C4B}" type="datetimeFigureOut">
              <a:rPr lang="ru-RU" smtClean="0"/>
              <a:t>15.11.2019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BC03D-B823-40EC-BE08-0E04DA12F0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929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txBody>
          <a:bodyPr>
            <a:noAutofit/>
          </a:bodyPr>
          <a:lstStyle/>
          <a:p>
            <a:r>
              <a:rPr lang="ru-RU" sz="5400" b="1" i="1" dirty="0">
                <a:solidFill>
                  <a:srgbClr val="FF0000"/>
                </a:solidFill>
              </a:rPr>
              <a:t>Использование различных приемов работы с текстом на уроках </a:t>
            </a:r>
            <a:r>
              <a:rPr lang="ru-RU" sz="5400" b="1" i="1" dirty="0" smtClean="0">
                <a:solidFill>
                  <a:srgbClr val="FF0000"/>
                </a:solidFill>
              </a:rPr>
              <a:t>географии</a:t>
            </a:r>
            <a:r>
              <a:rPr lang="ru-RU" sz="5400" b="1" i="1" dirty="0">
                <a:solidFill>
                  <a:srgbClr val="FF0000"/>
                </a:solidFill>
              </a:rPr>
              <a:t/>
            </a:r>
            <a:br>
              <a:rPr lang="ru-RU" sz="5400" b="1" i="1" dirty="0">
                <a:solidFill>
                  <a:srgbClr val="FF0000"/>
                </a:solidFill>
              </a:rPr>
            </a:br>
            <a:endParaRPr lang="ru-RU" sz="5400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user\Desktop\КАРТИНКИ\ФОТО-КАРТИНКИ\КАРТИНКИ к урокам\Для школы\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429000"/>
            <a:ext cx="5119537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9319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8. Ответы на вопросы к параграфам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Этот способ работы с учебником способствует закреплению изученного материала, помогает вырабатывать навыки и умения краткого ответа, позволяет осуществлять диффе­ренцированный подход к обучению учащихся, может быть использован для выставления до­полнительных оценок на уроке (при проведении письменных работ).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431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9. Составление плана к тексту параграфа </a:t>
            </a:r>
            <a:endParaRPr lang="ru-RU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Этот метод способствует лучшему пониманию и запоминанию его основного содержания, формирует умение выделять главные мысли. План – это совокупность названий основных мыслей, выраженных в тексте. Каждый пункт плана – это краткая формулировка содержания части текста (абзаца). Перед составлением плана необходимо предъявить детям памятку:</a:t>
            </a:r>
          </a:p>
          <a:p>
            <a:pPr marL="0" indent="0">
              <a:buNone/>
            </a:pPr>
            <a:r>
              <a:rPr lang="ru-RU" dirty="0"/>
              <a:t>Как составить план текста?</a:t>
            </a:r>
          </a:p>
          <a:p>
            <a:pPr marL="0" indent="0">
              <a:buNone/>
            </a:pPr>
            <a:r>
              <a:rPr lang="ru-RU" dirty="0"/>
              <a:t>1.     Прочитайте текст.</a:t>
            </a:r>
          </a:p>
          <a:p>
            <a:pPr marL="0" indent="0">
              <a:buNone/>
            </a:pPr>
            <a:r>
              <a:rPr lang="ru-RU" dirty="0"/>
              <a:t>2.     Выделите в тексте главные мысли.</a:t>
            </a:r>
          </a:p>
          <a:p>
            <a:pPr marL="0" indent="0">
              <a:buNone/>
            </a:pPr>
            <a:r>
              <a:rPr lang="ru-RU" dirty="0"/>
              <a:t>3.     Установите взаимосвязь и последовательность мыслей.</a:t>
            </a:r>
          </a:p>
          <a:p>
            <a:pPr marL="0" indent="0">
              <a:buNone/>
            </a:pPr>
            <a:r>
              <a:rPr lang="ru-RU" dirty="0"/>
              <a:t>4.     Кратко сформулируйте главные мысли в виде пунктов плана.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53438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10. Самостоятельная работа по учебно-тематическим картам с учебной литературой </a:t>
            </a:r>
            <a:endParaRPr lang="ru-RU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Эффективность процесса обучения намного выше, если учащийся овладел приемами самообразования.</a:t>
            </a:r>
          </a:p>
          <a:p>
            <a:pPr marL="0" indent="0">
              <a:buNone/>
            </a:pPr>
            <a:r>
              <a:rPr lang="ru-RU" dirty="0"/>
              <a:t>Напишите реферат на тему «</a:t>
            </a:r>
            <a:r>
              <a:rPr lang="ru-RU" dirty="0" err="1"/>
              <a:t>Особоохраняемые</a:t>
            </a:r>
            <a:r>
              <a:rPr lang="ru-RU" dirty="0"/>
              <a:t> природные зоны своей местности». Реферат оформите в соответствии с требованиями.</a:t>
            </a:r>
          </a:p>
          <a:p>
            <a:pPr marL="0" indent="0">
              <a:buNone/>
            </a:pPr>
            <a:r>
              <a:rPr lang="ru-RU" i="1" dirty="0"/>
              <a:t>Содержание реферата</a:t>
            </a:r>
            <a:endParaRPr lang="ru-RU" dirty="0"/>
          </a:p>
          <a:p>
            <a:pPr lvl="0"/>
            <a:r>
              <a:rPr lang="ru-RU" dirty="0"/>
              <a:t>Титульный лист;</a:t>
            </a:r>
          </a:p>
          <a:p>
            <a:pPr lvl="0"/>
            <a:r>
              <a:rPr lang="ru-RU" dirty="0"/>
              <a:t>Содержание;</a:t>
            </a:r>
          </a:p>
          <a:p>
            <a:pPr lvl="0"/>
            <a:r>
              <a:rPr lang="ru-RU" dirty="0"/>
              <a:t>Введение;</a:t>
            </a:r>
          </a:p>
          <a:p>
            <a:pPr lvl="0"/>
            <a:r>
              <a:rPr lang="ru-RU" dirty="0"/>
              <a:t>Основная часть;</a:t>
            </a:r>
          </a:p>
          <a:p>
            <a:pPr lvl="0"/>
            <a:r>
              <a:rPr lang="ru-RU" dirty="0"/>
              <a:t>Заключение;</a:t>
            </a:r>
          </a:p>
          <a:p>
            <a:pPr lvl="0"/>
            <a:r>
              <a:rPr lang="ru-RU" dirty="0"/>
              <a:t>Список использованных источников;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0732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СРАВНИТЕЛЬНО-АНАЛИТИЧЕСКАЯ РАБОТА С УЧЕБНИКОМ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solidFill>
                  <a:srgbClr val="FF0000"/>
                </a:solidFill>
              </a:rPr>
              <a:t>1</a:t>
            </a:r>
            <a:r>
              <a:rPr lang="ru-RU" sz="2800" b="1" dirty="0" smtClean="0">
                <a:solidFill>
                  <a:srgbClr val="FF0000"/>
                </a:solidFill>
              </a:rPr>
              <a:t>. </a:t>
            </a:r>
            <a:r>
              <a:rPr lang="ru-RU" sz="2800" b="1" dirty="0">
                <a:solidFill>
                  <a:srgbClr val="FF0000"/>
                </a:solidFill>
              </a:rPr>
              <a:t>З</a:t>
            </a:r>
            <a:r>
              <a:rPr lang="ru-RU" sz="2800" b="1" i="1" dirty="0">
                <a:solidFill>
                  <a:srgbClr val="FF0000"/>
                </a:solidFill>
              </a:rPr>
              <a:t>адания по работе с иллюстрациями </a:t>
            </a:r>
            <a:r>
              <a:rPr lang="ru-RU" sz="2800" b="1" i="1" dirty="0" smtClean="0">
                <a:solidFill>
                  <a:srgbClr val="FF0000"/>
                </a:solidFill>
              </a:rPr>
              <a:t>учебниками              </a:t>
            </a:r>
            <a:endParaRPr lang="ru-RU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/>
              <a:t>Для выполнения заданий по сравнению и заданий по сравнению и анализу целесообразно использовать рисунки.</a:t>
            </a:r>
          </a:p>
          <a:p>
            <a:pPr marL="0" indent="0">
              <a:buNone/>
            </a:pPr>
            <a:r>
              <a:rPr lang="ru-RU" sz="2000" dirty="0"/>
              <a:t>Например: Проанализируйте рисунок  в учебнике  «Способы изображения земной поверхности», выделите черты сходства и </a:t>
            </a:r>
            <a:r>
              <a:rPr lang="ru-RU" sz="2000" dirty="0" smtClean="0"/>
              <a:t>отличия, подкрепите свой ответ информацией из текса параграфа..</a:t>
            </a:r>
            <a:r>
              <a:rPr lang="ru-RU" sz="2000" b="1" dirty="0" smtClean="0"/>
              <a:t> </a:t>
            </a: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Рисунок 4" descr="http://3.bp.blogspot.com/-SXVRqazlplE/VRmZ1QQvw3I/AAAAAAAABH4/X8F2RSR0BIk/s1600/6704_html_m41a29b08.jpg"/>
          <p:cNvPicPr/>
          <p:nvPr/>
        </p:nvPicPr>
        <p:blipFill>
          <a:blip r:embed="rId2" cstate="print"/>
          <a:srcRect r="861"/>
          <a:stretch>
            <a:fillRect/>
          </a:stretch>
        </p:blipFill>
        <p:spPr bwMode="auto">
          <a:xfrm>
            <a:off x="827584" y="3717032"/>
            <a:ext cx="2095500" cy="1733550"/>
          </a:xfrm>
          <a:prstGeom prst="rect">
            <a:avLst/>
          </a:prstGeom>
          <a:noFill/>
        </p:spPr>
      </p:pic>
      <p:pic>
        <p:nvPicPr>
          <p:cNvPr id="6" name="Рисунок 5" descr="https://fs00.infourok.ru/images/doc/57/70606/hello_html_m332cac46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717032"/>
            <a:ext cx="2328545" cy="1733550"/>
          </a:xfrm>
          <a:prstGeom prst="rect">
            <a:avLst/>
          </a:prstGeom>
          <a:noFill/>
        </p:spPr>
      </p:pic>
      <p:pic>
        <p:nvPicPr>
          <p:cNvPr id="7" name="Рисунок 6" descr="http://www.geo.su/img/tovarkovo/tovarkovo_aero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3717667"/>
            <a:ext cx="2095500" cy="173291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952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СРАВНИТЕЛЬНО-АНАЛИТИЧЕСКАЯ РАБОТА С УЧЕБНИКОМ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800" b="1" i="1" dirty="0" smtClean="0">
                <a:solidFill>
                  <a:srgbClr val="FF0000"/>
                </a:solidFill>
              </a:rPr>
              <a:t>2</a:t>
            </a:r>
            <a:r>
              <a:rPr lang="ru-RU" sz="2800" b="1" i="1" dirty="0">
                <a:solidFill>
                  <a:srgbClr val="FF0000"/>
                </a:solidFill>
              </a:rPr>
              <a:t>. </a:t>
            </a:r>
            <a:r>
              <a:rPr lang="ru-RU" sz="2800" b="1" dirty="0">
                <a:solidFill>
                  <a:srgbClr val="FF0000"/>
                </a:solidFill>
              </a:rPr>
              <a:t>Сравнительный анализ данных таблиц или схем</a:t>
            </a:r>
            <a:r>
              <a:rPr lang="ru-RU" sz="2800" b="1" i="1" dirty="0">
                <a:solidFill>
                  <a:srgbClr val="FF0000"/>
                </a:solidFill>
              </a:rPr>
              <a:t> </a:t>
            </a:r>
            <a:endParaRPr lang="ru-RU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/>
              <a:t>Например: «На основании данных приведен­ной ниже таблицы сделайте вывод о том, какой город России обладает наибольшими трудовыми ресурсами</a:t>
            </a:r>
            <a:r>
              <a:rPr lang="ru-RU" sz="2000" dirty="0" smtClean="0"/>
              <a:t>? Найдите информацию о занятости населения города в различных сферах деятельности в дополнительных источниках.</a:t>
            </a:r>
            <a:endParaRPr lang="ru-RU" sz="2000" dirty="0"/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3360581"/>
              </p:ext>
            </p:extLst>
          </p:nvPr>
        </p:nvGraphicFramePr>
        <p:xfrm>
          <a:off x="467544" y="3717030"/>
          <a:ext cx="8229600" cy="187388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36847"/>
                <a:gridCol w="1328257"/>
                <a:gridCol w="788396"/>
                <a:gridCol w="809793"/>
                <a:gridCol w="941466"/>
                <a:gridCol w="775228"/>
                <a:gridCol w="809793"/>
                <a:gridCol w="939820"/>
              </a:tblGrid>
              <a:tr h="231563"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Населенный пункт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Всего населения, тыс.чел.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Половозрастной  состав населения, тыс.чел.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225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мужское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женское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7381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0-15 лет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16-59 лет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60 лет и старше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0-15 лет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16-54 лет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55 лет и старше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Благовещенсвк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 10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2,1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0,6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1,4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Арзамас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 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0,8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2,3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0,8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2,4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1,7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 Пущино 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 9,5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«.5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2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0,9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1,6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56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Коломна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 11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1,5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>
                          <a:effectLst/>
                        </a:rPr>
                        <a:t>3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2375535" algn="ctr"/>
                        </a:tabLst>
                      </a:pPr>
                      <a:r>
                        <a:rPr lang="ru-RU" sz="1200" dirty="0">
                          <a:effectLst/>
                        </a:rPr>
                        <a:t>2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123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СРАВНИТЕЛЬНО-АНАЛИТИЧЕСКАЯ РАБОТА С УЧЕБНИКОМ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 3. «Пометки </a:t>
            </a:r>
            <a:r>
              <a:rPr lang="ru-RU" b="1" i="1" dirty="0">
                <a:solidFill>
                  <a:srgbClr val="FF0000"/>
                </a:solidFill>
              </a:rPr>
              <a:t>на полях»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Учащиеся </a:t>
            </a:r>
            <a:r>
              <a:rPr lang="ru-RU" dirty="0"/>
              <a:t>читают но­вый текст и на полях учебника карандашом поме­чают, что знают, а что не знают. Особым значком отмечается тот материал, о котором хочется уз­нать больше. После прочтения, обобщения всего знакомого учитель должен остановиться на неиз­вестном материале. Здесь важно то, что он дол­жен быть предложен самими учащимися. Такая форма работы с учебником помогает и побуждает пассивную часть класса к поиску своей неизвест­ной темы</a:t>
            </a:r>
          </a:p>
        </p:txBody>
      </p:sp>
    </p:spTree>
    <p:extLst>
      <p:ext uri="{BB962C8B-B14F-4D97-AF65-F5344CB8AC3E}">
        <p14:creationId xmlns:p14="http://schemas.microsoft.com/office/powerpoint/2010/main" val="109590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ТВОРЧЕСКИЕ ЗАДАНИЯ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1.</a:t>
            </a:r>
            <a:r>
              <a:rPr lang="ru-RU" b="1" i="1" dirty="0">
                <a:solidFill>
                  <a:srgbClr val="FF0000"/>
                </a:solidFill>
              </a:rPr>
              <a:t>   Составление тестов </a:t>
            </a:r>
            <a:r>
              <a:rPr lang="ru-RU" b="1" i="1" dirty="0" smtClean="0">
                <a:solidFill>
                  <a:srgbClr val="FF0000"/>
                </a:solidFill>
              </a:rPr>
              <a:t>учениками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Тест — это в настоящее время наиболее распространенный вид проверки усвоения знаний учащимися. После изучения темы, учащимся предлагается составить 6—8 во­просов в виде тестовых заданий. Самостоя­тельно созданное тестовое задание обеспе­чивает формирование применения знаний в практической ситуации.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5710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ru-RU" sz="6700" b="1" i="1" dirty="0" smtClean="0">
                <a:solidFill>
                  <a:srgbClr val="FF0000"/>
                </a:solidFill>
              </a:rPr>
              <a:t>2. Создание </a:t>
            </a:r>
            <a:r>
              <a:rPr lang="ru-RU" sz="6700" b="1" i="1" dirty="0" err="1" smtClean="0">
                <a:solidFill>
                  <a:srgbClr val="FF0000"/>
                </a:solidFill>
              </a:rPr>
              <a:t>синквейна</a:t>
            </a:r>
            <a:endParaRPr lang="ru-RU" sz="67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3400" i="1" dirty="0"/>
              <a:t> </a:t>
            </a:r>
            <a:r>
              <a:rPr lang="ru-RU" sz="3400" dirty="0"/>
              <a:t>В </a:t>
            </a:r>
            <a:r>
              <a:rPr lang="ru-RU" sz="3400" dirty="0" err="1"/>
              <a:t>синквейне</a:t>
            </a:r>
            <a:r>
              <a:rPr lang="ru-RU" sz="3400" dirty="0"/>
              <a:t> 5 строк: 1. понятие (слово), 2 прилагательное (2 слова), 3 глагол (3 слова), 4 предложение (3 - 4 слова), 5 существительное ( 1 слово)</a:t>
            </a:r>
          </a:p>
          <a:p>
            <a:pPr marL="0" indent="0">
              <a:buNone/>
            </a:pPr>
            <a:r>
              <a:rPr lang="ru-RU" sz="3400" dirty="0"/>
              <a:t>Это творческая форма рефлексии. Спо­собность резюмировать информацию, изла­гать сложные идеи, чувства и представления в нескольких словах — важное умение. Оно требует вдумчивой рефлексии, основанной на богатом понятийном  запасе. Данная фор­ма работы удается не всем ученикам, и иног­да во время урока создать </a:t>
            </a:r>
            <a:r>
              <a:rPr lang="ru-RU" sz="3400" dirty="0" err="1"/>
              <a:t>синквейн</a:t>
            </a:r>
            <a:r>
              <a:rPr lang="ru-RU" sz="3400" dirty="0"/>
              <a:t> не полу­чается, поэтому здесь может быть использо­вана парная или групповая работа, или она может быть выполнена дома.</a:t>
            </a:r>
          </a:p>
          <a:p>
            <a:pPr marL="0" indent="0">
              <a:buNone/>
            </a:pPr>
            <a:r>
              <a:rPr lang="ru-RU" sz="3400" dirty="0"/>
              <a:t>Например: География, 6 класс. Тема «Ветер». Используя предложенную картинку, составьте </a:t>
            </a:r>
            <a:r>
              <a:rPr lang="ru-RU" sz="3400" dirty="0" err="1"/>
              <a:t>синквейн</a:t>
            </a:r>
            <a:r>
              <a:rPr lang="ru-RU" sz="3400" dirty="0"/>
              <a:t> по заданным правилам. </a:t>
            </a:r>
          </a:p>
          <a:p>
            <a:pPr marL="0" indent="0">
              <a:buNone/>
            </a:pPr>
            <a:r>
              <a:rPr lang="ru-RU" sz="3400" dirty="0"/>
              <a:t> </a:t>
            </a:r>
          </a:p>
          <a:p>
            <a:pPr marL="0" indent="0">
              <a:buNone/>
            </a:pPr>
            <a:r>
              <a:rPr lang="ru-RU" sz="3400" u="sng" dirty="0"/>
              <a:t>Предполагаемый ответ.</a:t>
            </a:r>
            <a:endParaRPr lang="ru-RU" sz="3400" dirty="0"/>
          </a:p>
          <a:p>
            <a:pPr marL="0" indent="0">
              <a:buNone/>
            </a:pPr>
            <a:r>
              <a:rPr lang="ru-RU" sz="3400" dirty="0"/>
              <a:t>1.Ветер</a:t>
            </a:r>
          </a:p>
          <a:p>
            <a:pPr marL="0" indent="0">
              <a:buNone/>
            </a:pPr>
            <a:r>
              <a:rPr lang="ru-RU" sz="3400" dirty="0"/>
              <a:t>2.Сильный, штормовой</a:t>
            </a:r>
          </a:p>
          <a:p>
            <a:pPr marL="0" indent="0">
              <a:buNone/>
            </a:pPr>
            <a:r>
              <a:rPr lang="ru-RU" sz="3400" dirty="0"/>
              <a:t>3.Дует, срывает, пугает</a:t>
            </a:r>
          </a:p>
          <a:p>
            <a:pPr marL="0" indent="0">
              <a:buNone/>
            </a:pPr>
            <a:r>
              <a:rPr lang="ru-RU" sz="3400" dirty="0"/>
              <a:t>4. Образуется из-за разницы в давлении</a:t>
            </a:r>
          </a:p>
          <a:p>
            <a:pPr marL="0" indent="0">
              <a:buNone/>
            </a:pPr>
            <a:r>
              <a:rPr lang="ru-RU" sz="3400" dirty="0"/>
              <a:t>5. Стихия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319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3. </a:t>
            </a:r>
            <a:r>
              <a:rPr lang="ru-RU" b="1" i="1" dirty="0">
                <a:solidFill>
                  <a:srgbClr val="FF0000"/>
                </a:solidFill>
              </a:rPr>
              <a:t>Составление вопросов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Кажется, что может быть более простым, чем задавать вопросы. Однако на самом деле это требует от учеников определенных уси­лий, тем более что вопросы не должны дуб­лировать те, что приведены в параграфе. Они должны начинаться определенным об­разом.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243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4. Моделирование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Создание всевозможных моделей изучае­мых систем, графических рисунков, схем обеспечивает использование дополнитель­ной информации, выходящей за рамки, пре­дусмотренные учебной программой.</a:t>
            </a:r>
          </a:p>
          <a:p>
            <a:pPr marL="0" indent="0">
              <a:buNone/>
            </a:pPr>
            <a:r>
              <a:rPr lang="ru-RU" dirty="0"/>
              <a:t>Например: при изучении темы «Планеты Солнечной системы», можно предложить создать модель Вселенной из подручных материалов.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9168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b="1" dirty="0"/>
              <a:t>РЕПРОДУКТИВНО – ПОИСКОВАЯ РАБОТА С ТЕКСТОМ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1. Чтение с </a:t>
            </a:r>
            <a:r>
              <a:rPr lang="ru-RU" b="1" i="1" dirty="0" smtClean="0">
                <a:solidFill>
                  <a:srgbClr val="FF0000"/>
                </a:solidFill>
              </a:rPr>
              <a:t>комментарием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Наиболее простой формой на уроке можно считать комментированное чтение параграфа. Ее достоинство заключается в том, что данный прием помогает понять сложную информа­цию и обеспечивает лучшее усвоение материа­ла при подготовке домашнего задания. Эту форму целесообразно использовать для наибо­лее сложных тем раздела, например, «Движение литосферных плит», «Климатообразующие факторы» и т. д.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77455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5</a:t>
            </a:r>
            <a:r>
              <a:rPr lang="ru-RU" b="1" i="1" dirty="0" smtClean="0">
                <a:solidFill>
                  <a:srgbClr val="FF0000"/>
                </a:solidFill>
              </a:rPr>
              <a:t>. </a:t>
            </a:r>
            <a:r>
              <a:rPr lang="ru-RU" b="1" i="1" dirty="0">
                <a:solidFill>
                  <a:srgbClr val="FF0000"/>
                </a:solidFill>
              </a:rPr>
              <a:t>Составление вопросов творческого </a:t>
            </a:r>
            <a:r>
              <a:rPr lang="ru-RU" b="1" i="1" dirty="0" smtClean="0">
                <a:solidFill>
                  <a:srgbClr val="FF0000"/>
                </a:solidFill>
              </a:rPr>
              <a:t>характера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а) Задания на установление соответствия.</a:t>
            </a:r>
          </a:p>
          <a:p>
            <a:pPr marL="0" indent="0">
              <a:buNone/>
            </a:pPr>
            <a:r>
              <a:rPr lang="ru-RU" dirty="0"/>
              <a:t>б) Задания на отражение последовательности географических процессов и явлений.</a:t>
            </a:r>
          </a:p>
          <a:p>
            <a:pPr marL="0" indent="0">
              <a:buNone/>
            </a:pPr>
            <a:r>
              <a:rPr lang="ru-RU" i="1" dirty="0"/>
              <a:t> </a:t>
            </a: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6821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6</a:t>
            </a:r>
            <a:r>
              <a:rPr lang="ru-RU" sz="4000" b="1" i="1" dirty="0" smtClean="0">
                <a:solidFill>
                  <a:srgbClr val="FF0000"/>
                </a:solidFill>
              </a:rPr>
              <a:t>. </a:t>
            </a:r>
            <a:r>
              <a:rPr lang="ru-RU" sz="4000" b="1" i="1" dirty="0">
                <a:solidFill>
                  <a:srgbClr val="FF0000"/>
                </a:solidFill>
              </a:rPr>
              <a:t>Составление рассказа с географическими  ошибками </a:t>
            </a:r>
            <a:r>
              <a:rPr lang="ru-RU" sz="4000" b="1" i="1" dirty="0" smtClean="0">
                <a:solidFill>
                  <a:srgbClr val="FF0000"/>
                </a:solidFill>
              </a:rPr>
              <a:t> </a:t>
            </a:r>
            <a:endParaRPr lang="ru-RU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Например: найдите ошибки в приведенном тексте, укажите номера предложений, в которых сделаны ошибки, запишите эти предложения без ошибок</a:t>
            </a:r>
            <a:r>
              <a:rPr lang="ru-RU" b="1" u="sng" dirty="0"/>
              <a:t>.</a:t>
            </a:r>
            <a:endParaRPr lang="ru-RU" dirty="0"/>
          </a:p>
          <a:p>
            <a:endParaRPr lang="ru-RU" dirty="0"/>
          </a:p>
          <a:p>
            <a:pPr marL="0" indent="0">
              <a:buNone/>
            </a:pPr>
            <a:r>
              <a:rPr lang="ru-RU" dirty="0"/>
              <a:t>Горы Кордильеры расположены в западной части Северной Америки. Это очень старые и разрушенные горы, так как они образовались ещё во время альпийской складчатости. Горы имеют сглаженные вершины, поросли лесом. Здесь до сих пор продолжается процесс горообразования, отсутствуют вулканы и землетрясения. Самая высокая вершина – гора </a:t>
            </a:r>
            <a:r>
              <a:rPr lang="ru-RU" dirty="0" err="1"/>
              <a:t>Тубкаль</a:t>
            </a:r>
            <a:r>
              <a:rPr lang="ru-RU" dirty="0"/>
              <a:t> (8848 м) На западе горы выходят к Атлантическому океану, а на востоке граничат с Великими равнинами. Средние высоты в Кордильерах не превышают 2500 м.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85773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b="1" i="1" dirty="0" smtClean="0">
                <a:solidFill>
                  <a:srgbClr val="FF0000"/>
                </a:solidFill>
              </a:rPr>
              <a:t>7. </a:t>
            </a:r>
            <a:r>
              <a:rPr lang="ru-RU" sz="4000" b="1" i="1" dirty="0">
                <a:solidFill>
                  <a:srgbClr val="FF0000"/>
                </a:solidFill>
              </a:rPr>
              <a:t>Составление текстов с пропущенными словами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Например: вставьте пропущенные слова, используя слова для вставки.</a:t>
            </a:r>
            <a:r>
              <a:rPr lang="ru-RU" b="1" u="sng" dirty="0"/>
              <a:t> 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Выветривание  - процесс разрушения и преобразования горных пород. _______________ выветривание происходит в результате резких изменений температур воздуха и замерзания воды в трещинах горных пород, что приводит к их разрушению. _______________ выветривание представляет собой процесс разложения горных пород водой, насыщенной газами и природными кислотами. Воздействие живых организмов на горные породы приводит к ____________ выветриванию. </a:t>
            </a:r>
          </a:p>
          <a:p>
            <a:pPr marL="0" indent="0">
              <a:buNone/>
            </a:pPr>
            <a:r>
              <a:rPr lang="ru-RU" dirty="0"/>
              <a:t>Слова для вставки: </a:t>
            </a:r>
            <a:r>
              <a:rPr lang="ru-RU" i="1" dirty="0"/>
              <a:t>физическое (механическое), химическое, биологическое.</a:t>
            </a:r>
            <a:r>
              <a:rPr lang="ru-RU" dirty="0"/>
              <a:t>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59916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ТВОРЧЕСКИЕ ЗАДАНИЯ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8 . </a:t>
            </a:r>
            <a:r>
              <a:rPr lang="ru-RU" b="1" i="1" dirty="0">
                <a:solidFill>
                  <a:srgbClr val="FF0000"/>
                </a:solidFill>
              </a:rPr>
              <a:t>Составление кроссвордов, ребусов, загадок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Например </a:t>
            </a:r>
            <a:r>
              <a:rPr lang="ru-RU" dirty="0"/>
              <a:t>при изучении темы «Великие географические открытия» можно предложить учащимся составить кроссворд, в котором должно быть не менее 10 слов.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0414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120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2.   Чтение текста с заполнением таблицы </a:t>
            </a:r>
            <a:endParaRPr lang="ru-RU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/>
              <a:t>Ученики в таблице отмечают известную, но­вую, нужную информа­цию, содержащуюся в тексте. В ре­зультате такой работы с текстом ни одна идея не остается без внимания. В итоге конспекти­руется самое главное. Данный прием использу­ется при изучении следующих тем: «Природные зоны материка», «Минералы и горные породы», «Расы земли».</a:t>
            </a:r>
          </a:p>
          <a:p>
            <a:pPr marL="0" indent="0">
              <a:buNone/>
            </a:pPr>
            <a:r>
              <a:rPr lang="ru-RU" sz="2000" dirty="0"/>
              <a:t>Например: Используя материалы учебника «Климат России», заполните следующую </a:t>
            </a:r>
            <a:r>
              <a:rPr lang="ru-RU" sz="2000" dirty="0" smtClean="0"/>
              <a:t>таблицу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71863733"/>
              </p:ext>
            </p:extLst>
          </p:nvPr>
        </p:nvGraphicFramePr>
        <p:xfrm>
          <a:off x="1259632" y="4437112"/>
          <a:ext cx="6783070" cy="18288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60600"/>
                <a:gridCol w="2261235"/>
                <a:gridCol w="2261235"/>
              </a:tblGrid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Признаки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Циклон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Антициклон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Определение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Обозначение на картах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Движения воздуха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Явления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Размеры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Скорость перемещения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Направление движения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Место рождения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Погода 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>
                          <a:effectLst/>
                        </a:rPr>
                        <a:t> </a:t>
                      </a:r>
                      <a:endParaRPr lang="ru-RU" sz="120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just">
                        <a:spcAft>
                          <a:spcPts val="0"/>
                        </a:spcAft>
                      </a:pPr>
                      <a:r>
                        <a:rPr lang="en-US" sz="1200" u="none" strike="noStrike" dirty="0"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775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i="1" dirty="0">
                <a:solidFill>
                  <a:srgbClr val="FF0000"/>
                </a:solidFill>
              </a:rPr>
              <a:t>3. Составление таблиц </a:t>
            </a:r>
            <a:endParaRPr lang="ru-RU" sz="28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000" dirty="0"/>
              <a:t>Эта форма работы учит школьников пра­вильному отбору и краткому изложению ин­формации. Таблицы можно состав­лять самостоятельно.</a:t>
            </a:r>
          </a:p>
          <a:p>
            <a:pPr marL="0" indent="0">
              <a:buNone/>
            </a:pPr>
            <a:r>
              <a:rPr lang="ru-RU" sz="2000" dirty="0"/>
              <a:t>Например: используя карты </a:t>
            </a:r>
            <a:r>
              <a:rPr lang="ru-RU" sz="2000" dirty="0" smtClean="0"/>
              <a:t>атласа и текст учебника, </a:t>
            </a:r>
            <a:r>
              <a:rPr lang="ru-RU" sz="2000" dirty="0"/>
              <a:t>дайте характеристику умеренного климатического пояса. Ответ оформите в виде таблицы</a:t>
            </a:r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46521315"/>
              </p:ext>
            </p:extLst>
          </p:nvPr>
        </p:nvGraphicFramePr>
        <p:xfrm>
          <a:off x="539552" y="4005064"/>
          <a:ext cx="8136907" cy="187220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27077"/>
                <a:gridCol w="1627077"/>
                <a:gridCol w="1627077"/>
                <a:gridCol w="1627838"/>
                <a:gridCol w="1627838"/>
              </a:tblGrid>
              <a:tr h="1367434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Между какими параллелями расположен пояс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Воздушные массы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Температура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Количество осадков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04773"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Январь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Июль</a:t>
                      </a:r>
                      <a:endParaRPr lang="ru-RU" sz="1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228600"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97783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sz="4000" b="1" i="1" dirty="0">
                <a:solidFill>
                  <a:srgbClr val="FF0000"/>
                </a:solidFill>
              </a:rPr>
              <a:t>4.   Составление проблемных вопросов по тексту учебника </a:t>
            </a:r>
            <a:endParaRPr lang="ru-RU" sz="4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Глубокому осмыслению полученной инфор­мации способствуют проблемные вопросы по тексту. В каждом параграфе можно найти материал для составления таких вопросов. Прямо­го ответа на них нет, но в тексте содержится подсказка, намек на правильный ответ. Для этого учащимся приходится рассматривать текст под другим углом зрения, анализировать его, устанавливать новые связи между поняти­ями. Проблемные вопросы представляют со­бой цепочки рассуждений, в которых каждое последующее звено связано с предыдущим.</a:t>
            </a:r>
          </a:p>
          <a:p>
            <a:pPr marL="0" indent="0">
              <a:buNone/>
            </a:pPr>
            <a:r>
              <a:rPr lang="ru-RU" dirty="0"/>
              <a:t>Например: при изучении темы «Климат Австралии» проблемными могут быть следующие вопросы?</a:t>
            </a:r>
          </a:p>
          <a:p>
            <a:pPr marL="0" indent="0">
              <a:buNone/>
            </a:pPr>
            <a:r>
              <a:rPr lang="ru-RU" dirty="0"/>
              <a:t>- Почему Австралия самый сухой материк?</a:t>
            </a:r>
          </a:p>
          <a:p>
            <a:pPr marL="0" indent="0">
              <a:buNone/>
            </a:pPr>
            <a:r>
              <a:rPr lang="ru-RU" dirty="0"/>
              <a:t>- Почему все культурные растения австралийцы выращивают на востоке материка?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126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3500" b="1" dirty="0">
                <a:solidFill>
                  <a:srgbClr val="FF0000"/>
                </a:solidFill>
              </a:rPr>
              <a:t>5. </a:t>
            </a:r>
            <a:r>
              <a:rPr lang="ru-RU" sz="3500" b="1" i="1" dirty="0">
                <a:solidFill>
                  <a:srgbClr val="FF0000"/>
                </a:solidFill>
              </a:rPr>
              <a:t>Составление опорных логических схем, </a:t>
            </a:r>
            <a:r>
              <a:rPr lang="ru-RU" sz="3500" b="1" i="1" dirty="0" smtClean="0">
                <a:solidFill>
                  <a:srgbClr val="FF0000"/>
                </a:solidFill>
              </a:rPr>
              <a:t>точек</a:t>
            </a:r>
            <a:endParaRPr lang="ru-RU" sz="35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2600" dirty="0"/>
              <a:t>План, схема, опорные конспекты помога­ют отделить главное от второстепенного при большом объеме информации, выделить смысловой остов текста, установить взаимо­связи отдельных систем. Все это способству­ет систематизации знаний учащихся. Многие тексты учебника можно легко превратить в логические опорные схемы. Это наиболее краткое и наглядное изложение текстовой</a:t>
            </a:r>
            <a:br>
              <a:rPr lang="ru-RU" sz="2600" dirty="0"/>
            </a:br>
            <a:r>
              <a:rPr lang="ru-RU" sz="2600" dirty="0"/>
              <a:t>информации.     </a:t>
            </a:r>
          </a:p>
          <a:p>
            <a:pPr marL="0" indent="0">
              <a:buNone/>
            </a:pPr>
            <a:r>
              <a:rPr lang="ru-RU" sz="2600" dirty="0"/>
              <a:t>Например: при изучении темы «</a:t>
            </a:r>
            <a:r>
              <a:rPr lang="ru-RU" sz="2600" dirty="0" err="1"/>
              <a:t>Топливно</a:t>
            </a:r>
            <a:r>
              <a:rPr lang="ru-RU" sz="2600" dirty="0"/>
              <a:t> – энергетический комплекс России» опорный конспект может быть следующим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459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pic>
        <p:nvPicPr>
          <p:cNvPr id="4" name="Picture 6791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196753"/>
            <a:ext cx="8568952" cy="476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077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i="1" dirty="0">
                <a:solidFill>
                  <a:srgbClr val="FF0000"/>
                </a:solidFill>
              </a:rPr>
              <a:t>6.   Написание краткого конспекта </a:t>
            </a:r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По сложным темам, курсам, может быть  полез­ным составление учащимися кратких конспектов. Это дает возможность ученикам вы­брать самое главное из текста параграфа и лучше запомнить. Этот прием может быть применен как на уроке, так и при подготовке домашнего задания. Наиболее удобны для данного метода темы: «Природные комплексы», «Внутренние и внешние силы, создающие рельеф» и др.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767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РЕПРОДУКТИВНО – ПОИСКОВАЯ РАБОТА С ТЕКСТОМ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600" b="1" dirty="0" smtClean="0">
                <a:solidFill>
                  <a:srgbClr val="FF0000"/>
                </a:solidFill>
              </a:rPr>
              <a:t> 7. </a:t>
            </a:r>
            <a:r>
              <a:rPr lang="ru-RU" sz="4600" b="1" i="1" dirty="0" smtClean="0">
                <a:solidFill>
                  <a:srgbClr val="FF0000"/>
                </a:solidFill>
              </a:rPr>
              <a:t>Изучение </a:t>
            </a:r>
            <a:r>
              <a:rPr lang="ru-RU" sz="4600" b="1" i="1" dirty="0">
                <a:solidFill>
                  <a:srgbClr val="FF0000"/>
                </a:solidFill>
              </a:rPr>
              <a:t>терминов </a:t>
            </a:r>
            <a:endParaRPr lang="ru-RU" sz="46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/>
              <a:t>Изучение географических терминов не ог­раничивается заучиванием их определений. Учащийся должен понимать смысл, уметь пользоваться определениями. Если термин встречается редко и отсутствует система его отработки на каждом уроке, то в памяти он остается не долго. Осмысленное запомина­ние продуктивнее механического. В основе осмысленного запоминания лежат смысло­вая группировка или разбивка на части с вы­делением главного.</a:t>
            </a:r>
          </a:p>
          <a:p>
            <a:pPr marL="0" indent="0">
              <a:buNone/>
            </a:pPr>
            <a:r>
              <a:rPr lang="ru-RU" dirty="0"/>
              <a:t>Например: В тексте параграфа “Воды суши” найдите определение понятия “река”, выделите в нем определяемое слово (водный поток), а затем – общие и частные признаки (течет всегда в русле, может быть постоянным или временным).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056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1248</Words>
  <Application>Microsoft Office PowerPoint</Application>
  <PresentationFormat>Экран (4:3)</PresentationFormat>
  <Paragraphs>187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Использование различных приемов работы с текстом на уроках географии </vt:lpstr>
      <vt:lpstr>РЕПРОДУКТИВНО – ПОИСКОВАЯ РАБОТА С ТЕКСТОМ </vt:lpstr>
      <vt:lpstr>РЕПРОДУКТИВНО – ПОИСКОВАЯ РАБОТА С ТЕКСТОМ </vt:lpstr>
      <vt:lpstr>РЕПРОДУКТИВНО – ПОИСКОВАЯ РАБОТА С ТЕКСТОМ 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РЕПРОДУКТИВНО – ПОИСКОВАЯ РАБОТА С ТЕКСТОМ</vt:lpstr>
      <vt:lpstr>СРАВНИТЕЛЬНО-АНАЛИТИЧЕСКАЯ РАБОТА С УЧЕБНИКОМ</vt:lpstr>
      <vt:lpstr>СРАВНИТЕЛЬНО-АНАЛИТИЧЕСКАЯ РАБОТА С УЧЕБНИКОМ</vt:lpstr>
      <vt:lpstr>СРАВНИТЕЛЬНО-АНАЛИТИЧЕСКАЯ РАБОТА С УЧЕБНИКОМ</vt:lpstr>
      <vt:lpstr>ТВОРЧЕСКИЕ ЗАДАНИЯ </vt:lpstr>
      <vt:lpstr>ТВОРЧЕСКИЕ ЗАДАНИЯ </vt:lpstr>
      <vt:lpstr>ТВОРЧЕСКИЕ ЗАДАНИЯ </vt:lpstr>
      <vt:lpstr>ТВОРЧЕСКИЕ ЗАДАНИЯ </vt:lpstr>
      <vt:lpstr>ТВОРЧЕСКИЕ ЗАДАНИЯ </vt:lpstr>
      <vt:lpstr>ТВОРЧЕСКИЕ ЗАДАНИЯ </vt:lpstr>
      <vt:lpstr>ТВОРЧЕСКИЕ ЗАДАНИЯ </vt:lpstr>
      <vt:lpstr>ТВОРЧЕСКИЕ ЗАДАНИЯ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различных приемов работы с текстом на уроках географии»</dc:title>
  <dc:creator>Microsoft</dc:creator>
  <cp:lastModifiedBy>Microsoft</cp:lastModifiedBy>
  <cp:revision>5</cp:revision>
  <dcterms:created xsi:type="dcterms:W3CDTF">2019-11-15T05:07:05Z</dcterms:created>
  <dcterms:modified xsi:type="dcterms:W3CDTF">2019-11-15T05:58:48Z</dcterms:modified>
</cp:coreProperties>
</file>