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61" r:id="rId6"/>
    <p:sldId id="271" r:id="rId7"/>
    <p:sldId id="262" r:id="rId8"/>
    <p:sldId id="273" r:id="rId9"/>
    <p:sldId id="263" r:id="rId10"/>
    <p:sldId id="264" r:id="rId11"/>
    <p:sldId id="266" r:id="rId12"/>
    <p:sldId id="265" r:id="rId13"/>
    <p:sldId id="274" r:id="rId14"/>
    <p:sldId id="278" r:id="rId15"/>
    <p:sldId id="279" r:id="rId16"/>
    <p:sldId id="280" r:id="rId17"/>
    <p:sldId id="281" r:id="rId18"/>
    <p:sldId id="283" r:id="rId19"/>
    <p:sldId id="284" r:id="rId20"/>
    <p:sldId id="285" r:id="rId21"/>
    <p:sldId id="267" r:id="rId22"/>
    <p:sldId id="268" r:id="rId23"/>
    <p:sldId id="287" r:id="rId24"/>
    <p:sldId id="288" r:id="rId25"/>
    <p:sldId id="269" r:id="rId26"/>
    <p:sldId id="286" r:id="rId27"/>
    <p:sldId id="290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73856" autoAdjust="0"/>
  </p:normalViewPr>
  <p:slideViewPr>
    <p:cSldViewPr>
      <p:cViewPr varScale="1">
        <p:scale>
          <a:sx n="54" d="100"/>
          <a:sy n="54" d="100"/>
        </p:scale>
        <p:origin x="186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4D53DA-8B1B-47BD-A410-76BCBD13C2BD}" type="datetimeFigureOut">
              <a:rPr lang="en-US"/>
              <a:pPr>
                <a:defRPr/>
              </a:pPr>
              <a:t>11/9/2019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34FB1F-974A-426F-A6FE-213EC9E0D4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66AF4-49F3-4312-9A85-FD4F88E5DA1E}" type="datetimeFigureOut">
              <a:rPr lang="en-US"/>
              <a:pPr>
                <a:defRPr/>
              </a:pPr>
              <a:t>11/9/2019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BF04CF-1A34-4EC1-932B-3C71CF3C82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4BDFD-20CE-4C49-86D2-9E8C92E219B1}" type="datetimeFigureOut">
              <a:rPr lang="en-US"/>
              <a:pPr>
                <a:defRPr/>
              </a:pPr>
              <a:t>11/9/2019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537BFE-62DD-4AB2-9E60-12E25C5D07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70750-65A3-40B1-A21B-847C4B0F5738}" type="datetimeFigureOut">
              <a:rPr lang="en-US"/>
              <a:pPr>
                <a:defRPr/>
              </a:pPr>
              <a:t>11/9/2019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0119A-FCA4-4EE3-BFAB-A4C1C13F62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B5734D-BBF5-4E74-A864-3F40972B521A}" type="datetimeFigureOut">
              <a:rPr lang="en-US"/>
              <a:pPr>
                <a:defRPr/>
              </a:pPr>
              <a:t>11/9/2019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5862DF-79E5-4B4A-B032-14CC9AAC21F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07C8B7-44A9-4C3D-9832-643A7C694EBA}" type="datetimeFigureOut">
              <a:rPr lang="en-US"/>
              <a:pPr>
                <a:defRPr/>
              </a:pPr>
              <a:t>11/9/2019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9EFDAA-A55D-48EB-85A4-096B1222CB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72CA69-A048-4FBB-89A3-5577084E604F}" type="datetimeFigureOut">
              <a:rPr lang="en-US"/>
              <a:pPr>
                <a:defRPr/>
              </a:pPr>
              <a:t>11/9/2019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CE698B-B163-4080-9F9D-73BD55C62E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498D0-F17B-4667-A290-B58464D07536}" type="datetimeFigureOut">
              <a:rPr lang="en-US"/>
              <a:pPr>
                <a:defRPr/>
              </a:pPr>
              <a:t>11/9/2019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D8CF8C-4F1A-4C7D-AA7A-4F30A3E5F12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83A0B-07BA-4B2B-B1F0-B1EAF1D33710}" type="datetimeFigureOut">
              <a:rPr lang="en-US"/>
              <a:pPr>
                <a:defRPr/>
              </a:pPr>
              <a:t>11/9/2019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BD44F-0868-4F86-B5FD-274FDD96C9C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3F219E-1897-42EB-AD68-04D49742E4DF}" type="datetimeFigureOut">
              <a:rPr lang="en-US"/>
              <a:pPr>
                <a:defRPr/>
              </a:pPr>
              <a:t>11/9/2019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A7C5EF-E9FF-4516-A2A7-4CD8DDBAEF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75754D-144D-4ED5-87E1-B09199B51F3C}" type="datetimeFigureOut">
              <a:rPr lang="en-US"/>
              <a:pPr>
                <a:defRPr/>
              </a:pPr>
              <a:t>11/9/2019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7BDEE-8134-4CD7-8697-E9A0B29FB2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slow"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36A8482-214E-4EE0-9627-D27A840F5631}" type="datetimeFigureOut">
              <a:rPr lang="en-US"/>
              <a:pPr>
                <a:defRPr/>
              </a:pPr>
              <a:t>11/9/2019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F9A7B3B-4C78-412B-AF53-5E5DBAF817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spd="slow">
    <p:wedg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46112" y="1865312"/>
            <a:ext cx="7620000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«Михаил </a:t>
            </a:r>
            <a:r>
              <a:rPr lang="ru-RU" sz="6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Тимофеевич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Калашников человек-легенда»</a:t>
            </a:r>
            <a:endParaRPr lang="ru-RU" sz="6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5712" y="4495800"/>
            <a:ext cx="6400800" cy="1752600"/>
          </a:xfrm>
        </p:spPr>
        <p:txBody>
          <a:bodyPr/>
          <a:lstStyle/>
          <a:p>
            <a:r>
              <a:rPr lang="ru-RU" dirty="0" smtClean="0"/>
              <a:t>Посвященное 100-летию со дня рождения</a:t>
            </a:r>
            <a:endParaRPr lang="ru-RU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-152400"/>
            <a:ext cx="237917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Начало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00400" y="-152400"/>
            <a:ext cx="519065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создания     АКМ</a:t>
            </a:r>
          </a:p>
        </p:txBody>
      </p:sp>
      <p:sp>
        <p:nvSpPr>
          <p:cNvPr id="22531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43000" y="5105400"/>
            <a:ext cx="6400800" cy="1752600"/>
          </a:xfrm>
        </p:spPr>
        <p:txBody>
          <a:bodyPr/>
          <a:lstStyle/>
          <a:p>
            <a:pPr eaLnBrk="1" hangingPunct="1"/>
            <a:r>
              <a:rPr lang="ru-RU" sz="2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 1945 года Михаил Тимофеевич Калашников начал разработку автоматического 7,62 мм оружия</a:t>
            </a:r>
          </a:p>
        </p:txBody>
      </p:sp>
      <p:pic>
        <p:nvPicPr>
          <p:cNvPr id="22532" name="Рисунок 6" descr="1025178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1200" y="1219200"/>
            <a:ext cx="5089525" cy="381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-152400"/>
            <a:ext cx="310213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Принятие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605848" y="-128587"/>
            <a:ext cx="4858702" cy="923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на вооружение</a:t>
            </a:r>
          </a:p>
        </p:txBody>
      </p:sp>
      <p:pic>
        <p:nvPicPr>
          <p:cNvPr id="23555" name="Рисунок 3" descr="phoca_thumb_l_0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371600"/>
            <a:ext cx="7620000" cy="349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762000" y="5105400"/>
            <a:ext cx="7696200" cy="1295400"/>
          </a:xfrm>
        </p:spPr>
        <p:txBody>
          <a:bodyPr/>
          <a:lstStyle/>
          <a:p>
            <a:pPr eaLnBrk="1" hangingPunct="1"/>
            <a:r>
              <a:rPr lang="ru-RU" sz="22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1947 году автомат Калашникова побеждает в конкурсе  и принимается на вооружение.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52400"/>
            <a:ext cx="441184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Производство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72200" y="-152400"/>
            <a:ext cx="185339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АК 74</a:t>
            </a:r>
          </a:p>
        </p:txBody>
      </p:sp>
      <p:pic>
        <p:nvPicPr>
          <p:cNvPr id="24579" name="Рисунок 3" descr="4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9600" y="1371600"/>
            <a:ext cx="3679825" cy="299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0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267200" y="1524000"/>
            <a:ext cx="4419600" cy="2743200"/>
          </a:xfrm>
        </p:spPr>
        <p:txBody>
          <a:bodyPr/>
          <a:lstStyle/>
          <a:p>
            <a:pPr algn="l" eaLnBrk="1" hangingPunct="1"/>
            <a:r>
              <a:rPr lang="ru-RU" sz="3000" smtClean="0">
                <a:solidFill>
                  <a:srgbClr val="898989"/>
                </a:solidFill>
              </a:rPr>
              <a:t> </a:t>
            </a:r>
            <a:r>
              <a:rPr lang="ru-RU" sz="24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 20 мая 1949 года  было выпущено 1500 автоматов,они успешно прошли войсковые испытания и были приняты на вооружение Советской Армии. </a:t>
            </a:r>
          </a:p>
        </p:txBody>
      </p:sp>
      <p:sp>
        <p:nvSpPr>
          <p:cNvPr id="24581" name="Прямоугольник 6"/>
          <p:cNvSpPr>
            <a:spLocks noChangeArrowheads="1"/>
          </p:cNvSpPr>
          <p:nvPr/>
        </p:nvSpPr>
        <p:spPr bwMode="auto">
          <a:xfrm>
            <a:off x="533400" y="4648200"/>
            <a:ext cx="80772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В том же году создатель автомата был удостоен Сталинской премии первой степени и ордена Красной Звезды.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38200"/>
          </a:xfrm>
        </p:spPr>
        <p:txBody>
          <a:bodyPr/>
          <a:lstStyle/>
          <a:p>
            <a:r>
              <a:rPr lang="ru-RU" sz="4000" smtClean="0">
                <a:solidFill>
                  <a:schemeClr val="tx2"/>
                </a:solidFill>
              </a:rPr>
              <a:t>7.62 мм автомат Калашникова АК-47</a:t>
            </a:r>
          </a:p>
        </p:txBody>
      </p:sp>
      <p:pic>
        <p:nvPicPr>
          <p:cNvPr id="25602" name="Picture 4" descr="2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828800"/>
            <a:ext cx="8077200" cy="464820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/>
          </p:nvPr>
        </p:nvSpPr>
        <p:spPr>
          <a:xfrm>
            <a:off x="304800" y="838200"/>
            <a:ext cx="8229600" cy="1143000"/>
          </a:xfrm>
        </p:spPr>
        <p:txBody>
          <a:bodyPr/>
          <a:lstStyle/>
          <a:p>
            <a:r>
              <a:rPr lang="ru-RU" sz="4000" smtClean="0"/>
              <a:t>5.45 мм автомат Калашникова АК-74</a:t>
            </a:r>
          </a:p>
        </p:txBody>
      </p:sp>
      <p:pic>
        <p:nvPicPr>
          <p:cNvPr id="26626" name="Picture 3" descr="ak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1628775"/>
            <a:ext cx="8424863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/>
          </p:cNvSpPr>
          <p:nvPr>
            <p:ph type="title"/>
          </p:nvPr>
        </p:nvSpPr>
        <p:spPr>
          <a:xfrm>
            <a:off x="457200" y="990600"/>
            <a:ext cx="8229600" cy="990600"/>
          </a:xfrm>
        </p:spPr>
        <p:txBody>
          <a:bodyPr/>
          <a:lstStyle/>
          <a:p>
            <a:r>
              <a:rPr lang="ru-RU" smtClean="0"/>
              <a:t>АК-102</a:t>
            </a:r>
          </a:p>
        </p:txBody>
      </p:sp>
      <p:pic>
        <p:nvPicPr>
          <p:cNvPr id="27650" name="Picture 3" descr="ak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2133600"/>
            <a:ext cx="828040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2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838200"/>
          </a:xfrm>
        </p:spPr>
        <p:txBody>
          <a:bodyPr/>
          <a:lstStyle/>
          <a:p>
            <a:r>
              <a:rPr lang="ru-RU" smtClean="0">
                <a:solidFill>
                  <a:srgbClr val="FF3300"/>
                </a:solidFill>
              </a:rPr>
              <a:t>АКМ</a:t>
            </a:r>
          </a:p>
        </p:txBody>
      </p:sp>
      <p:pic>
        <p:nvPicPr>
          <p:cNvPr id="28674" name="Picture 3" descr="ak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905000"/>
            <a:ext cx="8424862" cy="464820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914400"/>
          </a:xfrm>
        </p:spPr>
        <p:txBody>
          <a:bodyPr/>
          <a:lstStyle/>
          <a:p>
            <a:r>
              <a:rPr lang="ru-RU" sz="4000" smtClean="0">
                <a:solidFill>
                  <a:schemeClr val="tx2"/>
                </a:solidFill>
              </a:rPr>
              <a:t>АКМС – АКМ со складным прикладом</a:t>
            </a:r>
          </a:p>
        </p:txBody>
      </p:sp>
      <p:pic>
        <p:nvPicPr>
          <p:cNvPr id="29698" name="Picture 3" descr="ak7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2276475"/>
            <a:ext cx="8208963" cy="4352925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2"/>
          <p:cNvSpPr>
            <a:spLocks noGrp="1"/>
          </p:cNvSpPr>
          <p:nvPr>
            <p:ph type="title"/>
          </p:nvPr>
        </p:nvSpPr>
        <p:spPr>
          <a:xfrm>
            <a:off x="457200" y="1524000"/>
            <a:ext cx="8229600" cy="655638"/>
          </a:xfrm>
        </p:spPr>
        <p:txBody>
          <a:bodyPr/>
          <a:lstStyle/>
          <a:p>
            <a:r>
              <a:rPr lang="ru-RU" sz="4000" smtClean="0">
                <a:solidFill>
                  <a:schemeClr val="tx2"/>
                </a:solidFill>
              </a:rPr>
              <a:t>АКС – 74 УБ</a:t>
            </a:r>
          </a:p>
        </p:txBody>
      </p:sp>
      <p:pic>
        <p:nvPicPr>
          <p:cNvPr id="30722" name="Picture 3" descr="ak1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590800"/>
            <a:ext cx="7920038" cy="3883025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85800"/>
          </a:xfrm>
        </p:spPr>
        <p:txBody>
          <a:bodyPr/>
          <a:lstStyle/>
          <a:p>
            <a:r>
              <a:rPr lang="ru-RU" sz="4000" smtClean="0">
                <a:solidFill>
                  <a:schemeClr val="tx2"/>
                </a:solidFill>
              </a:rPr>
              <a:t>ПКМС на станке Степанова</a:t>
            </a:r>
          </a:p>
        </p:txBody>
      </p:sp>
      <p:pic>
        <p:nvPicPr>
          <p:cNvPr id="31746" name="Picture 3" descr="ak13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773238"/>
            <a:ext cx="8208963" cy="488315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6525" y="-125412"/>
            <a:ext cx="3482043" cy="923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Биография</a:t>
            </a:r>
          </a:p>
        </p:txBody>
      </p:sp>
      <p:sp>
        <p:nvSpPr>
          <p:cNvPr id="14338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038600" y="1676400"/>
            <a:ext cx="4267200" cy="2514600"/>
          </a:xfrm>
        </p:spPr>
        <p:txBody>
          <a:bodyPr/>
          <a:lstStyle/>
          <a:p>
            <a:pPr algn="l" eaLnBrk="1" hangingPunct="1"/>
            <a:r>
              <a:rPr lang="ru-RU" sz="22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Родился будущий конструктор в селе Курья Алтайского края. Он был семнадцатым ребёнком в многодетной крестьянской семье, в которой родилось девятнадцать, а выжило восемь детей.</a:t>
            </a:r>
          </a:p>
        </p:txBody>
      </p:sp>
      <p:pic>
        <p:nvPicPr>
          <p:cNvPr id="14339" name="Рисунок 4" descr="711999447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066800"/>
            <a:ext cx="2514600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Подзаголовок 3"/>
          <p:cNvSpPr txBox="1">
            <a:spLocks/>
          </p:cNvSpPr>
          <p:nvPr/>
        </p:nvSpPr>
        <p:spPr bwMode="auto">
          <a:xfrm>
            <a:off x="762000" y="4343400"/>
            <a:ext cx="76962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r>
              <a:rPr lang="ru-RU" sz="2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Отец</a:t>
            </a:r>
            <a:r>
              <a:rPr lang="en-US" sz="2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Калашников Тимофей Александрович (1883—1930).</a:t>
            </a:r>
          </a:p>
          <a:p>
            <a:endParaRPr lang="ru-RU" sz="2200" b="1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Мать</a:t>
            </a:r>
            <a:r>
              <a:rPr lang="en-US" sz="2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Калашникова Александра Фроловна (1884—1957).</a:t>
            </a:r>
          </a:p>
        </p:txBody>
      </p:sp>
      <p:sp>
        <p:nvSpPr>
          <p:cNvPr id="4" name="Прямоугольник 1"/>
          <p:cNvSpPr/>
          <p:nvPr/>
        </p:nvSpPr>
        <p:spPr>
          <a:xfrm>
            <a:off x="5465763" y="176213"/>
            <a:ext cx="2780312" cy="923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Детские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765925" y="862013"/>
            <a:ext cx="1831656" cy="923329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годы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2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229600" cy="685800"/>
          </a:xfrm>
        </p:spPr>
        <p:txBody>
          <a:bodyPr/>
          <a:lstStyle/>
          <a:p>
            <a:r>
              <a:rPr lang="ru-RU" sz="4000" smtClean="0">
                <a:solidFill>
                  <a:schemeClr val="tx2"/>
                </a:solidFill>
              </a:rPr>
              <a:t>ПК на сошках</a:t>
            </a:r>
          </a:p>
        </p:txBody>
      </p:sp>
      <p:pic>
        <p:nvPicPr>
          <p:cNvPr id="32770" name="Picture 3" descr="ak1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981200"/>
            <a:ext cx="8280400" cy="4638675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52400"/>
            <a:ext cx="914400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Присвоение докторской степени</a:t>
            </a:r>
          </a:p>
        </p:txBody>
      </p:sp>
      <p:pic>
        <p:nvPicPr>
          <p:cNvPr id="33794" name="Рисунок 2" descr="imgB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143000"/>
            <a:ext cx="2895600" cy="3989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352800" y="1676400"/>
            <a:ext cx="5257800" cy="3505200"/>
          </a:xfrm>
        </p:spPr>
        <p:txBody>
          <a:bodyPr/>
          <a:lstStyle/>
          <a:p>
            <a:pPr eaLnBrk="1" hangingPunct="1"/>
            <a:r>
              <a:rPr lang="ru-RU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 1971 году по совокупности исследовательско - конструкторских работ и изобретений Калашникову присвоена учёная степень доктора технических наук. Он является академиком 16 различных российских и зарубежных академий. Имеет 35 авторских свидетельств на изобретения.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57200" y="0"/>
            <a:ext cx="765703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Профессиональный рост</a:t>
            </a:r>
          </a:p>
        </p:txBody>
      </p:sp>
      <p:pic>
        <p:nvPicPr>
          <p:cNvPr id="34818" name="Рисунок 2" descr="Mikhail_Kalashnikov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2743200" cy="349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505200" y="1524000"/>
            <a:ext cx="5105400" cy="3352800"/>
          </a:xfrm>
        </p:spPr>
        <p:txBody>
          <a:bodyPr/>
          <a:lstStyle/>
          <a:p>
            <a:pPr algn="l" eaLnBrk="1" hangingPunct="1"/>
            <a:r>
              <a:rPr lang="ru-RU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 1969 году Михаилу Тимофеевичу Калашникову было присвоено воинское звание полковника;</a:t>
            </a:r>
          </a:p>
          <a:p>
            <a:pPr algn="l" eaLnBrk="1" hangingPunct="1"/>
            <a:r>
              <a:rPr lang="ru-RU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 1994 году воинское звание генерал-майора;</a:t>
            </a:r>
          </a:p>
          <a:p>
            <a:pPr algn="l" eaLnBrk="1" hangingPunct="1"/>
            <a:r>
              <a:rPr lang="ru-RU" sz="24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 1999 году воинское звание генерал-лейтенанта.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>
          <a:xfrm flipV="1">
            <a:off x="381000" y="-152400"/>
            <a:ext cx="8229600" cy="152400"/>
          </a:xfrm>
        </p:spPr>
        <p:txBody>
          <a:bodyPr/>
          <a:lstStyle/>
          <a:p>
            <a:endParaRPr lang="ru-RU" sz="4000" smtClean="0"/>
          </a:p>
        </p:txBody>
      </p:sp>
      <p:pic>
        <p:nvPicPr>
          <p:cNvPr id="35842" name="Picture 4" descr="Награды Герой Социалистического Труда - 1958 г.  Герои Социалистического Труда -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09600" y="1295400"/>
            <a:ext cx="8001000" cy="518160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>
          <a:xfrm>
            <a:off x="381000" y="1447800"/>
            <a:ext cx="8229600" cy="1143000"/>
          </a:xfrm>
        </p:spPr>
        <p:txBody>
          <a:bodyPr/>
          <a:lstStyle/>
          <a:p>
            <a:r>
              <a:rPr lang="ru-RU" sz="2400" b="1" smtClean="0">
                <a:solidFill>
                  <a:schemeClr val="tx2"/>
                </a:solidFill>
              </a:rPr>
              <a:t> Самой главной своей наградой М.</a:t>
            </a:r>
            <a:r>
              <a:rPr lang="ru-RU" sz="2400" b="1" smtClean="0">
                <a:solidFill>
                  <a:schemeClr val="tx2"/>
                </a:solidFill>
                <a:latin typeface="Arial" charset="0"/>
              </a:rPr>
              <a:t>т.</a:t>
            </a:r>
            <a:r>
              <a:rPr lang="ru-RU" sz="2400" b="1" smtClean="0">
                <a:solidFill>
                  <a:schemeClr val="tx2"/>
                </a:solidFill>
              </a:rPr>
              <a:t>Калашников считал орден Андрея Первозванного - Покровителя России.</a:t>
            </a:r>
            <a:endParaRPr lang="ru-RU" sz="4000" smtClean="0"/>
          </a:p>
        </p:txBody>
      </p:sp>
      <p:pic>
        <p:nvPicPr>
          <p:cNvPr id="36866" name="Picture 4" descr="Самая главная награда Самой главной своей наградой М.Калашников считает орден Ан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2438400"/>
            <a:ext cx="8153400" cy="335280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228600"/>
            <a:ext cx="3654976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Последние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205421" y="-228600"/>
            <a:ext cx="393857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годы жизни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 </a:t>
            </a:r>
          </a:p>
        </p:txBody>
      </p:sp>
      <p:pic>
        <p:nvPicPr>
          <p:cNvPr id="37891" name="Рисунок 3" descr="10x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95400"/>
            <a:ext cx="3200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2" name="Подзаголовок 5"/>
          <p:cNvSpPr>
            <a:spLocks noGrp="1"/>
          </p:cNvSpPr>
          <p:nvPr>
            <p:ph type="subTitle" idx="1"/>
          </p:nvPr>
        </p:nvSpPr>
        <p:spPr>
          <a:xfrm>
            <a:off x="3810000" y="1371600"/>
            <a:ext cx="4876800" cy="4191000"/>
          </a:xfrm>
        </p:spPr>
        <p:txBody>
          <a:bodyPr/>
          <a:lstStyle/>
          <a:p>
            <a:pPr algn="l" eaLnBrk="1" hangingPunct="1">
              <a:lnSpc>
                <a:spcPct val="90000"/>
              </a:lnSpc>
            </a:pPr>
            <a:r>
              <a:rPr lang="ru-RU" sz="19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 2012 году здоровье Михаила Тимофеевича стало ухудшаться в связи с преклонным возрастом.  В декабре был госпитализирован в Республиканский клинико-диагностический центр (РКДЦ) Удмуртии на плановое обследование. К началу лета 2013 года состояние конструктора вновь ухудшилось. В Москве Михаилу Тимофеевичу был поставлен диагноз</a:t>
            </a:r>
            <a:r>
              <a:rPr lang="ru-RU" sz="20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9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тромбоэмболия лёгочной артерии. Михаил Тимофеевич Калашников умер 23 декабря 2013 года. Незадолго до смерти он был переведен в реанимацию с диагнозом «желудочное кровотечение». </a:t>
            </a:r>
          </a:p>
        </p:txBody>
      </p:sp>
      <p:sp>
        <p:nvSpPr>
          <p:cNvPr id="37893" name="Прямоугольник 6"/>
          <p:cNvSpPr>
            <a:spLocks noChangeArrowheads="1"/>
          </p:cNvSpPr>
          <p:nvPr/>
        </p:nvSpPr>
        <p:spPr bwMode="auto">
          <a:xfrm>
            <a:off x="457200" y="5565775"/>
            <a:ext cx="8229600" cy="66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90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900" b="1">
                <a:latin typeface="Times New Roman" pitchFamily="18" charset="0"/>
                <a:cs typeface="Times New Roman" pitchFamily="18" charset="0"/>
              </a:rPr>
              <a:t>Похоронен Михаил Тимофеевич на Федеральном военном мемориальном кладбище.</a:t>
            </a:r>
            <a:endParaRPr lang="ru-RU" sz="1900" b="1">
              <a:latin typeface="Calibri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2"/>
          <p:cNvSpPr>
            <a:spLocks noGrp="1"/>
          </p:cNvSpPr>
          <p:nvPr>
            <p:ph type="title"/>
          </p:nvPr>
        </p:nvSpPr>
        <p:spPr>
          <a:xfrm flipV="1">
            <a:off x="685800" y="1600200"/>
            <a:ext cx="8229600" cy="76200"/>
          </a:xfrm>
        </p:spPr>
        <p:txBody>
          <a:bodyPr/>
          <a:lstStyle/>
          <a:p>
            <a:endParaRPr lang="ru-RU" sz="4000" smtClean="0"/>
          </a:p>
        </p:txBody>
      </p:sp>
      <p:pic>
        <p:nvPicPr>
          <p:cNvPr id="38914" name="Picture 4" descr="Бюст Калашниковав с.КурьяАлтайского края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600200"/>
            <a:ext cx="8077200" cy="525780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5" name="Picture 2" descr="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1676400"/>
            <a:ext cx="5943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6324600" y="2127250"/>
            <a:ext cx="2819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>
                <a:solidFill>
                  <a:schemeClr val="accent2"/>
                </a:solidFill>
              </a:rPr>
              <a:t>Мирного неба </a:t>
            </a:r>
          </a:p>
          <a:p>
            <a:endParaRPr lang="ru-RU" sz="2400" b="1">
              <a:solidFill>
                <a:schemeClr val="accent2"/>
              </a:solidFill>
            </a:endParaRPr>
          </a:p>
          <a:p>
            <a:r>
              <a:rPr lang="ru-RU" sz="2400" b="1">
                <a:solidFill>
                  <a:schemeClr val="accent2"/>
                </a:solidFill>
              </a:rPr>
              <a:t>    всем вам! 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2" descr="pic_1358705944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143000"/>
            <a:ext cx="3108325" cy="233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hangingPunct="1"/>
            <a:r>
              <a:rPr lang="ru-RU" sz="1800" smtClean="0"/>
              <a:t/>
            </a:r>
            <a:br>
              <a:rPr lang="ru-RU" sz="1800" smtClean="0"/>
            </a:br>
            <a:endParaRPr lang="ru-RU" sz="1800" smtClean="0"/>
          </a:p>
        </p:txBody>
      </p:sp>
      <p:sp>
        <p:nvSpPr>
          <p:cNvPr id="15363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733800" y="1295400"/>
            <a:ext cx="4953000" cy="2438400"/>
          </a:xfrm>
        </p:spPr>
        <p:txBody>
          <a:bodyPr/>
          <a:lstStyle/>
          <a:p>
            <a:pPr algn="l" eaLnBrk="1" hangingPunct="1"/>
            <a:r>
              <a:rPr lang="ru-RU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Ф.И.О.: </a:t>
            </a:r>
            <a:r>
              <a:rPr lang="ru-RU" sz="2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Калашников Михаил Тимофеевич.</a:t>
            </a:r>
            <a:br>
              <a:rPr lang="ru-RU" sz="2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Дата Рождения: </a:t>
            </a:r>
            <a:r>
              <a:rPr lang="ru-RU" sz="2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10 ноября 1919 года.</a:t>
            </a:r>
            <a:br>
              <a:rPr lang="ru-RU" sz="2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Место рождения: </a:t>
            </a:r>
            <a:r>
              <a:rPr lang="ru-RU" sz="2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с. Курья, Алтайская губерния, РСФСР.</a:t>
            </a:r>
            <a:br>
              <a:rPr lang="ru-RU" sz="2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Дата смерти: </a:t>
            </a:r>
            <a:r>
              <a:rPr lang="ru-RU" sz="2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23 декабря 2013 (94 года).</a:t>
            </a:r>
            <a:br>
              <a:rPr lang="ru-RU" sz="220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20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533400" y="3657600"/>
            <a:ext cx="7620000" cy="2286000"/>
          </a:xfrm>
          <a:prstGeom prst="rect">
            <a:avLst/>
          </a:prstGeom>
        </p:spPr>
        <p:txBody>
          <a:bodyPr>
            <a:normAutofit/>
          </a:bodyPr>
          <a:lstStyle/>
          <a:p>
            <a:pPr fontAlgn="auto">
              <a:spcBef>
                <a:spcPct val="20000"/>
              </a:spcBef>
              <a:spcAft>
                <a:spcPts val="0"/>
              </a:spcAft>
              <a:buFont typeface="Arial" pitchFamily="34" charset="0"/>
              <a:buNone/>
              <a:defRPr/>
            </a:pPr>
            <a:endParaRPr lang="ru-RU" sz="3200" dirty="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15365" name="Прямоугольник 6"/>
          <p:cNvSpPr>
            <a:spLocks noChangeArrowheads="1"/>
          </p:cNvSpPr>
          <p:nvPr/>
        </p:nvSpPr>
        <p:spPr bwMode="auto">
          <a:xfrm>
            <a:off x="457200" y="3733800"/>
            <a:ext cx="79248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latin typeface="Times New Roman" pitchFamily="18" charset="0"/>
                <a:cs typeface="Times New Roman" pitchFamily="18" charset="0"/>
              </a:rPr>
              <a:t>Рода войск: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Вооружённые силы РФ.</a:t>
            </a:r>
            <a:br>
              <a:rPr lang="ru-RU" sz="2200"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latin typeface="Times New Roman" pitchFamily="18" charset="0"/>
                <a:cs typeface="Times New Roman" pitchFamily="18" charset="0"/>
              </a:rPr>
              <a:t>Годы службы: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1938-2013</a:t>
            </a:r>
            <a:br>
              <a:rPr lang="ru-RU" sz="2200"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latin typeface="Times New Roman" pitchFamily="18" charset="0"/>
                <a:cs typeface="Times New Roman" pitchFamily="18" charset="0"/>
              </a:rPr>
              <a:t>Звание: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Генерал-лейтенант</a:t>
            </a:r>
            <a:br>
              <a:rPr lang="ru-RU" sz="2200"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latin typeface="Times New Roman" pitchFamily="18" charset="0"/>
                <a:cs typeface="Times New Roman" pitchFamily="18" charset="0"/>
              </a:rPr>
              <a:t>Сражение: </a:t>
            </a:r>
            <a:r>
              <a:rPr lang="ru-RU" sz="2200">
                <a:latin typeface="Times New Roman" pitchFamily="18" charset="0"/>
                <a:cs typeface="Times New Roman" pitchFamily="18" charset="0"/>
              </a:rPr>
              <a:t>Великая Отечественная война</a:t>
            </a:r>
          </a:p>
        </p:txBody>
      </p:sp>
      <p:pic>
        <p:nvPicPr>
          <p:cNvPr id="15366" name="Picture 8" descr="Родился и рос я на Алтае, в поселке Курья. Родился я совсем хилым, и не было, 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1143000"/>
            <a:ext cx="86868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7" name="Подзаголовок 5"/>
          <p:cNvSpPr>
            <a:spLocks noGrp="1"/>
          </p:cNvSpPr>
          <p:nvPr>
            <p:ph type="subTitle" idx="1"/>
          </p:nvPr>
        </p:nvSpPr>
        <p:spPr>
          <a:xfrm>
            <a:off x="609600" y="1371600"/>
            <a:ext cx="7772400" cy="38100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 1930 году семья  — Тимофея Александровича Калашникова, признанная кулацкой, была сослана из Алтайского края в Томскую область, посёлок Нижняя Маховая. </a:t>
            </a:r>
          </a:p>
          <a:p>
            <a:pPr eaLnBrk="1" hangingPunct="1">
              <a:lnSpc>
                <a:spcPct val="80000"/>
              </a:lnSpc>
            </a:pPr>
            <a:endParaRPr lang="ru-RU" sz="2800" b="1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8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С детских лет         Михаил Тимофеевич  интересовался техникой, с интересом исследуя устройство и принципы работы разных механизмов. </a:t>
            </a:r>
          </a:p>
          <a:p>
            <a:pPr eaLnBrk="1" hangingPunct="1">
              <a:lnSpc>
                <a:spcPct val="80000"/>
              </a:lnSpc>
            </a:pPr>
            <a:r>
              <a:rPr lang="ru-RU" sz="28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школе увлекался физикой, геометрией  и литературой.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400" y="-152400"/>
            <a:ext cx="292580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Военное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638800" y="-152400"/>
            <a:ext cx="225414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время</a:t>
            </a: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 </a:t>
            </a:r>
          </a:p>
        </p:txBody>
      </p:sp>
      <p:sp>
        <p:nvSpPr>
          <p:cNvPr id="1741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895600" y="1295400"/>
            <a:ext cx="5715000" cy="3124200"/>
          </a:xfrm>
        </p:spPr>
        <p:txBody>
          <a:bodyPr/>
          <a:lstStyle/>
          <a:p>
            <a:pPr eaLnBrk="1" hangingPunct="1"/>
            <a:r>
              <a:rPr lang="ru-RU" sz="22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Осенью 1938 года был призван в Красную Армию в Киевский Особый военный округ. После курса младших командиров получил специальность механика-водителя танка и служил в 12-й танковой дивизии в г. Стрый (Западная Украина). </a:t>
            </a:r>
          </a:p>
        </p:txBody>
      </p:sp>
      <p:pic>
        <p:nvPicPr>
          <p:cNvPr id="17412" name="Рисунок 5" descr="13720_07_01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838200"/>
            <a:ext cx="2438400" cy="363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Подзаголовок 4"/>
          <p:cNvSpPr txBox="1">
            <a:spLocks/>
          </p:cNvSpPr>
          <p:nvPr/>
        </p:nvSpPr>
        <p:spPr bwMode="auto">
          <a:xfrm>
            <a:off x="533400" y="4724400"/>
            <a:ext cx="80772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endParaRPr lang="ru-RU" sz="22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4" name="Прямоугольник 7"/>
          <p:cNvSpPr>
            <a:spLocks noChangeArrowheads="1"/>
          </p:cNvSpPr>
          <p:nvPr/>
        </p:nvSpPr>
        <p:spPr bwMode="auto">
          <a:xfrm>
            <a:off x="609600" y="4572000"/>
            <a:ext cx="7848600" cy="176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Уже там проявил свои изобретательские способности — разработал инерционный счётчик выстрелов из танковой пушки, приспособление к пистолету ТТ для повышения эффективности стрельбы через щели в башне танка, счётчик моторесурса танка.</a:t>
            </a:r>
            <a:endParaRPr lang="ru-RU" sz="2200" b="1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/>
          </p:nvPr>
        </p:nvSpPr>
        <p:spPr>
          <a:xfrm>
            <a:off x="533400" y="1371600"/>
            <a:ext cx="8229600" cy="1143000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8434" name="Picture 4" descr="Первая награда За свои первые изобретения был награжден генералом Г.К.Жуковым им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457200" y="1066800"/>
            <a:ext cx="8229600" cy="5257800"/>
          </a:xfr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152400" y="-152400"/>
            <a:ext cx="5239848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Великая </a:t>
            </a:r>
            <a:r>
              <a:rPr lang="ru-RU" sz="4800" b="1" dirty="0" err="1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Отечест</a:t>
            </a:r>
            <a:endParaRPr lang="ru-RU" sz="48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48200" y="-152400"/>
            <a:ext cx="4175830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8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венная война</a:t>
            </a:r>
          </a:p>
        </p:txBody>
      </p:sp>
      <p:sp>
        <p:nvSpPr>
          <p:cNvPr id="19459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743200" y="1295400"/>
            <a:ext cx="5867400" cy="1752600"/>
          </a:xfrm>
        </p:spPr>
        <p:txBody>
          <a:bodyPr/>
          <a:lstStyle/>
          <a:p>
            <a:pPr eaLnBrk="1" hangingPunct="1"/>
            <a:r>
              <a:rPr lang="ru-RU" sz="22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Великую Отечественную войну начал в августе 1941 года командиром танка в звании старшего сержанта, и в октябре под Брянском был тяжело ранен. В госпитале по-настоящему загорелся идеей создания своего образца автоматического оружия. </a:t>
            </a:r>
          </a:p>
        </p:txBody>
      </p:sp>
      <p:pic>
        <p:nvPicPr>
          <p:cNvPr id="19460" name="Рисунок 5" descr="Mikhail_Kalashnikov[1]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838200"/>
            <a:ext cx="22860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Прямоугольник 6"/>
          <p:cNvSpPr>
            <a:spLocks noChangeArrowheads="1"/>
          </p:cNvSpPr>
          <p:nvPr/>
        </p:nvSpPr>
        <p:spPr bwMode="auto">
          <a:xfrm>
            <a:off x="533400" y="4267200"/>
            <a:ext cx="7772400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200" b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« Я начал делать наброски и чертежи, сопоставляя и анализируя собственные впечатления о боях, мнения товарищей по оружию, содержание книг госпитальной библиотеки.»</a:t>
            </a:r>
            <a:endParaRPr lang="ru-RU" sz="2200" b="1">
              <a:solidFill>
                <a:schemeClr val="accent2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447800"/>
            <a:ext cx="81534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-152400"/>
            <a:ext cx="531107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Первый образец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791200" y="-152400"/>
            <a:ext cx="304038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40000"/>
                    <a:lumOff val="6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автомата</a:t>
            </a:r>
          </a:p>
        </p:txBody>
      </p:sp>
      <p:pic>
        <p:nvPicPr>
          <p:cNvPr id="21507" name="Рисунок 3" descr="800px-AK-SMG-194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1219200"/>
            <a:ext cx="40640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Подзаголовок 5"/>
          <p:cNvSpPr>
            <a:spLocks noGrp="1"/>
          </p:cNvSpPr>
          <p:nvPr>
            <p:ph type="subTitle" idx="1"/>
          </p:nvPr>
        </p:nvSpPr>
        <p:spPr>
          <a:xfrm>
            <a:off x="4572000" y="1752600"/>
            <a:ext cx="4038600" cy="1752600"/>
          </a:xfrm>
        </p:spPr>
        <p:txBody>
          <a:bodyPr/>
          <a:lstStyle/>
          <a:p>
            <a:pPr eaLnBrk="1" hangingPunct="1"/>
            <a:r>
              <a:rPr lang="ru-RU" sz="2200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1941 году Михаил Тимофеевич создал первый образец пистолета-пулемета</a:t>
            </a:r>
          </a:p>
        </p:txBody>
      </p:sp>
      <p:sp>
        <p:nvSpPr>
          <p:cNvPr id="21509" name="Подзаголовок 5"/>
          <p:cNvSpPr txBox="1">
            <a:spLocks/>
          </p:cNvSpPr>
          <p:nvPr/>
        </p:nvSpPr>
        <p:spPr bwMode="auto">
          <a:xfrm>
            <a:off x="762000" y="4267200"/>
            <a:ext cx="72390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Font typeface="Arial" charset="0"/>
              <a:buNone/>
            </a:pPr>
            <a:r>
              <a:rPr lang="ru-RU" sz="2200" b="1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В 1944 году он создал опытный образец самозарядного карабина, который частично послужил прототипом для создания автомата.</a:t>
            </a:r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224</Words>
  <Application>Microsoft Office PowerPoint</Application>
  <PresentationFormat>Экран (4:3)</PresentationFormat>
  <Paragraphs>61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1" baseType="lpstr">
      <vt:lpstr>Arial</vt:lpstr>
      <vt:lpstr>Calibri</vt:lpstr>
      <vt:lpstr>Times New Roman</vt:lpstr>
      <vt:lpstr>Office Theme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7.62 мм автомат Калашникова АК-47</vt:lpstr>
      <vt:lpstr>5.45 мм автомат Калашникова АК-74</vt:lpstr>
      <vt:lpstr>АК-102</vt:lpstr>
      <vt:lpstr>АКМ</vt:lpstr>
      <vt:lpstr>АКМС – АКМ со складным прикладом</vt:lpstr>
      <vt:lpstr>АКС – 74 УБ</vt:lpstr>
      <vt:lpstr>ПКМС на станке Степанова</vt:lpstr>
      <vt:lpstr>ПК на сошках</vt:lpstr>
      <vt:lpstr>Презентация PowerPoint</vt:lpstr>
      <vt:lpstr>Презентация PowerPoint</vt:lpstr>
      <vt:lpstr>Презентация PowerPoint</vt:lpstr>
      <vt:lpstr> Самой главной своей наградой М.т.Калашников считал орден Андрея Первозванного - Покровителя России.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Катенок</dc:creator>
  <cp:lastModifiedBy>User</cp:lastModifiedBy>
  <cp:revision>22</cp:revision>
  <dcterms:created xsi:type="dcterms:W3CDTF">2013-10-28T09:12:00Z</dcterms:created>
  <dcterms:modified xsi:type="dcterms:W3CDTF">2019-11-09T20:35:24Z</dcterms:modified>
</cp:coreProperties>
</file>