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65" r:id="rId4"/>
    <p:sldId id="262" r:id="rId5"/>
    <p:sldId id="263" r:id="rId6"/>
    <p:sldId id="258" r:id="rId7"/>
    <p:sldId id="268" r:id="rId8"/>
    <p:sldId id="269" r:id="rId9"/>
    <p:sldId id="272" r:id="rId10"/>
    <p:sldId id="273" r:id="rId11"/>
    <p:sldId id="259" r:id="rId12"/>
    <p:sldId id="260" r:id="rId13"/>
    <p:sldId id="261" r:id="rId14"/>
    <p:sldId id="270" r:id="rId15"/>
    <p:sldId id="271" r:id="rId16"/>
    <p:sldId id="267" r:id="rId17"/>
    <p:sldId id="266" r:id="rId18"/>
    <p:sldId id="264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Равнобедренный треугольник 6"/>
          <p:cNvSpPr/>
          <p:nvPr/>
        </p:nvSpPr>
        <p:spPr>
          <a:xfrm rot="16200000">
            <a:off x="7554353" y="5254283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540544" y="776288"/>
            <a:ext cx="8062912" cy="1470025"/>
          </a:xfrm>
        </p:spPr>
        <p:txBody>
          <a:bodyPr anchor="b">
            <a:normAutofit/>
          </a:bodyPr>
          <a:lstStyle>
            <a:lvl1pPr algn="r">
              <a:defRPr sz="44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540544" y="2250280"/>
            <a:ext cx="8062912" cy="1752600"/>
          </a:xfrm>
        </p:spPr>
        <p:txBody>
          <a:bodyPr/>
          <a:lstStyle>
            <a:lvl1pPr marL="0" marR="36576" indent="0" algn="r">
              <a:spcBef>
                <a:spcPts val="0"/>
              </a:spcBef>
              <a:buNone/>
              <a:defRPr>
                <a:ln>
                  <a:solidFill>
                    <a:schemeClr val="bg2"/>
                  </a:solidFill>
                </a:ln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>
          <a:xfrm>
            <a:off x="1371600" y="6012656"/>
            <a:ext cx="5791200" cy="365125"/>
          </a:xfrm>
        </p:spPr>
        <p:txBody>
          <a:bodyPr tIns="0" bIns="0" anchor="t"/>
          <a:lstStyle>
            <a:lvl1pPr algn="r">
              <a:defRPr sz="1000"/>
            </a:lvl1pPr>
          </a:lstStyle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>
          <a:xfrm>
            <a:off x="1371600" y="5650704"/>
            <a:ext cx="5791200" cy="365125"/>
          </a:xfrm>
        </p:spPr>
        <p:txBody>
          <a:bodyPr tIns="0" bIns="0" anchor="b"/>
          <a:lstStyle>
            <a:lvl1pPr algn="r">
              <a:defRPr sz="1100"/>
            </a:lvl1pPr>
          </a:lstStyle>
          <a:p>
            <a:endParaRPr lang="ru-RU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8392247" y="5752307"/>
            <a:ext cx="502920" cy="365125"/>
          </a:xfrm>
        </p:spPr>
        <p:txBody>
          <a:bodyPr anchor="ctr"/>
          <a:lstStyle>
            <a:lvl1pPr algn="ctr">
              <a:defRPr sz="1300">
                <a:solidFill>
                  <a:srgbClr val="FFFFFF"/>
                </a:solidFill>
              </a:defRPr>
            </a:lvl1pPr>
          </a:lstStyle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781800" y="381000"/>
            <a:ext cx="1905000" cy="5486400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381000"/>
            <a:ext cx="6248400" cy="5486400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882808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791456" y="6480048"/>
            <a:ext cx="2133600" cy="301752"/>
          </a:xfrm>
        </p:spPr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ый треугольник 8"/>
          <p:cNvSpPr/>
          <p:nvPr/>
        </p:nvSpPr>
        <p:spPr>
          <a:xfrm flipV="1">
            <a:off x="7034" y="7034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marL="0" algn="ctr" defTabSz="914400" rtl="0" eaLnBrk="1" latinLnBrk="0" hangingPunct="1"/>
            <a:endParaRPr kumimoji="0" lang="en-US" sz="1800" kern="120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Равнобедренный треугольник 7"/>
          <p:cNvSpPr/>
          <p:nvPr/>
        </p:nvSpPr>
        <p:spPr>
          <a:xfrm rot="5400000" flipV="1">
            <a:off x="7554353" y="309490"/>
            <a:ext cx="1892949" cy="1294228"/>
          </a:xfrm>
          <a:prstGeom prst="triangle">
            <a:avLst>
              <a:gd name="adj" fmla="val 51323"/>
            </a:avLst>
          </a:prstGeom>
          <a:gradFill flip="none" rotWithShape="1">
            <a:gsLst>
              <a:gs pos="0">
                <a:schemeClr val="accent1">
                  <a:shade val="30000"/>
                  <a:satMod val="155000"/>
                  <a:alpha val="100000"/>
                </a:schemeClr>
              </a:gs>
              <a:gs pos="60000">
                <a:schemeClr val="accent1">
                  <a:satMod val="160000"/>
                  <a:alpha val="100000"/>
                </a:schemeClr>
              </a:gs>
              <a:gs pos="100000">
                <a:schemeClr val="accent1">
                  <a:tint val="70000"/>
                  <a:satMod val="200000"/>
                  <a:alpha val="100000"/>
                </a:schemeClr>
              </a:gs>
            </a:gsLst>
            <a:lin ang="155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6955632" y="6477000"/>
            <a:ext cx="2133600" cy="304800"/>
          </a:xfrm>
        </p:spPr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2619376" y="6480969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8451056" y="809624"/>
            <a:ext cx="502920" cy="300831"/>
          </a:xfrm>
        </p:spPr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  <p:cxnSp>
        <p:nvCxnSpPr>
          <p:cNvPr id="11" name="Прямая соединительная линия 10"/>
          <p:cNvCxnSpPr/>
          <p:nvPr/>
        </p:nvCxnSpPr>
        <p:spPr>
          <a:xfrm rot="10800000">
            <a:off x="6468794" y="9381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единительная линия 9"/>
          <p:cNvCxnSpPr/>
          <p:nvPr/>
        </p:nvCxnSpPr>
        <p:spPr>
          <a:xfrm flipV="1"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271464"/>
            <a:ext cx="7239000" cy="1362075"/>
          </a:xfrm>
        </p:spPr>
        <p:txBody>
          <a:bodyPr anchor="ctr"/>
          <a:lstStyle>
            <a:lvl1pPr marL="0" algn="l">
              <a:buNone/>
              <a:defRPr sz="3600" b="1" cap="none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81000" y="1633536"/>
            <a:ext cx="3886200" cy="2286000"/>
          </a:xfrm>
        </p:spPr>
        <p:txBody>
          <a:bodyPr anchor="t"/>
          <a:lstStyle>
            <a:lvl1pPr marL="54864" indent="0" algn="l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marL="0"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722437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0056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198" y="290732"/>
            <a:ext cx="1066800" cy="6153912"/>
          </a:xfrm>
        </p:spPr>
        <p:txBody>
          <a:bodyPr vert="vert270" anchor="b"/>
          <a:lstStyle>
            <a:lvl1pPr marL="0" algn="ctr">
              <a:defRPr sz="3300" b="1">
                <a:ln w="6350">
                  <a:solidFill>
                    <a:schemeClr val="tx1"/>
                  </a:solidFill>
                </a:ln>
                <a:solidFill>
                  <a:schemeClr val="tx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5006" y="290732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1365006" y="3427124"/>
            <a:ext cx="581024" cy="3017520"/>
          </a:xfrm>
          <a:solidFill>
            <a:schemeClr val="bg1"/>
          </a:solidFill>
          <a:ln w="12700">
            <a:noFill/>
          </a:ln>
        </p:spPr>
        <p:txBody>
          <a:bodyPr vert="vert270" anchor="ctr"/>
          <a:lstStyle>
            <a:lvl1pPr marL="0" indent="0" algn="ctr">
              <a:buNone/>
              <a:defRPr sz="16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2022230" y="290732"/>
            <a:ext cx="6858000" cy="3017520"/>
          </a:xfrm>
        </p:spPr>
        <p:txBody>
          <a:bodyPr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2022230" y="3427124"/>
            <a:ext cx="6858000" cy="3017520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0552" cy="301752"/>
          </a:xfrm>
        </p:spPr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457200" y="6480969"/>
            <a:ext cx="4261104" cy="30175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7589520" y="6483096"/>
            <a:ext cx="502920" cy="301752"/>
          </a:xfrm>
        </p:spPr>
        <p:txBody>
          <a:bodyPr/>
          <a:lstStyle>
            <a:lvl1pPr algn="ctr">
              <a:defRPr/>
            </a:lvl1pPr>
          </a:lstStyle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791456" y="6480969"/>
            <a:ext cx="2133600" cy="301752"/>
          </a:xfrm>
        </p:spPr>
        <p:txBody>
          <a:bodyPr/>
          <a:lstStyle/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457200" y="6481890"/>
            <a:ext cx="4260056" cy="30083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7589520" y="6480969"/>
            <a:ext cx="502920" cy="301752"/>
          </a:xfrm>
        </p:spPr>
        <p:txBody>
          <a:bodyPr/>
          <a:lstStyle/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7664"/>
            <a:ext cx="914400" cy="5943600"/>
          </a:xfrm>
        </p:spPr>
        <p:txBody>
          <a:bodyPr vert="vert270" anchor="b"/>
          <a:lstStyle>
            <a:lvl1pPr marL="0" marR="18288" algn="r">
              <a:spcBef>
                <a:spcPts val="0"/>
              </a:spcBef>
              <a:buNone/>
              <a:defRPr sz="29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1135856" y="367664"/>
            <a:ext cx="2438400" cy="5943600"/>
          </a:xfrm>
        </p:spPr>
        <p:txBody>
          <a:bodyPr anchor="t"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651250" y="320040"/>
            <a:ext cx="5276088" cy="5989320"/>
          </a:xfrm>
        </p:spPr>
        <p:txBody>
          <a:bodyPr/>
          <a:lstStyle>
            <a:lvl1pPr>
              <a:spcBef>
                <a:spcPts val="0"/>
              </a:spcBef>
              <a:defRPr sz="30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278976" y="6556248"/>
            <a:ext cx="2133600" cy="301752"/>
          </a:xfrm>
        </p:spPr>
        <p:txBody>
          <a:bodyPr/>
          <a:lstStyle>
            <a:lvl1pPr>
              <a:defRPr sz="900"/>
            </a:lvl1pPr>
          </a:lstStyle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35856" y="6556248"/>
            <a:ext cx="5143120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410576" y="6556248"/>
            <a:ext cx="502920" cy="301752"/>
          </a:xfrm>
        </p:spPr>
        <p:txBody>
          <a:bodyPr/>
          <a:lstStyle>
            <a:lvl1pPr>
              <a:defRPr sz="900"/>
            </a:lvl1pPr>
          </a:lstStyle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150896"/>
            <a:ext cx="914400" cy="6400800"/>
          </a:xfrm>
        </p:spPr>
        <p:txBody>
          <a:bodyPr vert="vert270" anchor="b"/>
          <a:lstStyle>
            <a:lvl1pPr marL="0" algn="l">
              <a:buNone/>
              <a:defRPr sz="3000" b="0" cap="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138237" y="373966"/>
            <a:ext cx="7333488" cy="5486400"/>
          </a:xfrm>
          <a:solidFill>
            <a:schemeClr val="bg2">
              <a:shade val="5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3000" y="5867400"/>
            <a:ext cx="7333488" cy="685800"/>
          </a:xfrm>
          <a:solidFill>
            <a:schemeClr val="accent1">
              <a:alpha val="15000"/>
            </a:schemeClr>
          </a:solidFill>
          <a:ln>
            <a:solidFill>
              <a:schemeClr val="accent1"/>
            </a:solidFill>
            <a:miter lim="800000"/>
          </a:ln>
        </p:spPr>
        <p:txBody>
          <a:bodyPr/>
          <a:lstStyle>
            <a:lvl1pPr marL="0" indent="0">
              <a:spcBef>
                <a:spcPts val="0"/>
              </a:spcBef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6108192" y="6556248"/>
            <a:ext cx="2103120" cy="301752"/>
          </a:xfrm>
        </p:spPr>
        <p:txBody>
          <a:bodyPr/>
          <a:lstStyle>
            <a:lvl1pPr>
              <a:defRPr sz="900"/>
            </a:lvl1pPr>
          </a:lstStyle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1170432" y="6557169"/>
            <a:ext cx="4948072" cy="301752"/>
          </a:xfrm>
        </p:spPr>
        <p:txBody>
          <a:bodyPr/>
          <a:lstStyle>
            <a:lvl1pPr>
              <a:defRPr sz="900"/>
            </a:lvl1pPr>
          </a:lstStyle>
          <a:p>
            <a:endParaRPr lang="ru-RU" dirty="0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17192" y="6556248"/>
            <a:ext cx="365760" cy="301752"/>
          </a:xfrm>
        </p:spPr>
        <p:txBody>
          <a:bodyPr/>
          <a:lstStyle>
            <a:lvl1pPr algn="ctr">
              <a:defRPr sz="900"/>
            </a:lvl1pPr>
          </a:lstStyle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ый треугольник 10"/>
          <p:cNvSpPr/>
          <p:nvPr/>
        </p:nvSpPr>
        <p:spPr>
          <a:xfrm>
            <a:off x="7034" y="14068"/>
            <a:ext cx="9129932" cy="6836899"/>
          </a:xfrm>
          <a:prstGeom prst="rtTriangle">
            <a:avLst/>
          </a:prstGeom>
          <a:gradFill flip="none" rotWithShape="1">
            <a:gsLst>
              <a:gs pos="0">
                <a:schemeClr val="tx2">
                  <a:alpha val="10000"/>
                </a:schemeClr>
              </a:gs>
              <a:gs pos="70000">
                <a:schemeClr val="tx2">
                  <a:alpha val="8000"/>
                </a:schemeClr>
              </a:gs>
              <a:gs pos="100000">
                <a:schemeClr val="tx2">
                  <a:alpha val="1000"/>
                </a:schemeClr>
              </a:gs>
            </a:gsLst>
            <a:lin ang="8000000" scaled="1"/>
            <a:tileRect/>
          </a:gra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0" y="7034"/>
            <a:ext cx="9136966" cy="6843933"/>
          </a:xfrm>
          <a:prstGeom prst="line">
            <a:avLst/>
          </a:prstGeom>
          <a:noFill/>
          <a:ln w="5000" cap="rnd" cmpd="sng" algn="ctr">
            <a:solidFill>
              <a:schemeClr val="bg2">
                <a:tint val="55000"/>
                <a:satMod val="200000"/>
                <a:alpha val="3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Прямая соединительная линия 8"/>
          <p:cNvCxnSpPr/>
          <p:nvPr/>
        </p:nvCxnSpPr>
        <p:spPr>
          <a:xfrm rot="10800000" flipV="1">
            <a:off x="6468794" y="4948410"/>
            <a:ext cx="2672861" cy="1900210"/>
          </a:xfrm>
          <a:prstGeom prst="line">
            <a:avLst/>
          </a:prstGeom>
          <a:noFill/>
          <a:ln w="6000" cap="rnd" cmpd="sng" algn="ctr">
            <a:solidFill>
              <a:schemeClr val="bg2">
                <a:tint val="50000"/>
                <a:satMod val="200000"/>
                <a:alpha val="45000"/>
              </a:schemeClr>
            </a:solidFill>
            <a:prstDash val="solid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67494"/>
            <a:ext cx="8229600" cy="1399032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882808"/>
            <a:ext cx="8229600" cy="4572000"/>
          </a:xfrm>
          <a:prstGeom prst="rect">
            <a:avLst/>
          </a:prstGeom>
        </p:spPr>
        <p:txBody>
          <a:bodyPr vert="horz" anchor="t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791456" y="6480969"/>
            <a:ext cx="2133600" cy="301752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 b="0">
                <a:solidFill>
                  <a:schemeClr val="tx1"/>
                </a:solidFill>
              </a:defRPr>
            </a:lvl1pPr>
          </a:lstStyle>
          <a:p>
            <a:fld id="{2AAB6446-B628-4C72-A82F-CACB41443149}" type="datetimeFigureOut">
              <a:rPr lang="ru-RU" smtClean="0"/>
              <a:pPr/>
              <a:t>19.11.2013</a:t>
            </a:fld>
            <a:endParaRPr lang="ru-RU" dirty="0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457200" y="6481890"/>
            <a:ext cx="4260056" cy="300831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</a:lstStyle>
          <a:p>
            <a:endParaRPr lang="ru-RU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589520" y="6480969"/>
            <a:ext cx="502920" cy="301752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/>
                </a:solidFill>
              </a:defRPr>
            </a:lvl1pPr>
          </a:lstStyle>
          <a:p>
            <a:fld id="{02A09371-57BA-42C2-9825-0B79121C50FB}" type="slidenum">
              <a:rPr lang="ru-RU" smtClean="0"/>
              <a:pPr/>
              <a:t>‹#›</a:t>
            </a:fld>
            <a:endParaRPr lang="ru-RU" dirty="0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marL="484632" algn="l" rtl="0" eaLnBrk="1" latinLnBrk="0" hangingPunct="1">
        <a:spcBef>
          <a:spcPct val="0"/>
        </a:spcBef>
        <a:buNone/>
        <a:defRPr kumimoji="0" sz="4200" kern="1200">
          <a:ln w="6350">
            <a:solidFill>
              <a:schemeClr val="accent1">
                <a:shade val="43000"/>
              </a:schemeClr>
            </a:solidFill>
          </a:ln>
          <a:solidFill>
            <a:schemeClr val="accent1">
              <a:tint val="83000"/>
              <a:satMod val="150000"/>
            </a:schemeClr>
          </a:solidFill>
          <a:effectLst>
            <a:outerShdw blurRad="26000" dist="26000" dir="145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448056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822960" indent="-285750" algn="l" rtl="0" eaLnBrk="1" latinLnBrk="0" hangingPunct="1">
        <a:spcBef>
          <a:spcPct val="20000"/>
        </a:spcBef>
        <a:buClr>
          <a:schemeClr val="accent1"/>
        </a:buClr>
        <a:buSzPct val="95000"/>
        <a:buFont typeface="Verdana"/>
        <a:buChar char="›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106424" indent="-228600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-210312" algn="l" rtl="0" eaLnBrk="1" latinLnBrk="0" hangingPunct="1">
        <a:spcBef>
          <a:spcPct val="20000"/>
        </a:spcBef>
        <a:buClr>
          <a:schemeClr val="accent1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6002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084832" indent="-210312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514600" indent="-182880" algn="l" rtl="0" eaLnBrk="1" latinLnBrk="0" hangingPunct="1">
        <a:spcBef>
          <a:spcPct val="20000"/>
        </a:spcBef>
        <a:buClr>
          <a:schemeClr val="accent1">
            <a:tint val="75000"/>
          </a:schemeClr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pn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i="1" dirty="0" smtClean="0"/>
              <a:t>Мастер класс «человек эпоха»</a:t>
            </a:r>
            <a:endParaRPr lang="ru-RU" i="1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Проводит Мотовилова Мария Михайловна</a:t>
            </a:r>
          </a:p>
          <a:p>
            <a:endParaRPr lang="ru-RU" dirty="0"/>
          </a:p>
        </p:txBody>
      </p:sp>
    </p:spTree>
  </p:cSld>
  <p:clrMapOvr>
    <a:masterClrMapping/>
  </p:clrMapOvr>
  <p:transition>
    <p:cut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a-u-vas_mp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0100" y="1285860"/>
            <a:ext cx="6286544" cy="5357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200" i="1" dirty="0"/>
              <a:t>с каким  великим произведением связан этот жезл?</a:t>
            </a:r>
            <a:r>
              <a:rPr lang="ru-RU" sz="3200" dirty="0"/>
              <a:t/>
            </a:r>
            <a:br>
              <a:rPr lang="ru-RU" sz="3200" dirty="0"/>
            </a:br>
            <a:endParaRPr lang="ru-RU" sz="3200" i="1" dirty="0"/>
          </a:p>
        </p:txBody>
      </p:sp>
      <p:pic>
        <p:nvPicPr>
          <p:cNvPr id="4" name="Содержимое 3" descr="20060329-jezl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00034" y="1643050"/>
            <a:ext cx="3914775" cy="2962275"/>
          </a:xfrm>
        </p:spPr>
      </p:pic>
      <p:pic>
        <p:nvPicPr>
          <p:cNvPr id="5" name="Рисунок 4" descr="i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72066" y="3500438"/>
            <a:ext cx="3571900" cy="2928958"/>
          </a:xfrm>
          <a:prstGeom prst="rect">
            <a:avLst/>
          </a:prstGeom>
        </p:spPr>
      </p:pic>
    </p:spTree>
  </p:cSld>
  <p:clrMapOvr>
    <a:masterClrMapping/>
  </p:clrMapOvr>
  <p:transition>
    <p:zoom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« Дядя Стёпа»</a:t>
            </a:r>
            <a:endParaRPr lang="ru-RU" sz="2800" dirty="0"/>
          </a:p>
        </p:txBody>
      </p:sp>
      <p:pic>
        <p:nvPicPr>
          <p:cNvPr id="4" name="Содержимое 3" descr="3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596" y="1500174"/>
            <a:ext cx="3929090" cy="2571768"/>
          </a:xfrm>
        </p:spPr>
      </p:pic>
      <p:pic>
        <p:nvPicPr>
          <p:cNvPr id="5" name="Рисунок 4" descr="640.p_f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572000" y="1500174"/>
            <a:ext cx="4057657" cy="2409828"/>
          </a:xfrm>
          <a:prstGeom prst="rect">
            <a:avLst/>
          </a:prstGeom>
        </p:spPr>
      </p:pic>
      <p:pic>
        <p:nvPicPr>
          <p:cNvPr id="6" name="Рисунок 5" descr="5-djadja-stepa-milicioner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571736" y="3857628"/>
            <a:ext cx="3706810" cy="2762248"/>
          </a:xfrm>
          <a:prstGeom prst="rect">
            <a:avLst/>
          </a:prstGeo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 smtClean="0"/>
              <a:t>Строки, которые знакомы всем детям нашей страны!</a:t>
            </a:r>
            <a:endParaRPr lang="ru-RU" sz="2800" dirty="0"/>
          </a:p>
        </p:txBody>
      </p:sp>
      <p:pic>
        <p:nvPicPr>
          <p:cNvPr id="4" name="Содержимое 3" descr="0_a83d6_eb2fff23_XL.jpe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142976" y="1857364"/>
            <a:ext cx="7000924" cy="3929090"/>
          </a:xfrm>
        </p:spPr>
      </p:pic>
    </p:spTree>
  </p:cSld>
  <p:clrMapOvr>
    <a:masterClrMapping/>
  </p:clrMapOvr>
  <p:transition>
    <p:strips dir="r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Самая знаменитая песенка для маленьких читателей</a:t>
            </a:r>
            <a:endParaRPr lang="ru-RU" sz="3600" dirty="0"/>
          </a:p>
        </p:txBody>
      </p:sp>
      <p:pic>
        <p:nvPicPr>
          <p:cNvPr id="4" name="Содержимое 3" descr="veselye-puteshestvenniki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214414" y="1928802"/>
            <a:ext cx="6786610" cy="392589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bi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43108" y="928670"/>
            <a:ext cx="4357718" cy="5643602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marshak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71604" y="2071678"/>
            <a:ext cx="6286544" cy="428628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endParaRPr lang="ru-RU" sz="2800" i="1" dirty="0" smtClean="0"/>
          </a:p>
          <a:p>
            <a:endParaRPr lang="ru-RU" sz="2800" i="1" dirty="0"/>
          </a:p>
          <a:p>
            <a:r>
              <a:rPr lang="ru-RU" sz="2800" i="1" dirty="0" smtClean="0"/>
              <a:t>Поэтому </a:t>
            </a:r>
            <a:r>
              <a:rPr lang="ru-RU" sz="2800" i="1" dirty="0"/>
              <a:t>сегодня мы можем сказать – Сергей Владимирович «Человек эпоха». Его имя навсегда останется в памяти всех российских людей и бывших советских стран.</a:t>
            </a:r>
            <a:endParaRPr lang="ru-RU" sz="2800" dirty="0"/>
          </a:p>
          <a:p>
            <a:endParaRPr lang="ru-RU" sz="2800" i="1" dirty="0"/>
          </a:p>
        </p:txBody>
      </p:sp>
    </p:spTree>
  </p:cSld>
  <p:clrMapOvr>
    <a:masterClrMapping/>
  </p:clrMapOvr>
  <p:transition>
    <p:strips dir="ru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i="1" dirty="0" smtClean="0"/>
              <a:t>Волшебный сундучок</a:t>
            </a:r>
            <a:endParaRPr lang="ru-RU" i="1" dirty="0"/>
          </a:p>
        </p:txBody>
      </p:sp>
      <p:pic>
        <p:nvPicPr>
          <p:cNvPr id="4" name="Содержимое 3" descr="1256128918_37276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0262" y="2263775"/>
            <a:ext cx="4943475" cy="3810000"/>
          </a:xfrm>
        </p:spPr>
      </p:pic>
    </p:spTree>
  </p:cSld>
  <p:clrMapOvr>
    <a:masterClrMapping/>
  </p:clrMapOvr>
  <p:transition>
    <p:randomBar dir="vert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sz="2000" i="1" dirty="0"/>
              <a:t>Сегодня наш мастер класс посвящается одному очень знаменитому детскому писателю и не только. В 2013 году его можно назвать «Человеком эпохой»,так как в этом году ему бы исполнилось</a:t>
            </a:r>
            <a:r>
              <a:rPr lang="ru-RU" i="1" dirty="0"/>
              <a:t> 100лет.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pic>
        <p:nvPicPr>
          <p:cNvPr id="4" name="Содержимое 3" descr="1256128918_372769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100262" y="2263775"/>
            <a:ext cx="4943475" cy="3810000"/>
          </a:xfrm>
        </p:spPr>
      </p:pic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 smtClean="0"/>
              <a:t>У </a:t>
            </a:r>
            <a:r>
              <a:rPr lang="ru-RU" sz="2800" i="1" dirty="0" smtClean="0"/>
              <a:t>этого человека</a:t>
            </a:r>
            <a:r>
              <a:rPr lang="ru-RU" sz="2800" i="1" dirty="0" smtClean="0"/>
              <a:t> </a:t>
            </a:r>
            <a:r>
              <a:rPr lang="ru-RU" sz="2800" i="1" dirty="0" smtClean="0"/>
              <a:t>имеется много  наград и орденов, среди них можно назвать главный орден Андрея Первозванного.</a:t>
            </a:r>
            <a:endParaRPr lang="ru-RU" sz="2800" i="1" dirty="0"/>
          </a:p>
        </p:txBody>
      </p:sp>
      <p:pic>
        <p:nvPicPr>
          <p:cNvPr id="4" name="Содержимое 3" descr="399_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839903" y="1629196"/>
            <a:ext cx="3500462" cy="2500329"/>
          </a:xfrm>
        </p:spPr>
      </p:pic>
      <p:pic>
        <p:nvPicPr>
          <p:cNvPr id="5" name="Рисунок 4" descr="65922.jpe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571612"/>
            <a:ext cx="3990975" cy="4357718"/>
          </a:xfrm>
          <a:prstGeom prst="rect">
            <a:avLst/>
          </a:prstGeom>
        </p:spPr>
      </p:pic>
      <p:pic>
        <p:nvPicPr>
          <p:cNvPr id="6" name="Рисунок 5" descr="1435179347172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571472" y="3929066"/>
            <a:ext cx="3810010" cy="2595564"/>
          </a:xfrm>
          <a:prstGeom prst="rect">
            <a:avLst/>
          </a:prstGeo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1800" dirty="0" smtClean="0"/>
              <a:t>Он единственный  в мире писал  3 гимна для </a:t>
            </a:r>
            <a:r>
              <a:rPr lang="ru-RU" sz="1800" dirty="0" smtClean="0"/>
              <a:t> нашей страны.</a:t>
            </a:r>
            <a:r>
              <a:rPr lang="ru-RU" sz="1800" dirty="0" smtClean="0"/>
              <a:t/>
            </a:r>
            <a:br>
              <a:rPr lang="ru-RU" sz="1800" dirty="0" smtClean="0"/>
            </a:br>
            <a:r>
              <a:rPr lang="ru-RU" sz="1400" dirty="0" smtClean="0"/>
              <a:t/>
            </a:r>
            <a:br>
              <a:rPr lang="ru-RU" sz="1400" dirty="0" smtClean="0"/>
            </a:br>
            <a:r>
              <a:rPr lang="ru-RU" sz="1400" dirty="0" smtClean="0"/>
              <a:t>Гимн Российской Федерации</a:t>
            </a:r>
            <a:endParaRPr lang="ru-RU" sz="14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28596" y="1428736"/>
            <a:ext cx="8229600" cy="5429264"/>
          </a:xfrm>
        </p:spPr>
        <p:txBody>
          <a:bodyPr>
            <a:normAutofit fontScale="40000" lnSpcReduction="20000"/>
          </a:bodyPr>
          <a:lstStyle/>
          <a:p>
            <a:r>
              <a:rPr lang="ru-RU" dirty="0"/>
              <a:t>Россия — священная наша держава,</a:t>
            </a:r>
          </a:p>
          <a:p>
            <a:r>
              <a:rPr lang="ru-RU" dirty="0"/>
              <a:t>Россия — любимая наша страна.</a:t>
            </a:r>
          </a:p>
          <a:p>
            <a:r>
              <a:rPr lang="ru-RU" dirty="0"/>
              <a:t>Могучая воля, великая слава —</a:t>
            </a:r>
          </a:p>
          <a:p>
            <a:r>
              <a:rPr lang="ru-RU" dirty="0"/>
              <a:t>Твоё достоянье на все времена!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Славься, Отечество наше свободное,</a:t>
            </a:r>
          </a:p>
          <a:p>
            <a:r>
              <a:rPr lang="ru-RU" dirty="0"/>
              <a:t>Братских народов союз вековой,</a:t>
            </a:r>
          </a:p>
          <a:p>
            <a:r>
              <a:rPr lang="ru-RU" dirty="0"/>
              <a:t>Предками данная мудрость народная!</a:t>
            </a:r>
          </a:p>
          <a:p>
            <a:r>
              <a:rPr lang="ru-RU" dirty="0"/>
              <a:t>Славься, страна! Мы гордимся тобой!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От южных морей до полярного края</a:t>
            </a:r>
          </a:p>
          <a:p>
            <a:r>
              <a:rPr lang="ru-RU" dirty="0"/>
              <a:t>Раскинулись наши леса и поля.</a:t>
            </a:r>
          </a:p>
          <a:p>
            <a:r>
              <a:rPr lang="ru-RU" dirty="0"/>
              <a:t>Одна ты на свете! Одна ты такая —</a:t>
            </a:r>
          </a:p>
          <a:p>
            <a:r>
              <a:rPr lang="ru-RU" dirty="0"/>
              <a:t>Хранимая Богом родная земля!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Славься, Отечество наше свободное,</a:t>
            </a:r>
          </a:p>
          <a:p>
            <a:r>
              <a:rPr lang="ru-RU" dirty="0"/>
              <a:t>Братских народов союз вековой,</a:t>
            </a:r>
          </a:p>
          <a:p>
            <a:r>
              <a:rPr lang="ru-RU" dirty="0"/>
              <a:t>Предками данная мудрость народная!</a:t>
            </a:r>
          </a:p>
          <a:p>
            <a:r>
              <a:rPr lang="ru-RU" dirty="0"/>
              <a:t>Славься, страна! Мы гордимся тобой!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Широкий простор для мечты и для жизни</a:t>
            </a:r>
          </a:p>
          <a:p>
            <a:r>
              <a:rPr lang="ru-RU" dirty="0"/>
              <a:t>Грядущие нам открывают года.</a:t>
            </a:r>
          </a:p>
          <a:p>
            <a:r>
              <a:rPr lang="ru-RU" dirty="0"/>
              <a:t>Нам силу даёт наша верность Отчизне.</a:t>
            </a:r>
          </a:p>
          <a:p>
            <a:r>
              <a:rPr lang="ru-RU" dirty="0"/>
              <a:t>Так было, так есть и так будет всегда!</a:t>
            </a:r>
          </a:p>
          <a:p>
            <a:r>
              <a:rPr lang="ru-RU" dirty="0"/>
              <a:t> </a:t>
            </a:r>
          </a:p>
          <a:p>
            <a:r>
              <a:rPr lang="ru-RU" dirty="0"/>
              <a:t>Славься, Отечество наше свободное,</a:t>
            </a:r>
          </a:p>
          <a:p>
            <a:r>
              <a:rPr lang="ru-RU" dirty="0"/>
              <a:t>Братских народов союз вековой,</a:t>
            </a:r>
          </a:p>
          <a:p>
            <a:r>
              <a:rPr lang="ru-RU" dirty="0"/>
              <a:t>Предками данная мудрость народная!</a:t>
            </a:r>
          </a:p>
          <a:p>
            <a:r>
              <a:rPr lang="ru-RU" dirty="0"/>
              <a:t>Славься, страна! Мы гордимся тобой</a:t>
            </a:r>
          </a:p>
          <a:p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i="1" dirty="0"/>
              <a:t>В 1999г. именем </a:t>
            </a:r>
            <a:r>
              <a:rPr lang="ru-RU" sz="2800" i="1" dirty="0" smtClean="0"/>
              <a:t> </a:t>
            </a:r>
            <a:r>
              <a:rPr lang="ru-RU" sz="2800" i="1" dirty="0"/>
              <a:t>была названа  одна из планет Солнечной системы </a:t>
            </a:r>
          </a:p>
        </p:txBody>
      </p:sp>
      <p:pic>
        <p:nvPicPr>
          <p:cNvPr id="4" name="Содержимое 3" descr="1280350576_001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58" y="1571612"/>
            <a:ext cx="4286250" cy="3152775"/>
          </a:xfrm>
        </p:spPr>
      </p:pic>
      <p:pic>
        <p:nvPicPr>
          <p:cNvPr id="5" name="Рисунок 4" descr="img8.jpg"/>
          <p:cNvPicPr>
            <a:picLocks noChangeAspect="1"/>
          </p:cNvPicPr>
          <p:nvPr/>
        </p:nvPicPr>
        <p:blipFill>
          <a:blip r:embed="rId3">
            <a:lum contrast="25000"/>
          </a:blip>
          <a:stretch>
            <a:fillRect/>
          </a:stretch>
        </p:blipFill>
        <p:spPr>
          <a:xfrm>
            <a:off x="4786314" y="2285992"/>
            <a:ext cx="4000528" cy="4000528"/>
          </a:xfrm>
          <a:prstGeom prst="rect">
            <a:avLst/>
          </a:prstGeom>
        </p:spPr>
      </p:pic>
    </p:spTree>
  </p:cSld>
  <p:clrMapOvr>
    <a:masterClrMapping/>
  </p:clrMapOvr>
  <p:transition>
    <p:wheel spokes="2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i="1" dirty="0" smtClean="0"/>
              <a:t>Как вы думаете кто изображён на портрете ?</a:t>
            </a:r>
            <a:endParaRPr lang="ru-RU" sz="2400" i="1" dirty="0"/>
          </a:p>
        </p:txBody>
      </p:sp>
      <p:pic>
        <p:nvPicPr>
          <p:cNvPr id="5" name="Рисунок 4" descr="1252337653_b_1e72d559203c942a5c2db8023ef8a6bb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429256" y="1071546"/>
            <a:ext cx="3438525" cy="4762500"/>
          </a:xfrm>
          <a:prstGeom prst="rect">
            <a:avLst/>
          </a:prstGeom>
        </p:spPr>
      </p:pic>
      <p:pic>
        <p:nvPicPr>
          <p:cNvPr id="6" name="Рисунок 5" descr="ur5ds30xwg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596" y="1142984"/>
            <a:ext cx="3314700" cy="4572000"/>
          </a:xfrm>
          <a:prstGeom prst="rect">
            <a:avLst/>
          </a:prstGeom>
        </p:spPr>
      </p:pic>
      <p:pic>
        <p:nvPicPr>
          <p:cNvPr id="7" name="Рисунок 6" descr="26529_w200_h270_fc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714744" y="1928802"/>
            <a:ext cx="1905000" cy="2571750"/>
          </a:xfrm>
          <a:prstGeom prst="rect">
            <a:avLst/>
          </a:prstGeom>
        </p:spPr>
      </p:pic>
      <p:sp>
        <p:nvSpPr>
          <p:cNvPr id="8" name="Содержимое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dirty="0" smtClean="0"/>
              <a:t>Это </a:t>
            </a:r>
            <a:r>
              <a:rPr lang="ru-RU" sz="3600" dirty="0" err="1" smtClean="0"/>
              <a:t>проиведение</a:t>
            </a:r>
            <a:r>
              <a:rPr lang="ru-RU" sz="3600" dirty="0" smtClean="0"/>
              <a:t> он перевёл для своих маленьких читателей</a:t>
            </a:r>
            <a:endParaRPr lang="ru-RU" sz="3600" dirty="0"/>
          </a:p>
        </p:txBody>
      </p:sp>
      <p:pic>
        <p:nvPicPr>
          <p:cNvPr id="4" name="Содержимое 3" descr="2-z1-119dada4-b213-499e-8e4b-633230c87266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524000" y="1882775"/>
            <a:ext cx="6096000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ri_porosenka.pn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928812" y="1911350"/>
            <a:ext cx="5286375" cy="45148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Это стихотворение знаю все мальчишки и девчонки ?</a:t>
            </a:r>
            <a:endParaRPr lang="ru-RU" dirty="0"/>
          </a:p>
        </p:txBody>
      </p:sp>
      <p:pic>
        <p:nvPicPr>
          <p:cNvPr id="4" name="Содержимое 3" descr="090914164918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071670" y="1882775"/>
            <a:ext cx="4572032" cy="457200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Яркая">
  <a:themeElements>
    <a:clrScheme name="Изящная">
      <a:dk1>
        <a:sysClr val="windowText" lastClr="000000"/>
      </a:dk1>
      <a:lt1>
        <a:sysClr val="window" lastClr="FFFFFF"/>
      </a:lt1>
      <a:dk2>
        <a:srgbClr val="B13F9A"/>
      </a:dk2>
      <a:lt2>
        <a:srgbClr val="F4E7ED"/>
      </a:lt2>
      <a:accent1>
        <a:srgbClr val="B83D68"/>
      </a:accent1>
      <a:accent2>
        <a:srgbClr val="AC66BB"/>
      </a:accent2>
      <a:accent3>
        <a:srgbClr val="DE6C36"/>
      </a:accent3>
      <a:accent4>
        <a:srgbClr val="F9B639"/>
      </a:accent4>
      <a:accent5>
        <a:srgbClr val="CF6DA4"/>
      </a:accent5>
      <a:accent6>
        <a:srgbClr val="FA8D3D"/>
      </a:accent6>
      <a:hlink>
        <a:srgbClr val="FFDE66"/>
      </a:hlink>
      <a:folHlink>
        <a:srgbClr val="D490C5"/>
      </a:folHlink>
    </a:clrScheme>
    <a:fontScheme name="Яркая">
      <a:majorFont>
        <a:latin typeface="Century Gothic"/>
        <a:ea typeface=""/>
        <a:cs typeface=""/>
        <a:font script="Jpan" typeface="HGｺﾞｼｯｸM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8000"/>
                <a:satMod val="230000"/>
              </a:schemeClr>
            </a:gs>
            <a:gs pos="60000">
              <a:schemeClr val="phClr">
                <a:shade val="92000"/>
                <a:satMod val="230000"/>
              </a:schemeClr>
            </a:gs>
            <a:gs pos="100000">
              <a:schemeClr val="phClr">
                <a:tint val="85000"/>
                <a:satMod val="40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200"/>
                <a:satMod val="150000"/>
              </a:schemeClr>
              <a:schemeClr val="phClr">
                <a:tint val="90000"/>
                <a:satMod val="150000"/>
              </a:schemeClr>
            </a:duotone>
          </a:blip>
          <a:tile tx="0" ty="0" sx="70000" sy="7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Verve</Template>
  <TotalTime>87</TotalTime>
  <Words>187</Words>
  <Application>Microsoft Office PowerPoint</Application>
  <PresentationFormat>Экран (4:3)</PresentationFormat>
  <Paragraphs>46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Яркая</vt:lpstr>
      <vt:lpstr>Мастер класс «человек эпоха»</vt:lpstr>
      <vt:lpstr>Сегодня наш мастер класс посвящается одному очень знаменитому детскому писателю и не только. В 2013 году его можно назвать «Человеком эпохой»,так как в этом году ему бы исполнилось 100лет. </vt:lpstr>
      <vt:lpstr>У этого человека имеется много  наград и орденов, среди них можно назвать главный орден Андрея Первозванного.</vt:lpstr>
      <vt:lpstr>Он единственный  в мире писал  3 гимна для  нашей страны.  Гимн Российской Федерации</vt:lpstr>
      <vt:lpstr>В 1999г. именем  была названа  одна из планет Солнечной системы </vt:lpstr>
      <vt:lpstr>Как вы думаете кто изображён на портрете ?</vt:lpstr>
      <vt:lpstr>Это проиведение он перевёл для своих маленьких читателей</vt:lpstr>
      <vt:lpstr>Слайд 8</vt:lpstr>
      <vt:lpstr>Это стихотворение знаю все мальчишки и девчонки ?</vt:lpstr>
      <vt:lpstr>Слайд 10</vt:lpstr>
      <vt:lpstr>с каким  великим произведением связан этот жезл? </vt:lpstr>
      <vt:lpstr>« Дядя Стёпа»</vt:lpstr>
      <vt:lpstr>Строки, которые знакомы всем детям нашей страны!</vt:lpstr>
      <vt:lpstr>Самая знаменитая песенка для маленьких читателей</vt:lpstr>
      <vt:lpstr>Слайд 15</vt:lpstr>
      <vt:lpstr>Слайд 16</vt:lpstr>
      <vt:lpstr>Слайд 17</vt:lpstr>
      <vt:lpstr>Волшебный сундучок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Мастер класс «человек эпоха»</dc:title>
  <dc:creator>svyaznoy</dc:creator>
  <cp:lastModifiedBy>svyaznoy</cp:lastModifiedBy>
  <cp:revision>12</cp:revision>
  <dcterms:created xsi:type="dcterms:W3CDTF">2013-10-23T15:58:52Z</dcterms:created>
  <dcterms:modified xsi:type="dcterms:W3CDTF">2013-11-19T12:29:39Z</dcterms:modified>
</cp:coreProperties>
</file>