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 /><Relationship Id="rId2" Type="http://schemas.openxmlformats.org/package/2006/relationships/metadata/thumbnail" Target="docProps/thumbnail.jpeg" /><Relationship Id="rId1" Type="http://schemas.openxmlformats.org/officeDocument/2006/relationships/officeDocument" Target="ppt/presentation.xml" /><Relationship Id="rId4" Type="http://schemas.openxmlformats.org/officeDocument/2006/relationships/extended-properties" Target="docProps/app.xml" 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 /><Relationship Id="rId3" Type="http://schemas.openxmlformats.org/officeDocument/2006/relationships/slide" Target="slides/slide2.xml" /><Relationship Id="rId7" Type="http://schemas.openxmlformats.org/officeDocument/2006/relationships/slide" Target="slides/slide6.xml" /><Relationship Id="rId2" Type="http://schemas.openxmlformats.org/officeDocument/2006/relationships/slide" Target="slides/slide1.xml" /><Relationship Id="rId1" Type="http://schemas.openxmlformats.org/officeDocument/2006/relationships/slideMaster" Target="slideMasters/slideMaster1.xml" /><Relationship Id="rId6" Type="http://schemas.openxmlformats.org/officeDocument/2006/relationships/slide" Target="slides/slide5.xml" /><Relationship Id="rId11" Type="http://schemas.openxmlformats.org/officeDocument/2006/relationships/tableStyles" Target="tableStyles.xml" /><Relationship Id="rId5" Type="http://schemas.openxmlformats.org/officeDocument/2006/relationships/slide" Target="slides/slide4.xml" /><Relationship Id="rId10" Type="http://schemas.openxmlformats.org/officeDocument/2006/relationships/theme" Target="theme/theme1.xml" /><Relationship Id="rId4" Type="http://schemas.openxmlformats.org/officeDocument/2006/relationships/slide" Target="slides/slide3.xml" /><Relationship Id="rId9" Type="http://schemas.openxmlformats.org/officeDocument/2006/relationships/viewProps" Target="viewProps.xml" 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 algn="ctr"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95194" y="4352544"/>
            <a:ext cx="6801612" cy="1239894"/>
          </a:xfrm>
          <a:noFill/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F9C37B-1D36-470B-8223-D6C91242EC14}" type="datetimeFigureOut">
              <a:rPr lang="en-US" dirty="0"/>
              <a:t>1/22/2019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3112" y="937260"/>
            <a:ext cx="1298608" cy="498348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31136" y="937260"/>
            <a:ext cx="6198489" cy="498348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7C6F52A-A82B-47A2-A83A-8C4C91F2D59F}" type="datetimeFigureOut">
              <a:rPr lang="en-US" dirty="0"/>
              <a:t>1/22/2019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70A7B3-6521-4DCA-87E5-044747A908C1}" type="datetimeFigureOut">
              <a:rPr lang="en-US" dirty="0"/>
              <a:t>1/22/2019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1600200" y="2386744"/>
            <a:ext cx="8991600" cy="1645920"/>
          </a:xfrm>
          <a:solidFill>
            <a:srgbClr val="FFFFFF"/>
          </a:solidFill>
          <a:ln w="38100">
            <a:solidFill>
              <a:srgbClr val="404040"/>
            </a:solidFill>
          </a:ln>
        </p:spPr>
        <p:txBody>
          <a:bodyPr lIns="274320" rIns="274320" anchor="ctr" anchorCtr="1">
            <a:normAutofit/>
          </a:bodyPr>
          <a:lstStyle>
            <a:lvl1pPr>
              <a:defRPr sz="38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95194" y="4352465"/>
            <a:ext cx="6801612" cy="1265082"/>
          </a:xfrm>
        </p:spPr>
        <p:txBody>
          <a:bodyPr anchor="t" anchorCtr="1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60EA64-D806-43AC-9DF2-F8C432F32B4C}" type="datetimeFigureOut">
              <a:rPr lang="en-US" dirty="0"/>
              <a:t>1/22/2019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81912" y="2638044"/>
            <a:ext cx="4271771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38315" y="2638044"/>
            <a:ext cx="4270247" cy="3101982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134690-1557-4C89-A502-4959FE7FAD70}" type="datetimeFigureOut">
              <a:rPr lang="en-US" dirty="0"/>
              <a:t>1/22/2019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8343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83436" y="3143250"/>
            <a:ext cx="4270248" cy="2596776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338316" y="3143250"/>
            <a:ext cx="4253484" cy="2596776"/>
          </a:xfrm>
        </p:spPr>
        <p:txBody>
          <a:bodyPr/>
          <a:lstStyle>
            <a:lvl5pP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6338316" y="2313433"/>
            <a:ext cx="4270248" cy="704087"/>
          </a:xfrm>
        </p:spPr>
        <p:txBody>
          <a:bodyPr anchor="b" anchorCtr="1">
            <a:normAutofit/>
          </a:bodyPr>
          <a:lstStyle>
            <a:lvl1pPr marL="0" indent="0" algn="ctr">
              <a:buNone/>
              <a:defRPr sz="1900" b="0" cap="all" spc="100" baseline="0">
                <a:solidFill>
                  <a:schemeClr val="accent2">
                    <a:lumMod val="75000"/>
                  </a:schemeClr>
                </a:solidFill>
              </a:defRPr>
            </a:lvl1pPr>
            <a:lvl2pPr marL="457200" indent="0">
              <a:buNone/>
              <a:defRPr sz="19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7D4976-E339-4826-83B7-FBD03F55ECF8}" type="datetimeFigureOut">
              <a:rPr lang="en-US" dirty="0"/>
              <a:t>1/22/2019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037C31-9E7A-4F99-8774-A0E530DE1A42}" type="datetimeFigureOut">
              <a:rPr lang="en-US" dirty="0"/>
              <a:t>1/22/2019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8504F-A551-4DE0-9316-4DCD1D8CC752}" type="datetimeFigureOut">
              <a:rPr lang="en-US" dirty="0"/>
              <a:t>1/22/2019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0"/>
            <a:ext cx="6096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4672" y="2243828"/>
            <a:ext cx="4486656" cy="1141497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rm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736080" y="804672"/>
            <a:ext cx="4815840" cy="5248656"/>
          </a:xfrm>
        </p:spPr>
        <p:txBody>
          <a:bodyPr>
            <a:normAutofit/>
          </a:bodyPr>
          <a:lstStyle>
            <a:lvl1pPr>
              <a:defRPr sz="1900">
                <a:solidFill>
                  <a:schemeClr val="tx1"/>
                </a:solidFill>
              </a:defRPr>
            </a:lvl1pPr>
            <a:lvl2pPr>
              <a:defRPr sz="1600">
                <a:solidFill>
                  <a:schemeClr val="tx1"/>
                </a:solidFill>
              </a:defRPr>
            </a:lvl2pPr>
            <a:lvl3pPr>
              <a:defRPr sz="1600">
                <a:solidFill>
                  <a:schemeClr val="tx1"/>
                </a:solidFill>
              </a:defRPr>
            </a:lvl3pPr>
            <a:lvl4pPr>
              <a:defRPr sz="1600">
                <a:solidFill>
                  <a:schemeClr val="tx1"/>
                </a:solidFill>
              </a:defRPr>
            </a:lvl4pPr>
            <a:lvl5pPr>
              <a:defRPr sz="1600">
                <a:solidFill>
                  <a:schemeClr val="tx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6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BE4249-C0D0-4B06-8692-E8BB871AF643}" type="datetimeFigureOut">
              <a:rPr lang="en-US" dirty="0"/>
              <a:t>1/22/2019</a:t>
            </a:fld>
            <a:endParaRPr lang="en-US" dirty="0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0" y="0"/>
            <a:ext cx="6095999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 bwMode="blackWhite">
          <a:xfrm>
            <a:off x="808523" y="2243828"/>
            <a:ext cx="4494998" cy="1134640"/>
          </a:xfrm>
          <a:solidFill>
            <a:srgbClr val="FFFFFF"/>
          </a:solidFill>
          <a:ln>
            <a:solidFill>
              <a:srgbClr val="404040"/>
            </a:solidFill>
          </a:ln>
        </p:spPr>
        <p:txBody>
          <a:bodyPr anchor="ctr" anchorCtr="1">
            <a:noAutofit/>
          </a:bodyPr>
          <a:lstStyle>
            <a:lvl1pPr>
              <a:defRPr sz="2200">
                <a:solidFill>
                  <a:srgbClr val="262626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9" y="0"/>
            <a:ext cx="6102097" cy="6858000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>
                <a:solidFill>
                  <a:schemeClr val="bg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15568" y="3549918"/>
            <a:ext cx="3794760" cy="2194037"/>
          </a:xfrm>
        </p:spPr>
        <p:txBody>
          <a:bodyPr anchor="t" anchorCtr="1">
            <a:normAutofit/>
          </a:bodyPr>
          <a:lstStyle>
            <a:lvl1pPr marL="0" indent="0" algn="ctr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  <a:effectLst>
                  <a:outerShdw blurRad="50800" dist="38100" dir="2700000" algn="tl" rotWithShape="0">
                    <a:prstClr val="black">
                      <a:alpha val="43000"/>
                    </a:prstClr>
                  </a:outerShdw>
                </a:effectLst>
              </a:defRPr>
            </a:lvl1pPr>
          </a:lstStyle>
          <a:p>
            <a:fld id="{042B0DB6-F5C7-45FB-8CF3-31B45F9C2DAC}" type="datetimeFigureOut">
              <a:rPr lang="en-US" dirty="0"/>
              <a:t>1/22/2019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804672" y="6236208"/>
            <a:ext cx="5124797" cy="320040"/>
          </a:xfrm>
        </p:spPr>
        <p:txBody>
          <a:bodyPr/>
          <a:lstStyle>
            <a:lvl1pPr>
              <a:defRPr>
                <a:solidFill>
                  <a:srgbClr val="FFFFFF">
                    <a:alpha val="70000"/>
                  </a:srgb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7A6979-0714-4377-B894-6BE4C2D6E202}" type="slidenum">
              <a:rPr lang="en-US" dirty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 /><Relationship Id="rId3" Type="http://schemas.openxmlformats.org/officeDocument/2006/relationships/slideLayout" Target="../slideLayouts/slideLayout3.xml" /><Relationship Id="rId7" Type="http://schemas.openxmlformats.org/officeDocument/2006/relationships/slideLayout" Target="../slideLayouts/slideLayout7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1" Type="http://schemas.openxmlformats.org/officeDocument/2006/relationships/slideLayout" Target="../slideLayouts/slideLayout1.xml" /><Relationship Id="rId6" Type="http://schemas.openxmlformats.org/officeDocument/2006/relationships/slideLayout" Target="../slideLayouts/slideLayout6.xml" /><Relationship Id="rId11" Type="http://schemas.openxmlformats.org/officeDocument/2006/relationships/slideLayout" Target="../slideLayouts/slideLayout11.xml" /><Relationship Id="rId5" Type="http://schemas.openxmlformats.org/officeDocument/2006/relationships/slideLayout" Target="../slideLayouts/slideLayout5.xml" /><Relationship Id="rId10" Type="http://schemas.openxmlformats.org/officeDocument/2006/relationships/slideLayout" Target="../slideLayouts/slideLayout10.xml" /><Relationship Id="rId4" Type="http://schemas.openxmlformats.org/officeDocument/2006/relationships/slideLayout" Target="../slideLayouts/slideLayout4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 bwMode="black">
          <a:xfrm>
            <a:off x="2231136" y="964692"/>
            <a:ext cx="7729728" cy="1188720"/>
          </a:xfrm>
          <a:prstGeom prst="rect">
            <a:avLst/>
          </a:prstGeom>
          <a:solidFill>
            <a:srgbClr val="FFFFFF"/>
          </a:solidFill>
          <a:ln w="31750" cap="sq">
            <a:solidFill>
              <a:srgbClr val="404040"/>
            </a:solidFill>
            <a:miter lim="800000"/>
          </a:ln>
        </p:spPr>
        <p:txBody>
          <a:bodyPr vert="horz" lIns="182880" tIns="182880" rIns="182880" bIns="18288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136" y="2638044"/>
            <a:ext cx="7729728" cy="31019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821429" y="6238816"/>
            <a:ext cx="2753746" cy="3239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fld id="{1160EA64-D806-43AC-9DF2-F8C432F32B4C}" type="datetimeFigureOut">
              <a:rPr lang="en-US" dirty="0"/>
              <a:t>1/22/2019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600200" y="6236208"/>
            <a:ext cx="5901189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alpha val="7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58922" y="6217920"/>
            <a:ext cx="365760" cy="365760"/>
          </a:xfrm>
          <a:prstGeom prst="ellipse">
            <a:avLst/>
          </a:prstGeom>
          <a:solidFill>
            <a:srgbClr val="1D1D1D">
              <a:alpha val="70000"/>
            </a:srgbClr>
          </a:solidFill>
        </p:spPr>
        <p:txBody>
          <a:bodyPr vert="horz" lIns="18288" tIns="45720" rIns="18288" bIns="45720" rtlCol="0" anchor="ctr">
            <a:noAutofit/>
          </a:bodyPr>
          <a:lstStyle>
            <a:lvl1pPr algn="ctr">
              <a:defRPr sz="1100" spc="0" baseline="0">
                <a:solidFill>
                  <a:srgbClr val="FFFFFF"/>
                </a:solidFill>
              </a:defRPr>
            </a:lvl1pPr>
          </a:lstStyle>
          <a:p>
            <a:fld id="{8A7A6979-0714-4377-B894-6BE4C2D6E202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hf sldNum="0" hdr="0" ftr="0" dt="0"/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2800" kern="1200" cap="all" spc="200" baseline="0">
          <a:solidFill>
            <a:srgbClr val="262626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4572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9144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14300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131286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484313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165735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882775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accent2"/>
        </a:buClr>
        <a:buFont typeface="Arial" panose="020B0604020202020204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 /><Relationship Id="rId1" Type="http://schemas.openxmlformats.org/officeDocument/2006/relationships/slideLayout" Target="../slideLayouts/slideLayout1.xml" 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 /><Relationship Id="rId2" Type="http://schemas.openxmlformats.org/officeDocument/2006/relationships/hyperlink" Target="https://tonkosti.ru/%D0%A1%D0%B0%D1%85%D0%B0%D0%BB%D0%B8%D0%BD" TargetMode="External" /><Relationship Id="rId1" Type="http://schemas.openxmlformats.org/officeDocument/2006/relationships/slideLayout" Target="../slideLayouts/slideLayout2.xml" 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 /><Relationship Id="rId2" Type="http://schemas.openxmlformats.org/officeDocument/2006/relationships/hyperlink" Target="https://tonkosti.ru/%D0%9A%D0%B0%D1%80%D1%82%D0%B0_%D0%A1%D0%B0%D1%85%D0%B0%D0%BB%D0%B8%D0%BD%D1%81%D0%BA%D0%BE%D0%B9_%D0%BE%D0%B1%D0%BB%D0%B0%D1%81%D1%82%D0%B8" TargetMode="External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4.jpeg" 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 /><Relationship Id="rId2" Type="http://schemas.openxmlformats.org/officeDocument/2006/relationships/hyperlink" Target="https://tonkosti.ru/%D0%A5%D0%BE%D0%BA%D0%BA%D0%B0%D0%B9%D0%B4%D0%BE" TargetMode="External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6.jpeg" 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 /><Relationship Id="rId2" Type="http://schemas.openxmlformats.org/officeDocument/2006/relationships/image" Target="../media/image7.jpeg" /><Relationship Id="rId1" Type="http://schemas.openxmlformats.org/officeDocument/2006/relationships/slideLayout" Target="../slideLayouts/slideLayout2.xml" /><Relationship Id="rId4" Type="http://schemas.openxmlformats.org/officeDocument/2006/relationships/image" Target="../media/image9.jpeg" 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 /><Relationship Id="rId2" Type="http://schemas.openxmlformats.org/officeDocument/2006/relationships/image" Target="../media/image10.jpeg" /><Relationship Id="rId1" Type="http://schemas.openxmlformats.org/officeDocument/2006/relationships/slideLayout" Target="../slideLayouts/slideLayout2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223ACE26-97A8-C547-B921-B9E8EC8490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275344" cy="6858000"/>
          </a:xfrm>
          <a:prstGeom prst="rect">
            <a:avLst/>
          </a:prstGeom>
        </p:spPr>
      </p:pic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9052441-94AF-7349-BC05-93898CCDAEA9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b="1" i="0">
                <a:solidFill>
                  <a:srgbClr val="000000"/>
                </a:solidFill>
                <a:effectLst/>
                <a:latin typeface="Roboto"/>
              </a:rPr>
              <a:t>Природный парк «Остров Монерон»</a:t>
            </a:r>
            <a:endParaRPr lang="ru-RU"/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18EA1CDB-B4EE-2E43-8187-75E30C4C50FB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722712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F57BBFC-EE0B-694D-991B-5CBF7C30A8A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1" cy="2595563"/>
          </a:xfrm>
        </p:spPr>
        <p:txBody>
          <a:bodyPr>
            <a:normAutofit fontScale="90000"/>
          </a:bodyPr>
          <a:lstStyle/>
          <a:p>
            <a:r>
              <a:rPr lang="ru-RU" b="0" i="0">
                <a:solidFill>
                  <a:srgbClr val="333333"/>
                </a:solidFill>
                <a:effectLst/>
                <a:latin typeface="Roboto"/>
              </a:rPr>
              <a:t>Природный парк включает в себя остров Монерон, расположенный в акватории Татарского пролива, в 50 километрах к западу от южной оконечности </a:t>
            </a:r>
            <a:r>
              <a:rPr lang="ru-RU" b="0" i="0" u="none" strike="noStrike">
                <a:solidFill>
                  <a:srgbClr val="5A3696"/>
                </a:solidFill>
                <a:effectLst/>
                <a:latin typeface="Roboto"/>
                <a:hlinkClick r:id="rId2" tooltip="Сахалин"/>
              </a:rPr>
              <a:t>Сахалина</a:t>
            </a:r>
            <a:r>
              <a:rPr lang="ru-RU" b="0" i="0">
                <a:solidFill>
                  <a:srgbClr val="333333"/>
                </a:solidFill>
                <a:effectLst/>
                <a:latin typeface="Roboto"/>
              </a:rPr>
              <a:t>(протяжённость с севера на юг составляет около 7 километров, а с запада на восток — около 4 километров). Вокруг острова образована охранная морская зона шириной в две мили.</a:t>
            </a:r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20CD4B47-2D4A-4E43-BBBC-0B7940D6345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93733" y="2717005"/>
            <a:ext cx="7732891" cy="39147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91093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Объект 2">
            <a:extLst>
              <a:ext uri="{FF2B5EF4-FFF2-40B4-BE49-F238E27FC236}">
                <a16:creationId xmlns:a16="http://schemas.microsoft.com/office/drawing/2014/main" id="{77584699-3D5E-2D49-9527-16261D20500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0" y="1"/>
            <a:ext cx="12192000" cy="2095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8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858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144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14300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131286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484313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657350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1882775" indent="-228600" algn="l" defTabSz="914400" rtl="0" eaLnBrk="1" latinLnBrk="0" hangingPunct="1">
              <a:lnSpc>
                <a:spcPct val="100000"/>
              </a:lnSpc>
              <a:spcBef>
                <a:spcPts val="1000"/>
              </a:spcBef>
              <a:buClr>
                <a:schemeClr val="accent2"/>
              </a:buClr>
              <a:buFont typeface="Arial" panose="020B0604020202020204" pitchFamily="34" charset="0"/>
              <a:buChar char="•"/>
              <a:defRPr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>
                <a:solidFill>
                  <a:srgbClr val="333333"/>
                </a:solidFill>
                <a:latin typeface="Roboto"/>
              </a:rPr>
              <a:t>Остров Монерон часто называют таинственным. И не без оснований. Площадь острова — около 30 квадратных километров, поэтому он едва заметен на </a:t>
            </a:r>
            <a:r>
              <a:rPr lang="ru-RU">
                <a:solidFill>
                  <a:srgbClr val="5A3696"/>
                </a:solidFill>
                <a:latin typeface="Roboto"/>
                <a:hlinkClick r:id="rId2" tooltip="Карта Сахалинской области"/>
              </a:rPr>
              <a:t>картах</a:t>
            </a:r>
            <a:r>
              <a:rPr lang="ru-RU">
                <a:solidFill>
                  <a:srgbClr val="333333"/>
                </a:solidFill>
                <a:latin typeface="Roboto"/>
              </a:rPr>
              <a:t>. Однако здесь поместился целый мир: две речки, многочисленные водопады, изумрудные холмы, столбчатые скалы, скальные гроты с цветными стенками. Назвать остров красивым — </a:t>
            </a:r>
            <a:r>
              <a:rPr lang="en-US">
                <a:solidFill>
                  <a:srgbClr val="333333"/>
                </a:solidFill>
                <a:latin typeface="Roboto"/>
              </a:rPr>
              <a:t>ничего не сказать.</a:t>
            </a:r>
            <a:endParaRPr lang="ru-RU"/>
          </a:p>
        </p:txBody>
      </p:sp>
      <p:pic>
        <p:nvPicPr>
          <p:cNvPr id="10" name="Рисунок 10">
            <a:extLst>
              <a:ext uri="{FF2B5EF4-FFF2-40B4-BE49-F238E27FC236}">
                <a16:creationId xmlns:a16="http://schemas.microsoft.com/office/drawing/2014/main" id="{051F0B72-1040-E042-9523-083B4B25AE2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8131" y="2697955"/>
            <a:ext cx="5462124" cy="3636169"/>
          </a:xfrm>
          <a:prstGeom prst="rect">
            <a:avLst/>
          </a:prstGeom>
        </p:spPr>
      </p:pic>
      <p:pic>
        <p:nvPicPr>
          <p:cNvPr id="12" name="Рисунок 12">
            <a:extLst>
              <a:ext uri="{FF2B5EF4-FFF2-40B4-BE49-F238E27FC236}">
                <a16:creationId xmlns:a16="http://schemas.microsoft.com/office/drawing/2014/main" id="{AFD17774-D7C0-D348-ADC8-4F83737DAB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96000" y="2697955"/>
            <a:ext cx="5719704" cy="36361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7790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8686475-7D11-644B-9533-50713F1777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3238500"/>
          </a:xfrm>
        </p:spPr>
        <p:txBody>
          <a:bodyPr>
            <a:normAutofit fontScale="90000"/>
          </a:bodyPr>
          <a:lstStyle/>
          <a:p>
            <a:r>
              <a:rPr lang="ru-RU" b="0" i="0">
                <a:solidFill>
                  <a:srgbClr val="333333"/>
                </a:solidFill>
                <a:effectLst/>
                <a:latin typeface="Roboto"/>
              </a:rPr>
              <a:t>В 18 веке Монерон был «открыт» во второй раз — на европейские мореходные карты его нанесли французы. Великий мореплаватель Жан-Франсуа де Лаперуз во время кругосветного путешествия в 1787 году дал свое имя не только проливу между Сахалином и </a:t>
            </a:r>
            <a:r>
              <a:rPr lang="ru-RU" b="0" i="0" u="none" strike="noStrike">
                <a:solidFill>
                  <a:srgbClr val="5A3696"/>
                </a:solidFill>
                <a:effectLst/>
                <a:latin typeface="Roboto"/>
                <a:hlinkClick r:id="rId2" tooltip="Хоккайдо"/>
              </a:rPr>
              <a:t>Хоккайдо</a:t>
            </a:r>
            <a:r>
              <a:rPr lang="ru-RU" b="0" i="0">
                <a:solidFill>
                  <a:srgbClr val="333333"/>
                </a:solidFill>
                <a:effectLst/>
                <a:latin typeface="Roboto"/>
              </a:rPr>
              <a:t>. Благодаря фантазии Лаперуза география Сахалинской области до сих пор пестрит французскими названиями: гора Ламанон, пик де Мартинер, залив Жонкиер, гавань Де-Кастри, мыс</a:t>
            </a:r>
            <a:r>
              <a:rPr lang="en-US" b="0" i="0">
                <a:solidFill>
                  <a:srgbClr val="333333"/>
                </a:solidFill>
                <a:effectLst/>
                <a:latin typeface="Roboto"/>
              </a:rPr>
              <a:t> Крильон.</a:t>
            </a:r>
            <a:r>
              <a:rPr lang="ru-RU" b="0" i="0">
                <a:solidFill>
                  <a:srgbClr val="333333"/>
                </a:solidFill>
                <a:effectLst/>
                <a:latin typeface="Roboto"/>
              </a:rPr>
              <a:t> </a:t>
            </a:r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C712624F-408F-BE47-BD1B-9E99A959613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tretch>
            <a:fillRect/>
          </a:stretch>
        </p:blipFill>
        <p:spPr>
          <a:xfrm>
            <a:off x="512445" y="3429000"/>
            <a:ext cx="5583555" cy="3101975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13C12657-9AFE-EA4C-996D-2C45D1FF483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440805" y="3429000"/>
            <a:ext cx="5238750" cy="3101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39743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01EF6C5-C226-D343-BAD2-99D93D27E98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2190750"/>
          </a:xfrm>
        </p:spPr>
        <p:txBody>
          <a:bodyPr>
            <a:normAutofit fontScale="90000"/>
          </a:bodyPr>
          <a:lstStyle/>
          <a:p>
            <a:r>
              <a:rPr lang="ru-RU" b="0" i="0">
                <a:solidFill>
                  <a:srgbClr val="333333"/>
                </a:solidFill>
                <a:effectLst/>
                <a:latin typeface="Roboto"/>
              </a:rPr>
              <a:t>Уникальность острова — в сочетании горных ландшафтов, альпийских лугов и скалистых ущелий. Большим разнообразием отмечаются природные ландшафты морской акватории, прилегающей к острову. На его территории встречаются выходы базальта, а также вкрапления агата и яшмы на галечных пляжах.</a:t>
            </a:r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A9400F1B-98A7-E84E-99B4-98366CF229AA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0" y="2340769"/>
            <a:ext cx="3536156" cy="2359581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AC932DD2-7BB2-724D-ADE9-3E84A65151D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754266" y="3974545"/>
            <a:ext cx="4247246" cy="2359581"/>
          </a:xfrm>
          <a:prstGeom prst="rect">
            <a:avLst/>
          </a:prstGeom>
        </p:spPr>
      </p:pic>
      <p:pic>
        <p:nvPicPr>
          <p:cNvPr id="8" name="Рисунок 8">
            <a:extLst>
              <a:ext uri="{FF2B5EF4-FFF2-40B4-BE49-F238E27FC236}">
                <a16:creationId xmlns:a16="http://schemas.microsoft.com/office/drawing/2014/main" id="{58FA3730-832E-7243-B58C-F4BA161ADC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19623" y="2340769"/>
            <a:ext cx="3660610" cy="23595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260054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588C45A-60E7-BD41-81A0-696DE59227E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0"/>
            <a:ext cx="12192000" cy="2797684"/>
          </a:xfrm>
        </p:spPr>
        <p:txBody>
          <a:bodyPr>
            <a:normAutofit/>
          </a:bodyPr>
          <a:lstStyle/>
          <a:p>
            <a:r>
              <a:rPr lang="ru-RU" b="0" i="0">
                <a:solidFill>
                  <a:srgbClr val="333333"/>
                </a:solidFill>
                <a:effectLst/>
                <a:latin typeface="Roboto"/>
              </a:rPr>
              <a:t>Высокая прозрачность воды, до 30 — 40 метров, действие теплого течения обуславливают существование редких видов подводной фауны. На прибрежных рифах острова расположены лежбища морских млекопитающих, сивучей, ларги, особенно многочисленных в период весенне-осенних миграций.</a:t>
            </a:r>
            <a:endParaRPr lang="ru-RU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A89C61DC-A836-C443-8D5C-F139BE86001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33350" y="3006405"/>
            <a:ext cx="5676900" cy="3658447"/>
          </a:xfrm>
          <a:prstGeom prst="rect">
            <a:avLst/>
          </a:prstGeom>
        </p:spPr>
      </p:pic>
      <p:pic>
        <p:nvPicPr>
          <p:cNvPr id="6" name="Рисунок 6">
            <a:extLst>
              <a:ext uri="{FF2B5EF4-FFF2-40B4-BE49-F238E27FC236}">
                <a16:creationId xmlns:a16="http://schemas.microsoft.com/office/drawing/2014/main" id="{DA312747-C36D-3544-9BB2-5BE7C5751AD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96000" y="3006404"/>
            <a:ext cx="5962650" cy="365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6650686"/>
      </p:ext>
    </p:extLst>
  </p:cSld>
  <p:clrMapOvr>
    <a:masterClrMapping/>
  </p:clrMapOvr>
</p:sld>
</file>

<file path=ppt/theme/theme1.xml><?xml version="1.0" encoding="utf-8"?>
<a:theme xmlns:a="http://schemas.openxmlformats.org/drawingml/2006/main" name="Посылка">
  <a:themeElements>
    <a:clrScheme name="Parcel">
      <a:dk1>
        <a:srgbClr val="000000"/>
      </a:dk1>
      <a:lt1>
        <a:srgbClr val="FFFFFF"/>
      </a:lt1>
      <a:dk2>
        <a:srgbClr val="4A5356"/>
      </a:dk2>
      <a:lt2>
        <a:srgbClr val="E8E3CE"/>
      </a:lt2>
      <a:accent1>
        <a:srgbClr val="F6A21D"/>
      </a:accent1>
      <a:accent2>
        <a:srgbClr val="9BAFB5"/>
      </a:accent2>
      <a:accent3>
        <a:srgbClr val="C96731"/>
      </a:accent3>
      <a:accent4>
        <a:srgbClr val="9CA383"/>
      </a:accent4>
      <a:accent5>
        <a:srgbClr val="87795D"/>
      </a:accent5>
      <a:accent6>
        <a:srgbClr val="A0988C"/>
      </a:accent6>
      <a:hlink>
        <a:srgbClr val="00B0F0"/>
      </a:hlink>
      <a:folHlink>
        <a:srgbClr val="738F97"/>
      </a:folHlink>
    </a:clrScheme>
    <a:fontScheme name="Parcel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Parcel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07000"/>
                <a:lumMod val="103000"/>
              </a:schemeClr>
            </a:gs>
            <a:gs pos="100000">
              <a:schemeClr val="phClr">
                <a:tint val="82000"/>
                <a:satMod val="109000"/>
                <a:lumMod val="103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7000"/>
                <a:satMod val="100000"/>
                <a:lumMod val="102000"/>
              </a:schemeClr>
            </a:gs>
            <a:gs pos="50000">
              <a:schemeClr val="phClr">
                <a:shade val="100000"/>
                <a:satMod val="103000"/>
                <a:lumMod val="100000"/>
              </a:schemeClr>
            </a:gs>
            <a:gs pos="100000">
              <a:schemeClr val="phClr">
                <a:shade val="93000"/>
                <a:satMod val="11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5880" dist="1524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rightRoom" dir="tl"/>
          </a:scene3d>
          <a:sp3d prstMaterial="dkEdge">
            <a:bevelT w="0" h="0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7000"/>
                <a:shade val="100000"/>
                <a:satMod val="185000"/>
                <a:lumMod val="120000"/>
              </a:schemeClr>
            </a:gs>
            <a:gs pos="100000">
              <a:schemeClr val="phClr">
                <a:tint val="96000"/>
                <a:shade val="95000"/>
                <a:satMod val="215000"/>
                <a:lumMod val="80000"/>
              </a:schemeClr>
            </a:gs>
          </a:gsLst>
          <a:path path="circle">
            <a:fillToRect l="50000" t="55000" r="125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arcel" id="{8BEC4385-4EB9-4D53-BFB5-0EA123736B6D}" vid="{4DB32801-28C0-48B0-8C1D-A9A58613615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Широкоэкранный</PresentationFormat>
  <Slides>6</Slides>
  <Notes>0</Notes>
  <HiddenSlides>0</HiddenSlide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Посылка</vt:lpstr>
      <vt:lpstr>Природный парк «Остров Монерон»</vt:lpstr>
      <vt:lpstr>Природный парк включает в себя остров Монерон, расположенный в акватории Татарского пролива, в 50 километрах к западу от южной оконечности Сахалина(протяжённость с севера на юг составляет около 7 километров, а с запада на восток — около 4 километров). Вокруг острова образована охранная морская зона шириной в две мили.</vt:lpstr>
      <vt:lpstr>Остров Монерон часто называют таинственным. И не без оснований. Площадь острова — около 30 квадратных километров, поэтому он едва заметен на картах. Однако здесь поместился целый мир: две речки, многочисленные водопады, изумрудные холмы, столбчатые скалы, скальные гроты с цветными стенками. Назвать остров красивым — ничего не сказать.</vt:lpstr>
      <vt:lpstr>В 18 веке Монерон был «открыт» во второй раз — на европейские мореходные карты его нанесли французы. Великий мореплаватель Жан-Франсуа де Лаперуз во время кругосветного путешествия в 1787 году дал свое имя не только проливу между Сахалином и Хоккайдо. Благодаря фантазии Лаперуза география Сахалинской области до сих пор пестрит французскими названиями: гора Ламанон, пик де Мартинер, залив Жонкиер, гавань Де-Кастри, мыс Крильон. </vt:lpstr>
      <vt:lpstr>Уникальность острова — в сочетании горных ландшафтов, альпийских лугов и скалистых ущелий. Большим разнообразием отмечаются природные ландшафты морской акватории, прилегающей к острову. На его территории встречаются выходы базальта, а также вкрапления агата и яшмы на галечных пляжах.</vt:lpstr>
      <vt:lpstr>Высокая прозрачность воды, до 30 — 40 метров, действие теплого течения обуславливают существование редких видов подводной фауны. На прибрежных рифах острова расположены лежбища морских млекопитающих, сивучей, ларги, особенно многочисленных в период весенне-осенних миграций.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Природный парк «Остров Монерон»</dc:title>
  <dc:creator>milenarova700800@gmail.com</dc:creator>
  <cp:lastModifiedBy>milenarova700800@gmail.com</cp:lastModifiedBy>
  <cp:revision>3</cp:revision>
  <dcterms:created xsi:type="dcterms:W3CDTF">2019-01-21T09:08:02Z</dcterms:created>
  <dcterms:modified xsi:type="dcterms:W3CDTF">2019-01-22T00:29:52Z</dcterms:modified>
</cp:coreProperties>
</file>