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81" r:id="rId2"/>
    <p:sldId id="259" r:id="rId3"/>
    <p:sldId id="262" r:id="rId4"/>
    <p:sldId id="268" r:id="rId5"/>
    <p:sldId id="264" r:id="rId6"/>
    <p:sldId id="265" r:id="rId7"/>
    <p:sldId id="269" r:id="rId8"/>
    <p:sldId id="267" r:id="rId9"/>
    <p:sldId id="270" r:id="rId10"/>
    <p:sldId id="271" r:id="rId11"/>
    <p:sldId id="260" r:id="rId12"/>
    <p:sldId id="273" r:id="rId13"/>
    <p:sldId id="272" r:id="rId14"/>
    <p:sldId id="274" r:id="rId15"/>
    <p:sldId id="266" r:id="rId16"/>
    <p:sldId id="275" r:id="rId17"/>
    <p:sldId id="278" r:id="rId18"/>
    <p:sldId id="277" r:id="rId19"/>
    <p:sldId id="261" r:id="rId20"/>
    <p:sldId id="282" r:id="rId21"/>
    <p:sldId id="257" r:id="rId2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42"/>
    <a:srgbClr val="0000D2"/>
    <a:srgbClr val="00001E"/>
    <a:srgbClr val="4A77D2"/>
    <a:srgbClr val="003964"/>
    <a:srgbClr val="97B1E5"/>
    <a:srgbClr val="6C91DA"/>
    <a:srgbClr val="5C85D6"/>
    <a:srgbClr val="7598DD"/>
    <a:srgbClr val="0051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901" autoAdjust="0"/>
  </p:normalViewPr>
  <p:slideViewPr>
    <p:cSldViewPr snapToGrid="0">
      <p:cViewPr varScale="1">
        <p:scale>
          <a:sx n="60" d="100"/>
          <a:sy n="60" d="100"/>
        </p:scale>
        <p:origin x="1116" y="60"/>
      </p:cViewPr>
      <p:guideLst/>
    </p:cSldViewPr>
  </p:slideViewPr>
  <p:notesTextViewPr>
    <p:cViewPr>
      <p:scale>
        <a:sx n="1" d="1"/>
        <a:sy n="1" d="1"/>
      </p:scale>
      <p:origin x="0" y="-48"/>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chemeClr val="tx1"/>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ctr"/>
          <a:r>
            <a:rPr lang="ru-RU" sz="2800" b="1" i="1" dirty="0" smtClean="0">
              <a:solidFill>
                <a:schemeClr val="bg1"/>
              </a:solidFill>
              <a:latin typeface="Times New Roman" panose="02020603050405020304" pitchFamily="18" charset="0"/>
              <a:cs typeface="Times New Roman" panose="02020603050405020304" pitchFamily="18" charset="0"/>
            </a:rPr>
            <a:t>     по содержанию: </a:t>
          </a:r>
          <a:r>
            <a:rPr lang="ru-RU" sz="2400" b="0" i="1" dirty="0" smtClean="0">
              <a:solidFill>
                <a:schemeClr val="bg1"/>
              </a:solidFill>
              <a:latin typeface="Times New Roman" panose="02020603050405020304" pitchFamily="18" charset="0"/>
              <a:cs typeface="Times New Roman" panose="02020603050405020304" pitchFamily="18" charset="0"/>
            </a:rPr>
            <a:t>философские, литературно-критические, исторические, художественные, художественно-публицистические, духовно-религиозные и др.;</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8E7D19D1-AC63-40A7-ADD4-80DC940B4353}">
      <dgm:prSet phldrT="[Текст]" custT="1"/>
      <dgm:spPr>
        <a:solidFill>
          <a:srgbClr val="4A77D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ctr"/>
          <a:r>
            <a:rPr lang="ru-RU" sz="2800" b="1" i="1" dirty="0" smtClean="0">
              <a:solidFill>
                <a:schemeClr val="bg1"/>
              </a:solidFill>
              <a:latin typeface="Times New Roman" panose="02020603050405020304" pitchFamily="18" charset="0"/>
            </a:rPr>
            <a:t>    различают также эссе описательные, повествовательные, рефлексивные, критические, аналитические и др.</a:t>
          </a:r>
          <a:endParaRPr lang="ru-RU" sz="2800" b="1" i="1" dirty="0">
            <a:solidFill>
              <a:schemeClr val="bg1"/>
            </a:solidFill>
            <a:latin typeface="Times New Roman" panose="02020603050405020304" pitchFamily="18" charset="0"/>
            <a:cs typeface="Times New Roman" panose="02020603050405020304" pitchFamily="18" charset="0"/>
          </a:endParaRPr>
        </a:p>
      </dgm:t>
    </dgm:pt>
    <dgm:pt modelId="{CBF3017A-5039-43A7-81B6-0278BC701BB0}" type="parTrans" cxnId="{2DF919A2-2A3D-4CB6-91ED-E3A01F1CD2D5}">
      <dgm:prSet/>
      <dgm:spPr/>
      <dgm:t>
        <a:bodyPr/>
        <a:lstStyle/>
        <a:p>
          <a:endParaRPr lang="ru-RU"/>
        </a:p>
      </dgm:t>
    </dgm:pt>
    <dgm:pt modelId="{221DE4F1-CDAB-4CA9-A2B2-C9935E304C8F}" type="sibTrans" cxnId="{2DF919A2-2A3D-4CB6-91ED-E3A01F1CD2D5}">
      <dgm:prSet/>
      <dgm:spPr/>
      <dgm:t>
        <a:bodyPr/>
        <a:lstStyle/>
        <a:p>
          <a:endParaRPr lang="ru-RU"/>
        </a:p>
      </dgm:t>
    </dgm:pt>
    <dgm:pt modelId="{F77B80FE-8B22-4B65-BD24-8A30F23A1960}">
      <dgm:prSet phldrT="[Текст]" custT="1"/>
      <dgm:spPr>
        <a:solidFill>
          <a:srgbClr val="004274"/>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ctr"/>
          <a:r>
            <a:rPr lang="ru-RU" sz="2800" b="1" i="1" dirty="0" smtClean="0">
              <a:solidFill>
                <a:schemeClr val="bg1"/>
              </a:solidFill>
              <a:latin typeface="Times New Roman" panose="02020603050405020304" pitchFamily="18" charset="0"/>
            </a:rPr>
            <a:t> по литературной форме: </a:t>
          </a:r>
          <a:r>
            <a:rPr lang="ru-RU" sz="2400" b="0" i="1" dirty="0" smtClean="0">
              <a:solidFill>
                <a:schemeClr val="bg1"/>
              </a:solidFill>
              <a:latin typeface="Times New Roman" panose="02020603050405020304" pitchFamily="18" charset="0"/>
            </a:rPr>
            <a:t>рецензии, лирические миниатюры, заметки, странички из дневника, письма и др.</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065395D4-FDA0-483B-97B9-9FF79AB28E22}" type="sibTrans" cxnId="{9589ADEC-88D9-43B7-9C01-1DA6674DFA93}">
      <dgm:prSet/>
      <dgm:spPr/>
      <dgm:t>
        <a:bodyPr/>
        <a:lstStyle/>
        <a:p>
          <a:endParaRPr lang="ru-RU"/>
        </a:p>
      </dgm:t>
    </dgm:pt>
    <dgm:pt modelId="{999E1D78-40D9-4136-B478-9EF7CF86BC24}" type="parTrans" cxnId="{9589ADEC-88D9-43B7-9C01-1DA6674DFA93}">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3"/>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3"/>
      <dgm:spPr/>
    </dgm:pt>
    <dgm:pt modelId="{3C587DE8-3727-4359-9ED7-B47E85A2EA98}" type="pres">
      <dgm:prSet presAssocID="{D2DA557C-12BB-4E92-AA88-0994F2BD9385}" presName="dstNode" presStyleLbl="node1" presStyleIdx="0" presStyleCnt="3"/>
      <dgm:spPr/>
    </dgm:pt>
    <dgm:pt modelId="{E8A16D2E-8C77-4E38-B5A6-759D4C295B25}" type="pres">
      <dgm:prSet presAssocID="{D9C178D8-1EAC-4269-BB43-08CFB63A576B}" presName="text_1" presStyleLbl="node1" presStyleIdx="0" presStyleCnt="3" custScaleX="104396" custScaleY="104509">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3" custLinFactNeighborX="5780" custLinFactNeighborY="-4566"/>
      <dgm:spPr>
        <a:solidFill>
          <a:schemeClr val="tx1"/>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D48128-DB00-4D51-9C06-CA5DD24B3E1B}" type="pres">
      <dgm:prSet presAssocID="{F77B80FE-8B22-4B65-BD24-8A30F23A1960}" presName="text_2" presStyleLbl="node1" presStyleIdx="1" presStyleCnt="3" custScaleX="104039" custScaleY="106937">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3"/>
      <dgm:spPr>
        <a:solidFill>
          <a:srgbClr val="004274"/>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1CAEE5A1-7B18-43F8-B610-A0F571A134E1}" type="pres">
      <dgm:prSet presAssocID="{8E7D19D1-AC63-40A7-ADD4-80DC940B4353}" presName="text_3" presStyleLbl="node1" presStyleIdx="2" presStyleCnt="3" custScaleX="103843" custScaleY="124438">
        <dgm:presLayoutVars>
          <dgm:bulletEnabled val="1"/>
        </dgm:presLayoutVars>
      </dgm:prSet>
      <dgm:spPr/>
      <dgm:t>
        <a:bodyPr/>
        <a:lstStyle/>
        <a:p>
          <a:endParaRPr lang="ru-RU"/>
        </a:p>
      </dgm:t>
    </dgm:pt>
    <dgm:pt modelId="{AF19F02F-D8FC-4B25-AC6E-038DFA9FC859}" type="pres">
      <dgm:prSet presAssocID="{8E7D19D1-AC63-40A7-ADD4-80DC940B4353}" presName="accent_3" presStyleCnt="0"/>
      <dgm:spPr/>
    </dgm:pt>
    <dgm:pt modelId="{0C57FBA9-4760-4C5C-A673-3BC034B5B6EF}" type="pres">
      <dgm:prSet presAssocID="{8E7D19D1-AC63-40A7-ADD4-80DC940B4353}" presName="accentRepeatNode" presStyleLbl="solidFgAcc1" presStyleIdx="2" presStyleCnt="3"/>
      <dgm:spPr>
        <a:solidFill>
          <a:srgbClr val="4A77D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9589ADEC-88D9-43B7-9C01-1DA6674DFA93}" srcId="{D2DA557C-12BB-4E92-AA88-0994F2BD9385}" destId="{F77B80FE-8B22-4B65-BD24-8A30F23A1960}" srcOrd="1" destOrd="0" parTransId="{999E1D78-40D9-4136-B478-9EF7CF86BC24}" sibTransId="{065395D4-FDA0-483B-97B9-9FF79AB28E22}"/>
    <dgm:cxn modelId="{77EDC42F-AC17-4E62-BDDF-8D6C8B0B9C4F}" type="presOf" srcId="{F77B80FE-8B22-4B65-BD24-8A30F23A1960}" destId="{0AD48128-DB00-4D51-9C06-CA5DD24B3E1B}" srcOrd="0" destOrd="0" presId="urn:microsoft.com/office/officeart/2008/layout/VerticalCurvedList"/>
    <dgm:cxn modelId="{1DF4B339-132E-443B-BB07-2A60121C2A37}" type="presOf" srcId="{B18AA4DB-05A9-4C16-B99F-BA023A797610}" destId="{F3D88D62-A170-424C-A2CE-482B5A2B0688}"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CB36302D-80AB-44BE-8466-82F7515C0702}" type="presOf" srcId="{8E7D19D1-AC63-40A7-ADD4-80DC940B4353}" destId="{1CAEE5A1-7B18-43F8-B610-A0F571A134E1}" srcOrd="0" destOrd="0" presId="urn:microsoft.com/office/officeart/2008/layout/VerticalCurvedList"/>
    <dgm:cxn modelId="{09BEF70F-2C46-4E91-B301-4C7507A23B4D}" srcId="{D2DA557C-12BB-4E92-AA88-0994F2BD9385}" destId="{D9C178D8-1EAC-4269-BB43-08CFB63A576B}" srcOrd="0" destOrd="0" parTransId="{F2992EFD-9E43-4FC4-A8D2-BCAFE4C11C0E}" sibTransId="{B18AA4DB-05A9-4C16-B99F-BA023A797610}"/>
    <dgm:cxn modelId="{2DF919A2-2A3D-4CB6-91ED-E3A01F1CD2D5}" srcId="{D2DA557C-12BB-4E92-AA88-0994F2BD9385}" destId="{8E7D19D1-AC63-40A7-ADD4-80DC940B4353}" srcOrd="2" destOrd="0" parTransId="{CBF3017A-5039-43A7-81B6-0278BC701BB0}" sibTransId="{221DE4F1-CDAB-4CA9-A2B2-C9935E304C8F}"/>
    <dgm:cxn modelId="{8CD49C84-A1E6-4EC4-A945-FE806FF0DBEF}" type="presOf" srcId="{D2DA557C-12BB-4E92-AA88-0994F2BD9385}" destId="{51237F25-2DD9-4837-AF49-8DABC72226E5}" srcOrd="0" destOrd="0" presId="urn:microsoft.com/office/officeart/2008/layout/VerticalCurvedList"/>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 modelId="{5377D77D-6F18-45FB-A6F2-94753F3E4DF3}" type="presParOf" srcId="{7906D2C3-B85A-4F4C-83C3-262D52780BCA}" destId="{1CAEE5A1-7B18-43F8-B610-A0F571A134E1}" srcOrd="5" destOrd="0" presId="urn:microsoft.com/office/officeart/2008/layout/VerticalCurvedList"/>
    <dgm:cxn modelId="{EC9E5D06-EB9C-4FCB-87E3-3D8643FC115E}" type="presParOf" srcId="{7906D2C3-B85A-4F4C-83C3-262D52780BCA}" destId="{AF19F02F-D8FC-4B25-AC6E-038DFA9FC859}" srcOrd="6" destOrd="0" presId="urn:microsoft.com/office/officeart/2008/layout/VerticalCurvedList"/>
    <dgm:cxn modelId="{8D4EB396-04ED-4A8E-863C-04942387679C}" type="presParOf" srcId="{AF19F02F-D8FC-4B25-AC6E-038DFA9FC859}" destId="{0C57FBA9-4760-4C5C-A673-3BC034B5B6E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chemeClr val="tx1"/>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ctr"/>
          <a:r>
            <a:rPr lang="ru-RU" sz="2800" b="1" i="1" dirty="0" smtClean="0">
              <a:solidFill>
                <a:schemeClr val="bg1"/>
              </a:solidFill>
              <a:latin typeface="Times New Roman" panose="02020603050405020304" pitchFamily="18" charset="0"/>
              <a:cs typeface="Times New Roman" panose="02020603050405020304" pitchFamily="18" charset="0"/>
            </a:rPr>
            <a:t>     личностное, субъективное эссе, где основным элементом является раскрытие той или иной стороны авторской личности</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F77B80FE-8B22-4B65-BD24-8A30F23A1960}">
      <dgm:prSet phldrT="[Текст]" custT="1"/>
      <dgm:spPr>
        <a:solidFill>
          <a:srgbClr val="004274"/>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ctr"/>
          <a:r>
            <a:rPr lang="ru-RU" sz="2800" b="1" i="1" dirty="0" smtClean="0">
              <a:solidFill>
                <a:schemeClr val="bg1"/>
              </a:solidFill>
              <a:latin typeface="Times New Roman" panose="02020603050405020304" pitchFamily="18" charset="0"/>
            </a:rPr>
            <a:t>эссе объективное, где личностное начало подчинено предмету описания или какой-то идее. </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065395D4-FDA0-483B-97B9-9FF79AB28E22}" type="sibTrans" cxnId="{9589ADEC-88D9-43B7-9C01-1DA6674DFA93}">
      <dgm:prSet/>
      <dgm:spPr/>
      <dgm:t>
        <a:bodyPr/>
        <a:lstStyle/>
        <a:p>
          <a:endParaRPr lang="ru-RU"/>
        </a:p>
      </dgm:t>
    </dgm:pt>
    <dgm:pt modelId="{999E1D78-40D9-4136-B478-9EF7CF86BC24}" type="parTrans" cxnId="{9589ADEC-88D9-43B7-9C01-1DA6674DFA93}">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2"/>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2"/>
      <dgm:spPr/>
    </dgm:pt>
    <dgm:pt modelId="{3C587DE8-3727-4359-9ED7-B47E85A2EA98}" type="pres">
      <dgm:prSet presAssocID="{D2DA557C-12BB-4E92-AA88-0994F2BD9385}" presName="dstNode" presStyleLbl="node1" presStyleIdx="0" presStyleCnt="2"/>
      <dgm:spPr/>
    </dgm:pt>
    <dgm:pt modelId="{E8A16D2E-8C77-4E38-B5A6-759D4C295B25}" type="pres">
      <dgm:prSet presAssocID="{D9C178D8-1EAC-4269-BB43-08CFB63A576B}" presName="text_1" presStyleLbl="node1" presStyleIdx="0" presStyleCnt="2" custScaleX="104396" custScaleY="104509">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2" custScaleX="83282" custScaleY="80989" custLinFactNeighborX="5780" custLinFactNeighborY="-4566"/>
      <dgm:spPr>
        <a:solidFill>
          <a:schemeClr val="tx1"/>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D48128-DB00-4D51-9C06-CA5DD24B3E1B}" type="pres">
      <dgm:prSet presAssocID="{F77B80FE-8B22-4B65-BD24-8A30F23A1960}" presName="text_2" presStyleLbl="node1" presStyleIdx="1" presStyleCnt="2" custScaleX="104039" custScaleY="106937">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2" custScaleX="84377" custScaleY="85967"/>
      <dgm:spPr>
        <a:solidFill>
          <a:srgbClr val="004274"/>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1DF4B339-132E-443B-BB07-2A60121C2A37}" type="presOf" srcId="{B18AA4DB-05A9-4C16-B99F-BA023A797610}" destId="{F3D88D62-A170-424C-A2CE-482B5A2B0688}" srcOrd="0" destOrd="0" presId="urn:microsoft.com/office/officeart/2008/layout/VerticalCurvedList"/>
    <dgm:cxn modelId="{9589ADEC-88D9-43B7-9C01-1DA6674DFA93}" srcId="{D2DA557C-12BB-4E92-AA88-0994F2BD9385}" destId="{F77B80FE-8B22-4B65-BD24-8A30F23A1960}" srcOrd="1" destOrd="0" parTransId="{999E1D78-40D9-4136-B478-9EF7CF86BC24}" sibTransId="{065395D4-FDA0-483B-97B9-9FF79AB28E22}"/>
    <dgm:cxn modelId="{8CD49C84-A1E6-4EC4-A945-FE806FF0DBEF}" type="presOf" srcId="{D2DA557C-12BB-4E92-AA88-0994F2BD9385}" destId="{51237F25-2DD9-4837-AF49-8DABC72226E5}"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09BEF70F-2C46-4E91-B301-4C7507A23B4D}" srcId="{D2DA557C-12BB-4E92-AA88-0994F2BD9385}" destId="{D9C178D8-1EAC-4269-BB43-08CFB63A576B}" srcOrd="0" destOrd="0" parTransId="{F2992EFD-9E43-4FC4-A8D2-BCAFE4C11C0E}" sibTransId="{B18AA4DB-05A9-4C16-B99F-BA023A797610}"/>
    <dgm:cxn modelId="{77EDC42F-AC17-4E62-BDDF-8D6C8B0B9C4F}" type="presOf" srcId="{F77B80FE-8B22-4B65-BD24-8A30F23A1960}" destId="{0AD48128-DB00-4D51-9C06-CA5DD24B3E1B}" srcOrd="0" destOrd="0" presId="urn:microsoft.com/office/officeart/2008/layout/VerticalCurvedList"/>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chemeClr val="tx1"/>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solidFill>
                <a:schemeClr val="bg1"/>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cs typeface="Times New Roman" panose="02020603050405020304" pitchFamily="18" charset="0"/>
            </a:rPr>
            <a:t>небольшой объем;</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F77B80FE-8B22-4B65-BD24-8A30F23A1960}">
      <dgm:prSet phldrT="[Текст]" custT="1"/>
      <dgm:spPr>
        <a:solidFill>
          <a:srgbClr val="003964"/>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rPr>
            <a:t>   свободная композиция - важная особенность эссе; </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999E1D78-40D9-4136-B478-9EF7CF86BC24}" type="parTrans" cxnId="{9589ADEC-88D9-43B7-9C01-1DA6674DFA93}">
      <dgm:prSet/>
      <dgm:spPr/>
      <dgm:t>
        <a:bodyPr/>
        <a:lstStyle/>
        <a:p>
          <a:endParaRPr lang="ru-RU"/>
        </a:p>
      </dgm:t>
    </dgm:pt>
    <dgm:pt modelId="{065395D4-FDA0-483B-97B9-9FF79AB28E22}" type="sibTrans" cxnId="{9589ADEC-88D9-43B7-9C01-1DA6674DFA93}">
      <dgm:prSet/>
      <dgm:spPr/>
      <dgm:t>
        <a:bodyPr/>
        <a:lstStyle/>
        <a:p>
          <a:endParaRPr lang="ru-RU"/>
        </a:p>
      </dgm:t>
    </dgm:pt>
    <dgm:pt modelId="{1D3C0F76-8853-453A-A301-523F4ACA39A9}">
      <dgm:prSet phldrT="[Текст]" custT="1"/>
      <dgm:spPr>
        <a:solidFill>
          <a:srgbClr val="00518E"/>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1" i="1" dirty="0" smtClean="0">
              <a:solidFill>
                <a:schemeClr val="bg1"/>
              </a:solidFill>
              <a:latin typeface="Times New Roman" panose="02020603050405020304" pitchFamily="18" charset="0"/>
            </a:rPr>
            <a:t>   непринужденность повествования;</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ECFFABF5-1AB6-4F0A-BFE0-2E9FE42D01FA}">
      <dgm:prSet phldrT="[Текст]" custT="1"/>
      <dgm:spPr>
        <a:solidFill>
          <a:srgbClr val="97B1E5"/>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solidFill>
                <a:schemeClr val="bg1"/>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cs typeface="Times New Roman" panose="02020603050405020304" pitchFamily="18" charset="0"/>
            </a:rPr>
            <a:t>ориентация на разговорную речь. </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A90C6CFB-1E33-4E76-9196-7F69D18CE483}" type="parTrans" cxnId="{007EDF22-91BC-4949-938C-4F469B990299}">
      <dgm:prSet/>
      <dgm:spPr/>
      <dgm:t>
        <a:bodyPr/>
        <a:lstStyle/>
        <a:p>
          <a:endParaRPr lang="ru-RU"/>
        </a:p>
      </dgm:t>
    </dgm:pt>
    <dgm:pt modelId="{F935394C-593E-4C20-83B7-22D72FA3C01C}" type="sibTrans" cxnId="{007EDF22-91BC-4949-938C-4F469B990299}">
      <dgm:prSet/>
      <dgm:spPr/>
      <dgm:t>
        <a:bodyPr/>
        <a:lstStyle/>
        <a:p>
          <a:endParaRPr lang="ru-RU"/>
        </a:p>
      </dgm:t>
    </dgm:pt>
    <dgm:pt modelId="{8E7D19D1-AC63-40A7-ADD4-80DC940B4353}">
      <dgm:prSet phldrT="[Текст]" custT="1"/>
      <dgm:spPr>
        <a:solidFill>
          <a:srgbClr val="4A77D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1" i="1" dirty="0" smtClean="0">
              <a:solidFill>
                <a:schemeClr val="bg1"/>
              </a:solidFill>
              <a:latin typeface="Times New Roman" panose="02020603050405020304" pitchFamily="18" charset="0"/>
            </a:rPr>
            <a:t>     склонность к парадоксам;</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221DE4F1-CDAB-4CA9-A2B2-C9935E304C8F}" type="sibTrans" cxnId="{2DF919A2-2A3D-4CB6-91ED-E3A01F1CD2D5}">
      <dgm:prSet/>
      <dgm:spPr/>
      <dgm:t>
        <a:bodyPr/>
        <a:lstStyle/>
        <a:p>
          <a:endParaRPr lang="ru-RU"/>
        </a:p>
      </dgm:t>
    </dgm:pt>
    <dgm:pt modelId="{CBF3017A-5039-43A7-81B6-0278BC701BB0}" type="parTrans" cxnId="{2DF919A2-2A3D-4CB6-91ED-E3A01F1CD2D5}">
      <dgm:prSet/>
      <dgm:spPr/>
      <dgm:t>
        <a:bodyPr/>
        <a:lstStyle/>
        <a:p>
          <a:endParaRPr lang="ru-RU"/>
        </a:p>
      </dgm:t>
    </dgm:pt>
    <dgm:pt modelId="{C2190420-F338-4B04-9DEF-5287345BA6EE}">
      <dgm:prSet phldrT="[Текст]" custT="1"/>
      <dgm:spPr>
        <a:solidFill>
          <a:srgbClr val="00004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конкретная тема и подчеркнуто субъективная ее трактовка;</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5EBDC2EB-506C-4EB6-A483-696912E7A548}" type="parTrans" cxnId="{09398CDA-2C2B-43AC-A68E-91E99E867C04}">
      <dgm:prSet/>
      <dgm:spPr/>
      <dgm:t>
        <a:bodyPr/>
        <a:lstStyle/>
        <a:p>
          <a:endParaRPr lang="ru-RU"/>
        </a:p>
      </dgm:t>
    </dgm:pt>
    <dgm:pt modelId="{5932C1B4-6E9E-46C3-9CCB-322EC9674ECF}" type="sibTrans" cxnId="{09398CDA-2C2B-43AC-A68E-91E99E867C04}">
      <dgm:prSet/>
      <dgm:spPr/>
      <dgm:t>
        <a:bodyPr/>
        <a:lstStyle/>
        <a:p>
          <a:endParaRPr lang="ru-RU"/>
        </a:p>
      </dgm:t>
    </dgm:pt>
    <dgm:pt modelId="{8E80FBCC-B7DA-41B7-A263-44997DC48F16}">
      <dgm:prSet phldrT="[Текст]" custT="1"/>
      <dgm:spPr>
        <a:solidFill>
          <a:srgbClr val="6C91DA"/>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1" i="1" dirty="0" smtClean="0">
              <a:solidFill>
                <a:schemeClr val="bg1"/>
              </a:solidFill>
              <a:latin typeface="Times New Roman" panose="02020603050405020304" pitchFamily="18" charset="0"/>
              <a:cs typeface="Times New Roman" panose="02020603050405020304" pitchFamily="18" charset="0"/>
            </a:rPr>
            <a:t>     внутреннее смысловое единство;</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3DF71100-527B-4876-81C6-B277B77B4E94}" type="parTrans" cxnId="{C1B51DAC-D798-455F-AA8A-F1B4DCE14797}">
      <dgm:prSet/>
      <dgm:spPr/>
      <dgm:t>
        <a:bodyPr/>
        <a:lstStyle/>
        <a:p>
          <a:endParaRPr lang="ru-RU"/>
        </a:p>
      </dgm:t>
    </dgm:pt>
    <dgm:pt modelId="{411315DE-41B2-470C-BDAD-A6571F2BE450}" type="sibTrans" cxnId="{C1B51DAC-D798-455F-AA8A-F1B4DCE14797}">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7"/>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7"/>
      <dgm:spPr/>
    </dgm:pt>
    <dgm:pt modelId="{3C587DE8-3727-4359-9ED7-B47E85A2EA98}" type="pres">
      <dgm:prSet presAssocID="{D2DA557C-12BB-4E92-AA88-0994F2BD9385}" presName="dstNode" presStyleLbl="node1" presStyleIdx="0" presStyleCnt="7"/>
      <dgm:spPr/>
    </dgm:pt>
    <dgm:pt modelId="{E8A16D2E-8C77-4E38-B5A6-759D4C295B25}" type="pres">
      <dgm:prSet presAssocID="{D9C178D8-1EAC-4269-BB43-08CFB63A576B}" presName="text_1" presStyleLbl="node1" presStyleIdx="0" presStyleCnt="7" custScaleY="91415">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7"/>
      <dgm:spPr>
        <a:solidFill>
          <a:schemeClr val="tx1"/>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DC45112B-0ECD-46B7-8E1F-965CA9FDFE59}" type="pres">
      <dgm:prSet presAssocID="{C2190420-F338-4B04-9DEF-5287345BA6EE}" presName="text_2" presStyleLbl="node1" presStyleIdx="1" presStyleCnt="7">
        <dgm:presLayoutVars>
          <dgm:bulletEnabled val="1"/>
        </dgm:presLayoutVars>
      </dgm:prSet>
      <dgm:spPr/>
      <dgm:t>
        <a:bodyPr/>
        <a:lstStyle/>
        <a:p>
          <a:endParaRPr lang="ru-RU"/>
        </a:p>
      </dgm:t>
    </dgm:pt>
    <dgm:pt modelId="{AC559A92-E35B-444F-8D3A-DD9846C0F80C}" type="pres">
      <dgm:prSet presAssocID="{C2190420-F338-4B04-9DEF-5287345BA6EE}" presName="accent_2" presStyleCnt="0"/>
      <dgm:spPr/>
    </dgm:pt>
    <dgm:pt modelId="{672A87C7-244B-4809-AA80-6711EE75CC51}" type="pres">
      <dgm:prSet presAssocID="{C2190420-F338-4B04-9DEF-5287345BA6EE}" presName="accentRepeatNode" presStyleLbl="solidFgAcc1" presStyleIdx="1" presStyleCnt="7"/>
      <dgm:spPr>
        <a:solidFill>
          <a:srgbClr val="00004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3EA9A2F7-36F3-4A9C-BFF9-BDF971FE82A1}" type="pres">
      <dgm:prSet presAssocID="{F77B80FE-8B22-4B65-BD24-8A30F23A1960}" presName="text_3" presStyleLbl="node1" presStyleIdx="2" presStyleCnt="7">
        <dgm:presLayoutVars>
          <dgm:bulletEnabled val="1"/>
        </dgm:presLayoutVars>
      </dgm:prSet>
      <dgm:spPr/>
      <dgm:t>
        <a:bodyPr/>
        <a:lstStyle/>
        <a:p>
          <a:endParaRPr lang="ru-RU"/>
        </a:p>
      </dgm:t>
    </dgm:pt>
    <dgm:pt modelId="{C7055B9C-683B-4C43-BDC8-B8E0D60D9336}" type="pres">
      <dgm:prSet presAssocID="{F77B80FE-8B22-4B65-BD24-8A30F23A1960}" presName="accent_3" presStyleCnt="0"/>
      <dgm:spPr/>
    </dgm:pt>
    <dgm:pt modelId="{F4E8BB1D-73EA-4943-9CC7-F3F3E633FDFB}" type="pres">
      <dgm:prSet presAssocID="{F77B80FE-8B22-4B65-BD24-8A30F23A1960}" presName="accentRepeatNode" presStyleLbl="solidFgAcc1" presStyleIdx="2" presStyleCnt="7"/>
      <dgm:spPr>
        <a:solidFill>
          <a:srgbClr val="003964"/>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1A7E94BE-3FD5-47ED-945F-8AF20A5BD2FE}" type="pres">
      <dgm:prSet presAssocID="{1D3C0F76-8853-453A-A301-523F4ACA39A9}" presName="text_4" presStyleLbl="node1" presStyleIdx="3" presStyleCnt="7">
        <dgm:presLayoutVars>
          <dgm:bulletEnabled val="1"/>
        </dgm:presLayoutVars>
      </dgm:prSet>
      <dgm:spPr/>
      <dgm:t>
        <a:bodyPr/>
        <a:lstStyle/>
        <a:p>
          <a:endParaRPr lang="ru-RU"/>
        </a:p>
      </dgm:t>
    </dgm:pt>
    <dgm:pt modelId="{0157A197-BA67-45CF-8C73-162F9E728EF7}" type="pres">
      <dgm:prSet presAssocID="{1D3C0F76-8853-453A-A301-523F4ACA39A9}" presName="accent_4" presStyleCnt="0"/>
      <dgm:spPr/>
    </dgm:pt>
    <dgm:pt modelId="{644703C9-FEFC-4486-871A-28536A82FE9F}" type="pres">
      <dgm:prSet presAssocID="{1D3C0F76-8853-453A-A301-523F4ACA39A9}" presName="accentRepeatNode" presStyleLbl="solidFgAcc1" presStyleIdx="3" presStyleCnt="7"/>
      <dgm:spPr>
        <a:solidFill>
          <a:srgbClr val="00518E"/>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C384FCBD-5058-4CE6-BF18-C267B0EE04D3}" type="pres">
      <dgm:prSet presAssocID="{8E7D19D1-AC63-40A7-ADD4-80DC940B4353}" presName="text_5" presStyleLbl="node1" presStyleIdx="4" presStyleCnt="7">
        <dgm:presLayoutVars>
          <dgm:bulletEnabled val="1"/>
        </dgm:presLayoutVars>
      </dgm:prSet>
      <dgm:spPr/>
      <dgm:t>
        <a:bodyPr/>
        <a:lstStyle/>
        <a:p>
          <a:endParaRPr lang="ru-RU"/>
        </a:p>
      </dgm:t>
    </dgm:pt>
    <dgm:pt modelId="{18556C04-D44E-4CDB-879F-98BC9B5DA88D}" type="pres">
      <dgm:prSet presAssocID="{8E7D19D1-AC63-40A7-ADD4-80DC940B4353}" presName="accent_5" presStyleCnt="0"/>
      <dgm:spPr/>
    </dgm:pt>
    <dgm:pt modelId="{0C57FBA9-4760-4C5C-A673-3BC034B5B6EF}" type="pres">
      <dgm:prSet presAssocID="{8E7D19D1-AC63-40A7-ADD4-80DC940B4353}" presName="accentRepeatNode" presStyleLbl="solidFgAcc1" presStyleIdx="4" presStyleCnt="7"/>
      <dgm:spPr>
        <a:solidFill>
          <a:srgbClr val="4A77D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C75AF9BD-8C93-46C8-A2A7-8F2CC86D14C5}" type="pres">
      <dgm:prSet presAssocID="{8E80FBCC-B7DA-41B7-A263-44997DC48F16}" presName="text_6" presStyleLbl="node1" presStyleIdx="5" presStyleCnt="7">
        <dgm:presLayoutVars>
          <dgm:bulletEnabled val="1"/>
        </dgm:presLayoutVars>
      </dgm:prSet>
      <dgm:spPr/>
      <dgm:t>
        <a:bodyPr/>
        <a:lstStyle/>
        <a:p>
          <a:endParaRPr lang="ru-RU"/>
        </a:p>
      </dgm:t>
    </dgm:pt>
    <dgm:pt modelId="{C42E5C61-6FC3-48AF-BC3E-A63911134F63}" type="pres">
      <dgm:prSet presAssocID="{8E80FBCC-B7DA-41B7-A263-44997DC48F16}" presName="accent_6" presStyleCnt="0"/>
      <dgm:spPr/>
    </dgm:pt>
    <dgm:pt modelId="{6F2AE374-7384-4EAF-89A6-56D43CD433D3}" type="pres">
      <dgm:prSet presAssocID="{8E80FBCC-B7DA-41B7-A263-44997DC48F16}" presName="accentRepeatNode" presStyleLbl="solidFgAcc1" presStyleIdx="5" presStyleCnt="7"/>
      <dgm:spPr>
        <a:solidFill>
          <a:srgbClr val="6C91DA"/>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700DFE5F-5BD3-48B3-A31F-C5B5443E9C36}" type="pres">
      <dgm:prSet presAssocID="{ECFFABF5-1AB6-4F0A-BFE0-2E9FE42D01FA}" presName="text_7" presStyleLbl="node1" presStyleIdx="6" presStyleCnt="7">
        <dgm:presLayoutVars>
          <dgm:bulletEnabled val="1"/>
        </dgm:presLayoutVars>
      </dgm:prSet>
      <dgm:spPr/>
      <dgm:t>
        <a:bodyPr/>
        <a:lstStyle/>
        <a:p>
          <a:endParaRPr lang="ru-RU"/>
        </a:p>
      </dgm:t>
    </dgm:pt>
    <dgm:pt modelId="{09E1EE95-2776-4976-A10C-B7887BEE3453}" type="pres">
      <dgm:prSet presAssocID="{ECFFABF5-1AB6-4F0A-BFE0-2E9FE42D01FA}" presName="accent_7" presStyleCnt="0"/>
      <dgm:spPr/>
    </dgm:pt>
    <dgm:pt modelId="{42803DA6-80AA-461E-8B5F-96EE24A0E5E4}" type="pres">
      <dgm:prSet presAssocID="{ECFFABF5-1AB6-4F0A-BFE0-2E9FE42D01FA}" presName="accentRepeatNode" presStyleLbl="solidFgAcc1" presStyleIdx="6" presStyleCnt="7"/>
      <dgm:spPr>
        <a:solidFill>
          <a:srgbClr val="97B1E5"/>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3735FC4E-454E-4170-94C9-43388B0E8145}" type="presOf" srcId="{ECFFABF5-1AB6-4F0A-BFE0-2E9FE42D01FA}" destId="{700DFE5F-5BD3-48B3-A31F-C5B5443E9C36}" srcOrd="0" destOrd="0" presId="urn:microsoft.com/office/officeart/2008/layout/VerticalCurvedList"/>
    <dgm:cxn modelId="{C1B51DAC-D798-455F-AA8A-F1B4DCE14797}" srcId="{D2DA557C-12BB-4E92-AA88-0994F2BD9385}" destId="{8E80FBCC-B7DA-41B7-A263-44997DC48F16}" srcOrd="5" destOrd="0" parTransId="{3DF71100-527B-4876-81C6-B277B77B4E94}" sibTransId="{411315DE-41B2-470C-BDAD-A6571F2BE450}"/>
    <dgm:cxn modelId="{8CD49C84-A1E6-4EC4-A945-FE806FF0DBEF}" type="presOf" srcId="{D2DA557C-12BB-4E92-AA88-0994F2BD9385}" destId="{51237F25-2DD9-4837-AF49-8DABC72226E5}" srcOrd="0" destOrd="0" presId="urn:microsoft.com/office/officeart/2008/layout/VerticalCurvedList"/>
    <dgm:cxn modelId="{9589ADEC-88D9-43B7-9C01-1DA6674DFA93}" srcId="{D2DA557C-12BB-4E92-AA88-0994F2BD9385}" destId="{F77B80FE-8B22-4B65-BD24-8A30F23A1960}" srcOrd="2" destOrd="0" parTransId="{999E1D78-40D9-4136-B478-9EF7CF86BC24}" sibTransId="{065395D4-FDA0-483B-97B9-9FF79AB28E22}"/>
    <dgm:cxn modelId="{09BEF70F-2C46-4E91-B301-4C7507A23B4D}" srcId="{D2DA557C-12BB-4E92-AA88-0994F2BD9385}" destId="{D9C178D8-1EAC-4269-BB43-08CFB63A576B}" srcOrd="0" destOrd="0" parTransId="{F2992EFD-9E43-4FC4-A8D2-BCAFE4C11C0E}" sibTransId="{B18AA4DB-05A9-4C16-B99F-BA023A797610}"/>
    <dgm:cxn modelId="{8FAEF8E3-BCB8-47BC-9BBD-F0BECFA6CA22}" srcId="{D2DA557C-12BB-4E92-AA88-0994F2BD9385}" destId="{1D3C0F76-8853-453A-A301-523F4ACA39A9}" srcOrd="3" destOrd="0" parTransId="{9CD75BDB-978D-4E38-A364-A7EAE39ACAE0}" sibTransId="{D86393CB-B0A0-41E8-BAF9-313F0307CEDA}"/>
    <dgm:cxn modelId="{09398CDA-2C2B-43AC-A68E-91E99E867C04}" srcId="{D2DA557C-12BB-4E92-AA88-0994F2BD9385}" destId="{C2190420-F338-4B04-9DEF-5287345BA6EE}" srcOrd="1" destOrd="0" parTransId="{5EBDC2EB-506C-4EB6-A483-696912E7A548}" sibTransId="{5932C1B4-6E9E-46C3-9CCB-322EC9674ECF}"/>
    <dgm:cxn modelId="{CCB581B9-C631-4921-BBEA-33FA9B8B13CF}" type="presOf" srcId="{8E80FBCC-B7DA-41B7-A263-44997DC48F16}" destId="{C75AF9BD-8C93-46C8-A2A7-8F2CC86D14C5}" srcOrd="0" destOrd="0" presId="urn:microsoft.com/office/officeart/2008/layout/VerticalCurvedList"/>
    <dgm:cxn modelId="{1DF4B339-132E-443B-BB07-2A60121C2A37}" type="presOf" srcId="{B18AA4DB-05A9-4C16-B99F-BA023A797610}" destId="{F3D88D62-A170-424C-A2CE-482B5A2B0688}" srcOrd="0" destOrd="0" presId="urn:microsoft.com/office/officeart/2008/layout/VerticalCurvedList"/>
    <dgm:cxn modelId="{4001EEB4-6DCF-48BE-92F1-8459FEC05945}" type="presOf" srcId="{F77B80FE-8B22-4B65-BD24-8A30F23A1960}" destId="{3EA9A2F7-36F3-4A9C-BFF9-BDF971FE82A1}" srcOrd="0" destOrd="0" presId="urn:microsoft.com/office/officeart/2008/layout/VerticalCurvedList"/>
    <dgm:cxn modelId="{D003C03C-A284-47D4-8BF6-70950AE35CF4}" type="presOf" srcId="{C2190420-F338-4B04-9DEF-5287345BA6EE}" destId="{DC45112B-0ECD-46B7-8E1F-965CA9FDFE59}" srcOrd="0" destOrd="0" presId="urn:microsoft.com/office/officeart/2008/layout/VerticalCurvedList"/>
    <dgm:cxn modelId="{007EDF22-91BC-4949-938C-4F469B990299}" srcId="{D2DA557C-12BB-4E92-AA88-0994F2BD9385}" destId="{ECFFABF5-1AB6-4F0A-BFE0-2E9FE42D01FA}" srcOrd="6" destOrd="0" parTransId="{A90C6CFB-1E33-4E76-9196-7F69D18CE483}" sibTransId="{F935394C-593E-4C20-83B7-22D72FA3C01C}"/>
    <dgm:cxn modelId="{46BDB37F-CAB2-4515-A4D8-328B0CBA753A}" type="presOf" srcId="{8E7D19D1-AC63-40A7-ADD4-80DC940B4353}" destId="{C384FCBD-5058-4CE6-BF18-C267B0EE04D3}" srcOrd="0" destOrd="0" presId="urn:microsoft.com/office/officeart/2008/layout/VerticalCurvedList"/>
    <dgm:cxn modelId="{2DF919A2-2A3D-4CB6-91ED-E3A01F1CD2D5}" srcId="{D2DA557C-12BB-4E92-AA88-0994F2BD9385}" destId="{8E7D19D1-AC63-40A7-ADD4-80DC940B4353}" srcOrd="4" destOrd="0" parTransId="{CBF3017A-5039-43A7-81B6-0278BC701BB0}" sibTransId="{221DE4F1-CDAB-4CA9-A2B2-C9935E304C8F}"/>
    <dgm:cxn modelId="{B565669D-9A98-42C8-A9E2-D276FBC218AF}" type="presOf" srcId="{1D3C0F76-8853-453A-A301-523F4ACA39A9}" destId="{1A7E94BE-3FD5-47ED-945F-8AF20A5BD2FE}"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753CBD39-9800-42C8-B8B4-5C426764F46B}" type="presParOf" srcId="{7906D2C3-B85A-4F4C-83C3-262D52780BCA}" destId="{DC45112B-0ECD-46B7-8E1F-965CA9FDFE59}" srcOrd="3" destOrd="0" presId="urn:microsoft.com/office/officeart/2008/layout/VerticalCurvedList"/>
    <dgm:cxn modelId="{CC7FD808-6C71-43FC-B61B-6FA588FE1B52}" type="presParOf" srcId="{7906D2C3-B85A-4F4C-83C3-262D52780BCA}" destId="{AC559A92-E35B-444F-8D3A-DD9846C0F80C}" srcOrd="4" destOrd="0" presId="urn:microsoft.com/office/officeart/2008/layout/VerticalCurvedList"/>
    <dgm:cxn modelId="{BCBF3AD2-7C93-45BD-AD40-C517425A3460}" type="presParOf" srcId="{AC559A92-E35B-444F-8D3A-DD9846C0F80C}" destId="{672A87C7-244B-4809-AA80-6711EE75CC51}" srcOrd="0" destOrd="0" presId="urn:microsoft.com/office/officeart/2008/layout/VerticalCurvedList"/>
    <dgm:cxn modelId="{F9DC27B2-CAE6-4398-9671-6F4A217A3106}" type="presParOf" srcId="{7906D2C3-B85A-4F4C-83C3-262D52780BCA}" destId="{3EA9A2F7-36F3-4A9C-BFF9-BDF971FE82A1}" srcOrd="5" destOrd="0" presId="urn:microsoft.com/office/officeart/2008/layout/VerticalCurvedList"/>
    <dgm:cxn modelId="{D51288C6-C67D-469A-9322-CAAECFB497D8}" type="presParOf" srcId="{7906D2C3-B85A-4F4C-83C3-262D52780BCA}" destId="{C7055B9C-683B-4C43-BDC8-B8E0D60D9336}" srcOrd="6" destOrd="0" presId="urn:microsoft.com/office/officeart/2008/layout/VerticalCurvedList"/>
    <dgm:cxn modelId="{8E0FDDCD-3AF1-4F48-9AC9-28DABA419CA7}" type="presParOf" srcId="{C7055B9C-683B-4C43-BDC8-B8E0D60D9336}" destId="{F4E8BB1D-73EA-4943-9CC7-F3F3E633FDFB}" srcOrd="0" destOrd="0" presId="urn:microsoft.com/office/officeart/2008/layout/VerticalCurvedList"/>
    <dgm:cxn modelId="{D6858B12-588E-4F10-A6AE-5FFB3EC91204}" type="presParOf" srcId="{7906D2C3-B85A-4F4C-83C3-262D52780BCA}" destId="{1A7E94BE-3FD5-47ED-945F-8AF20A5BD2FE}" srcOrd="7" destOrd="0" presId="urn:microsoft.com/office/officeart/2008/layout/VerticalCurvedList"/>
    <dgm:cxn modelId="{55AEF860-3602-4432-8C3B-25F9358E864D}" type="presParOf" srcId="{7906D2C3-B85A-4F4C-83C3-262D52780BCA}" destId="{0157A197-BA67-45CF-8C73-162F9E728EF7}" srcOrd="8" destOrd="0" presId="urn:microsoft.com/office/officeart/2008/layout/VerticalCurvedList"/>
    <dgm:cxn modelId="{EB7BE34F-F4F6-4268-97DE-3679C591448F}" type="presParOf" srcId="{0157A197-BA67-45CF-8C73-162F9E728EF7}" destId="{644703C9-FEFC-4486-871A-28536A82FE9F}" srcOrd="0" destOrd="0" presId="urn:microsoft.com/office/officeart/2008/layout/VerticalCurvedList"/>
    <dgm:cxn modelId="{E8E076C6-49EC-4EB2-862A-CE94CF00F326}" type="presParOf" srcId="{7906D2C3-B85A-4F4C-83C3-262D52780BCA}" destId="{C384FCBD-5058-4CE6-BF18-C267B0EE04D3}" srcOrd="9" destOrd="0" presId="urn:microsoft.com/office/officeart/2008/layout/VerticalCurvedList"/>
    <dgm:cxn modelId="{ADEE2255-2D5F-40CC-BEBB-110430435453}" type="presParOf" srcId="{7906D2C3-B85A-4F4C-83C3-262D52780BCA}" destId="{18556C04-D44E-4CDB-879F-98BC9B5DA88D}" srcOrd="10" destOrd="0" presId="urn:microsoft.com/office/officeart/2008/layout/VerticalCurvedList"/>
    <dgm:cxn modelId="{B004BDB4-6478-4B0E-BA5B-71EE72EFA124}" type="presParOf" srcId="{18556C04-D44E-4CDB-879F-98BC9B5DA88D}" destId="{0C57FBA9-4760-4C5C-A673-3BC034B5B6EF}" srcOrd="0" destOrd="0" presId="urn:microsoft.com/office/officeart/2008/layout/VerticalCurvedList"/>
    <dgm:cxn modelId="{120D8BEC-044A-4D2F-A808-54EFB12743B9}" type="presParOf" srcId="{7906D2C3-B85A-4F4C-83C3-262D52780BCA}" destId="{C75AF9BD-8C93-46C8-A2A7-8F2CC86D14C5}" srcOrd="11" destOrd="0" presId="urn:microsoft.com/office/officeart/2008/layout/VerticalCurvedList"/>
    <dgm:cxn modelId="{B1E95E9F-04C7-458B-BFF3-8D048075AD8C}" type="presParOf" srcId="{7906D2C3-B85A-4F4C-83C3-262D52780BCA}" destId="{C42E5C61-6FC3-48AF-BC3E-A63911134F63}" srcOrd="12" destOrd="0" presId="urn:microsoft.com/office/officeart/2008/layout/VerticalCurvedList"/>
    <dgm:cxn modelId="{10DCCCF5-2977-4D1E-B33E-85A954BF3200}" type="presParOf" srcId="{C42E5C61-6FC3-48AF-BC3E-A63911134F63}" destId="{6F2AE374-7384-4EAF-89A6-56D43CD433D3}" srcOrd="0" destOrd="0" presId="urn:microsoft.com/office/officeart/2008/layout/VerticalCurvedList"/>
    <dgm:cxn modelId="{C5998597-42BB-4B11-A396-2D831B35F0F1}" type="presParOf" srcId="{7906D2C3-B85A-4F4C-83C3-262D52780BCA}" destId="{700DFE5F-5BD3-48B3-A31F-C5B5443E9C36}" srcOrd="13" destOrd="0" presId="urn:microsoft.com/office/officeart/2008/layout/VerticalCurvedList"/>
    <dgm:cxn modelId="{9A9422F0-5CC3-4421-ADA4-AB2A37140A68}" type="presParOf" srcId="{7906D2C3-B85A-4F4C-83C3-262D52780BCA}" destId="{09E1EE95-2776-4976-A10C-B7887BEE3453}" srcOrd="14" destOrd="0" presId="urn:microsoft.com/office/officeart/2008/layout/VerticalCurvedList"/>
    <dgm:cxn modelId="{4435CBEC-FD28-4B6E-B843-968EDA0EB181}" type="presParOf" srcId="{09E1EE95-2776-4976-A10C-B7887BEE3453}" destId="{42803DA6-80AA-461E-8B5F-96EE24A0E5E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4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solidFill>
                <a:schemeClr val="bg1"/>
              </a:solidFill>
              <a:latin typeface="Times New Roman" panose="02020603050405020304" pitchFamily="18" charset="0"/>
              <a:cs typeface="Times New Roman" panose="02020603050405020304" pitchFamily="18" charset="0"/>
            </a:rPr>
            <a:t>      </a:t>
          </a:r>
          <a:r>
            <a:rPr lang="ru-RU" sz="2400" b="1" i="1" dirty="0" smtClean="0">
              <a:solidFill>
                <a:schemeClr val="bg1"/>
              </a:solidFill>
              <a:latin typeface="Times New Roman" panose="02020603050405020304" pitchFamily="18" charset="0"/>
              <a:cs typeface="Times New Roman" panose="02020603050405020304" pitchFamily="18" charset="0"/>
            </a:rPr>
            <a:t>написать вступление (2–3 предложения, которые служат для последующей формулировки проблемы;</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F77B80FE-8B22-4B65-BD24-8A30F23A1960}">
      <dgm:prSet phldrT="[Текст]" custT="1"/>
      <dgm:spPr>
        <a:solidFill>
          <a:srgbClr val="003964"/>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rPr>
            <a:t>    сформулировать проблему, которая должна быть важна не только для автора, но и для других; </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999E1D78-40D9-4136-B478-9EF7CF86BC24}" type="parTrans" cxnId="{9589ADEC-88D9-43B7-9C01-1DA6674DFA93}">
      <dgm:prSet/>
      <dgm:spPr/>
      <dgm:t>
        <a:bodyPr/>
        <a:lstStyle/>
        <a:p>
          <a:endParaRPr lang="ru-RU"/>
        </a:p>
      </dgm:t>
    </dgm:pt>
    <dgm:pt modelId="{065395D4-FDA0-483B-97B9-9FF79AB28E22}" type="sibTrans" cxnId="{9589ADEC-88D9-43B7-9C01-1DA6674DFA93}">
      <dgm:prSet/>
      <dgm:spPr/>
      <dgm:t>
        <a:bodyPr/>
        <a:lstStyle/>
        <a:p>
          <a:endParaRPr lang="ru-RU"/>
        </a:p>
      </dgm:t>
    </dgm:pt>
    <dgm:pt modelId="{1D3C0F76-8853-453A-A301-523F4ACA39A9}">
      <dgm:prSet phldrT="[Текст]" custT="1"/>
      <dgm:spPr>
        <a:solidFill>
          <a:srgbClr val="00518E"/>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1" i="1" dirty="0" smtClean="0">
              <a:solidFill>
                <a:schemeClr val="bg1"/>
              </a:solidFill>
              <a:latin typeface="Times New Roman" panose="02020603050405020304" pitchFamily="18" charset="0"/>
            </a:rPr>
            <a:t>дать комментарии к проблеме; </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ECFFABF5-1AB6-4F0A-BFE0-2E9FE42D01FA}">
      <dgm:prSet phldrT="[Текст]" custT="1"/>
      <dgm:spPr>
        <a:solidFill>
          <a:srgbClr val="7598DD"/>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написать заключение (вывод, обобщение сказанного).</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A90C6CFB-1E33-4E76-9196-7F69D18CE483}" type="parTrans" cxnId="{007EDF22-91BC-4949-938C-4F469B990299}">
      <dgm:prSet/>
      <dgm:spPr/>
      <dgm:t>
        <a:bodyPr/>
        <a:lstStyle/>
        <a:p>
          <a:endParaRPr lang="ru-RU"/>
        </a:p>
      </dgm:t>
    </dgm:pt>
    <dgm:pt modelId="{F935394C-593E-4C20-83B7-22D72FA3C01C}" type="sibTrans" cxnId="{007EDF22-91BC-4949-938C-4F469B990299}">
      <dgm:prSet/>
      <dgm:spPr/>
      <dgm:t>
        <a:bodyPr/>
        <a:lstStyle/>
        <a:p>
          <a:endParaRPr lang="ru-RU"/>
        </a:p>
      </dgm:t>
    </dgm:pt>
    <dgm:pt modelId="{8E7D19D1-AC63-40A7-ADD4-80DC940B4353}">
      <dgm:prSet phldrT="[Текст]" custT="1"/>
      <dgm:spPr>
        <a:solidFill>
          <a:srgbClr val="4A77D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1" i="1" dirty="0" smtClean="0">
              <a:solidFill>
                <a:schemeClr val="bg1"/>
              </a:solidFill>
              <a:latin typeface="Times New Roman" panose="02020603050405020304" pitchFamily="18" charset="0"/>
            </a:rPr>
            <a:t>сформулировать авторское мнение и привести аргументацию;</a:t>
          </a:r>
          <a:endParaRPr lang="ru-RU" sz="2400" b="1" i="1" dirty="0">
            <a:solidFill>
              <a:schemeClr val="bg1"/>
            </a:solidFill>
            <a:latin typeface="Times New Roman" panose="02020603050405020304" pitchFamily="18" charset="0"/>
            <a:cs typeface="Times New Roman" panose="02020603050405020304" pitchFamily="18" charset="0"/>
          </a:endParaRPr>
        </a:p>
      </dgm:t>
    </dgm:pt>
    <dgm:pt modelId="{221DE4F1-CDAB-4CA9-A2B2-C9935E304C8F}" type="sibTrans" cxnId="{2DF919A2-2A3D-4CB6-91ED-E3A01F1CD2D5}">
      <dgm:prSet/>
      <dgm:spPr/>
      <dgm:t>
        <a:bodyPr/>
        <a:lstStyle/>
        <a:p>
          <a:endParaRPr lang="ru-RU"/>
        </a:p>
      </dgm:t>
    </dgm:pt>
    <dgm:pt modelId="{CBF3017A-5039-43A7-81B6-0278BC701BB0}" type="parTrans" cxnId="{2DF919A2-2A3D-4CB6-91ED-E3A01F1CD2D5}">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5"/>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5"/>
      <dgm:spPr/>
    </dgm:pt>
    <dgm:pt modelId="{3C587DE8-3727-4359-9ED7-B47E85A2EA98}" type="pres">
      <dgm:prSet presAssocID="{D2DA557C-12BB-4E92-AA88-0994F2BD9385}" presName="dstNode" presStyleLbl="node1" presStyleIdx="0" presStyleCnt="5"/>
      <dgm:spPr/>
    </dgm:pt>
    <dgm:pt modelId="{E8A16D2E-8C77-4E38-B5A6-759D4C295B25}" type="pres">
      <dgm:prSet presAssocID="{D9C178D8-1EAC-4269-BB43-08CFB63A576B}" presName="text_1" presStyleLbl="node1" presStyleIdx="0" presStyleCnt="5" custScaleY="142524">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5"/>
      <dgm:spPr>
        <a:solidFill>
          <a:srgbClr val="00004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D48128-DB00-4D51-9C06-CA5DD24B3E1B}" type="pres">
      <dgm:prSet presAssocID="{F77B80FE-8B22-4B65-BD24-8A30F23A1960}" presName="text_2" presStyleLbl="node1" presStyleIdx="1" presStyleCnt="5">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5"/>
      <dgm:spPr>
        <a:solidFill>
          <a:srgbClr val="003964"/>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0BD1E57-583C-43A2-978B-F8785F406EA1}" type="pres">
      <dgm:prSet presAssocID="{1D3C0F76-8853-453A-A301-523F4ACA39A9}" presName="text_3" presStyleLbl="node1" presStyleIdx="2" presStyleCnt="5">
        <dgm:presLayoutVars>
          <dgm:bulletEnabled val="1"/>
        </dgm:presLayoutVars>
      </dgm:prSet>
      <dgm:spPr/>
      <dgm:t>
        <a:bodyPr/>
        <a:lstStyle/>
        <a:p>
          <a:endParaRPr lang="ru-RU"/>
        </a:p>
      </dgm:t>
    </dgm:pt>
    <dgm:pt modelId="{8ED2A85E-46F4-4CB4-9DE4-964B48070282}" type="pres">
      <dgm:prSet presAssocID="{1D3C0F76-8853-453A-A301-523F4ACA39A9}" presName="accent_3" presStyleCnt="0"/>
      <dgm:spPr/>
    </dgm:pt>
    <dgm:pt modelId="{644703C9-FEFC-4486-871A-28536A82FE9F}" type="pres">
      <dgm:prSet presAssocID="{1D3C0F76-8853-453A-A301-523F4ACA39A9}" presName="accentRepeatNode" presStyleLbl="solidFgAcc1" presStyleIdx="2" presStyleCnt="5"/>
      <dgm:spPr>
        <a:solidFill>
          <a:srgbClr val="00518E"/>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F90FC12B-24A3-4BA6-A849-61FDE30BFB4A}" type="pres">
      <dgm:prSet presAssocID="{8E7D19D1-AC63-40A7-ADD4-80DC940B4353}" presName="text_4" presStyleLbl="node1" presStyleIdx="3" presStyleCnt="5" custScaleY="83966">
        <dgm:presLayoutVars>
          <dgm:bulletEnabled val="1"/>
        </dgm:presLayoutVars>
      </dgm:prSet>
      <dgm:spPr/>
      <dgm:t>
        <a:bodyPr/>
        <a:lstStyle/>
        <a:p>
          <a:endParaRPr lang="ru-RU"/>
        </a:p>
      </dgm:t>
    </dgm:pt>
    <dgm:pt modelId="{395A60E1-5FD2-4AAE-B8FA-12AE5D70896E}" type="pres">
      <dgm:prSet presAssocID="{8E7D19D1-AC63-40A7-ADD4-80DC940B4353}" presName="accent_4" presStyleCnt="0"/>
      <dgm:spPr/>
    </dgm:pt>
    <dgm:pt modelId="{0C57FBA9-4760-4C5C-A673-3BC034B5B6EF}" type="pres">
      <dgm:prSet presAssocID="{8E7D19D1-AC63-40A7-ADD4-80DC940B4353}" presName="accentRepeatNode" presStyleLbl="solidFgAcc1" presStyleIdx="3" presStyleCnt="5"/>
      <dgm:spPr>
        <a:solidFill>
          <a:srgbClr val="4A77D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918E8E72-53F5-464E-A022-A8B9C251243C}" type="pres">
      <dgm:prSet presAssocID="{ECFFABF5-1AB6-4F0A-BFE0-2E9FE42D01FA}" presName="text_5" presStyleLbl="node1" presStyleIdx="4" presStyleCnt="5" custScaleY="134465">
        <dgm:presLayoutVars>
          <dgm:bulletEnabled val="1"/>
        </dgm:presLayoutVars>
      </dgm:prSet>
      <dgm:spPr/>
      <dgm:t>
        <a:bodyPr/>
        <a:lstStyle/>
        <a:p>
          <a:endParaRPr lang="ru-RU"/>
        </a:p>
      </dgm:t>
    </dgm:pt>
    <dgm:pt modelId="{93CB3B1E-E243-4BC0-9561-ACA83BCFBB49}" type="pres">
      <dgm:prSet presAssocID="{ECFFABF5-1AB6-4F0A-BFE0-2E9FE42D01FA}" presName="accent_5" presStyleCnt="0"/>
      <dgm:spPr/>
    </dgm:pt>
    <dgm:pt modelId="{42803DA6-80AA-461E-8B5F-96EE24A0E5E4}" type="pres">
      <dgm:prSet presAssocID="{ECFFABF5-1AB6-4F0A-BFE0-2E9FE42D01FA}" presName="accentRepeatNode" presStyleLbl="solidFgAcc1" presStyleIdx="4" presStyleCnt="5"/>
      <dgm:spPr>
        <a:solidFill>
          <a:srgbClr val="7598DD"/>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571955A7-BF1B-4975-9948-83E93ADF550E}" type="presOf" srcId="{ECFFABF5-1AB6-4F0A-BFE0-2E9FE42D01FA}" destId="{918E8E72-53F5-464E-A022-A8B9C251243C}" srcOrd="0" destOrd="0" presId="urn:microsoft.com/office/officeart/2008/layout/VerticalCurvedList"/>
    <dgm:cxn modelId="{007EDF22-91BC-4949-938C-4F469B990299}" srcId="{D2DA557C-12BB-4E92-AA88-0994F2BD9385}" destId="{ECFFABF5-1AB6-4F0A-BFE0-2E9FE42D01FA}" srcOrd="4" destOrd="0" parTransId="{A90C6CFB-1E33-4E76-9196-7F69D18CE483}" sibTransId="{F935394C-593E-4C20-83B7-22D72FA3C01C}"/>
    <dgm:cxn modelId="{1DF4B339-132E-443B-BB07-2A60121C2A37}" type="presOf" srcId="{B18AA4DB-05A9-4C16-B99F-BA023A797610}" destId="{F3D88D62-A170-424C-A2CE-482B5A2B0688}" srcOrd="0" destOrd="0" presId="urn:microsoft.com/office/officeart/2008/layout/VerticalCurvedList"/>
    <dgm:cxn modelId="{8FAEF8E3-BCB8-47BC-9BBD-F0BECFA6CA22}" srcId="{D2DA557C-12BB-4E92-AA88-0994F2BD9385}" destId="{1D3C0F76-8853-453A-A301-523F4ACA39A9}" srcOrd="2" destOrd="0" parTransId="{9CD75BDB-978D-4E38-A364-A7EAE39ACAE0}" sibTransId="{D86393CB-B0A0-41E8-BAF9-313F0307CEDA}"/>
    <dgm:cxn modelId="{D61A4B61-CB77-4171-8786-DD09F25124E1}" type="presOf" srcId="{1D3C0F76-8853-453A-A301-523F4ACA39A9}" destId="{40BD1E57-583C-43A2-978B-F8785F406EA1}" srcOrd="0" destOrd="0" presId="urn:microsoft.com/office/officeart/2008/layout/VerticalCurvedList"/>
    <dgm:cxn modelId="{2DF919A2-2A3D-4CB6-91ED-E3A01F1CD2D5}" srcId="{D2DA557C-12BB-4E92-AA88-0994F2BD9385}" destId="{8E7D19D1-AC63-40A7-ADD4-80DC940B4353}" srcOrd="3" destOrd="0" parTransId="{CBF3017A-5039-43A7-81B6-0278BC701BB0}" sibTransId="{221DE4F1-CDAB-4CA9-A2B2-C9935E304C8F}"/>
    <dgm:cxn modelId="{9589ADEC-88D9-43B7-9C01-1DA6674DFA93}" srcId="{D2DA557C-12BB-4E92-AA88-0994F2BD9385}" destId="{F77B80FE-8B22-4B65-BD24-8A30F23A1960}" srcOrd="1" destOrd="0" parTransId="{999E1D78-40D9-4136-B478-9EF7CF86BC24}" sibTransId="{065395D4-FDA0-483B-97B9-9FF79AB28E22}"/>
    <dgm:cxn modelId="{8CD49C84-A1E6-4EC4-A945-FE806FF0DBEF}" type="presOf" srcId="{D2DA557C-12BB-4E92-AA88-0994F2BD9385}" destId="{51237F25-2DD9-4837-AF49-8DABC72226E5}" srcOrd="0" destOrd="0" presId="urn:microsoft.com/office/officeart/2008/layout/VerticalCurvedList"/>
    <dgm:cxn modelId="{A56A566A-B8A9-4EFE-BF59-F0E0F87EE895}" type="presOf" srcId="{8E7D19D1-AC63-40A7-ADD4-80DC940B4353}" destId="{F90FC12B-24A3-4BA6-A849-61FDE30BFB4A}"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09BEF70F-2C46-4E91-B301-4C7507A23B4D}" srcId="{D2DA557C-12BB-4E92-AA88-0994F2BD9385}" destId="{D9C178D8-1EAC-4269-BB43-08CFB63A576B}" srcOrd="0" destOrd="0" parTransId="{F2992EFD-9E43-4FC4-A8D2-BCAFE4C11C0E}" sibTransId="{B18AA4DB-05A9-4C16-B99F-BA023A797610}"/>
    <dgm:cxn modelId="{77EDC42F-AC17-4E62-BDDF-8D6C8B0B9C4F}" type="presOf" srcId="{F77B80FE-8B22-4B65-BD24-8A30F23A1960}" destId="{0AD48128-DB00-4D51-9C06-CA5DD24B3E1B}" srcOrd="0" destOrd="0" presId="urn:microsoft.com/office/officeart/2008/layout/VerticalCurvedList"/>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 modelId="{69942409-9A16-438E-86F4-1BB6917934E8}" type="presParOf" srcId="{7906D2C3-B85A-4F4C-83C3-262D52780BCA}" destId="{40BD1E57-583C-43A2-978B-F8785F406EA1}" srcOrd="5" destOrd="0" presId="urn:microsoft.com/office/officeart/2008/layout/VerticalCurvedList"/>
    <dgm:cxn modelId="{837B6B4E-E486-495A-B396-5E6AE0DFEEA1}" type="presParOf" srcId="{7906D2C3-B85A-4F4C-83C3-262D52780BCA}" destId="{8ED2A85E-46F4-4CB4-9DE4-964B48070282}" srcOrd="6" destOrd="0" presId="urn:microsoft.com/office/officeart/2008/layout/VerticalCurvedList"/>
    <dgm:cxn modelId="{A57D2132-98FF-4B87-A4A0-E5B65F9358F9}" type="presParOf" srcId="{8ED2A85E-46F4-4CB4-9DE4-964B48070282}" destId="{644703C9-FEFC-4486-871A-28536A82FE9F}" srcOrd="0" destOrd="0" presId="urn:microsoft.com/office/officeart/2008/layout/VerticalCurvedList"/>
    <dgm:cxn modelId="{18472258-CF32-441C-841D-06A6368A7127}" type="presParOf" srcId="{7906D2C3-B85A-4F4C-83C3-262D52780BCA}" destId="{F90FC12B-24A3-4BA6-A849-61FDE30BFB4A}" srcOrd="7" destOrd="0" presId="urn:microsoft.com/office/officeart/2008/layout/VerticalCurvedList"/>
    <dgm:cxn modelId="{53A74998-3737-45E6-B9A8-6BFEE651E70D}" type="presParOf" srcId="{7906D2C3-B85A-4F4C-83C3-262D52780BCA}" destId="{395A60E1-5FD2-4AAE-B8FA-12AE5D70896E}" srcOrd="8" destOrd="0" presId="urn:microsoft.com/office/officeart/2008/layout/VerticalCurvedList"/>
    <dgm:cxn modelId="{C95C1680-2A82-4471-B3C1-C0F84D061023}" type="presParOf" srcId="{395A60E1-5FD2-4AAE-B8FA-12AE5D70896E}" destId="{0C57FBA9-4760-4C5C-A673-3BC034B5B6EF}" srcOrd="0" destOrd="0" presId="urn:microsoft.com/office/officeart/2008/layout/VerticalCurvedList"/>
    <dgm:cxn modelId="{A05DD224-82B7-4FE2-ABB4-F50448F36A10}" type="presParOf" srcId="{7906D2C3-B85A-4F4C-83C3-262D52780BCA}" destId="{918E8E72-53F5-464E-A022-A8B9C251243C}" srcOrd="9" destOrd="0" presId="urn:microsoft.com/office/officeart/2008/layout/VerticalCurvedList"/>
    <dgm:cxn modelId="{3D244D0D-F922-421D-9A7D-C6928B6FB2DC}" type="presParOf" srcId="{7906D2C3-B85A-4F4C-83C3-262D52780BCA}" destId="{93CB3B1E-E243-4BC0-9561-ACA83BCFBB49}" srcOrd="10" destOrd="0" presId="urn:microsoft.com/office/officeart/2008/layout/VerticalCurvedList"/>
    <dgm:cxn modelId="{25F95515-B071-414F-AAB0-D31D4DCCD07A}" type="presParOf" srcId="{93CB3B1E-E243-4BC0-9561-ACA83BCFBB49}" destId="{42803DA6-80AA-461E-8B5F-96EE24A0E5E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4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Титульный лист </a:t>
          </a:r>
          <a:r>
            <a:rPr lang="ru-RU" sz="2400" b="0" i="1" dirty="0" smtClean="0">
              <a:solidFill>
                <a:schemeClr val="bg1"/>
              </a:solidFill>
              <a:latin typeface="Times New Roman" panose="02020603050405020304" pitchFamily="18" charset="0"/>
              <a:cs typeface="Times New Roman" panose="02020603050405020304" pitchFamily="18" charset="0"/>
            </a:rPr>
            <a:t>(заполняется по единой форме).</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F77B80FE-8B22-4B65-BD24-8A30F23A1960}">
      <dgm:prSet phldrT="[Текст]" custT="1"/>
      <dgm:spPr>
        <a:solidFill>
          <a:srgbClr val="003964"/>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rPr>
            <a:t>    Введение </a:t>
          </a:r>
          <a:r>
            <a:rPr lang="ru-RU" sz="2400" b="0" i="1" dirty="0" smtClean="0">
              <a:solidFill>
                <a:schemeClr val="bg1"/>
              </a:solidFill>
              <a:latin typeface="Times New Roman" panose="02020603050405020304" pitchFamily="18" charset="0"/>
            </a:rPr>
            <a:t>- суть и обоснование выбора данной темы, состоит из ряда компонентов, связанных логически и стилистически.   </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999E1D78-40D9-4136-B478-9EF7CF86BC24}" type="parTrans" cxnId="{9589ADEC-88D9-43B7-9C01-1DA6674DFA93}">
      <dgm:prSet/>
      <dgm:spPr/>
      <dgm:t>
        <a:bodyPr/>
        <a:lstStyle/>
        <a:p>
          <a:endParaRPr lang="ru-RU"/>
        </a:p>
      </dgm:t>
    </dgm:pt>
    <dgm:pt modelId="{065395D4-FDA0-483B-97B9-9FF79AB28E22}" type="sibTrans" cxnId="{9589ADEC-88D9-43B7-9C01-1DA6674DFA93}">
      <dgm:prSet/>
      <dgm:spPr/>
      <dgm:t>
        <a:bodyPr/>
        <a:lstStyle/>
        <a:p>
          <a:endParaRPr lang="ru-RU"/>
        </a:p>
      </dgm:t>
    </dgm:pt>
    <dgm:pt modelId="{1D3C0F76-8853-453A-A301-523F4ACA39A9}">
      <dgm:prSet phldrT="[Текст]" custT="1"/>
      <dgm:spPr>
        <a:solidFill>
          <a:srgbClr val="00518E"/>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rPr>
            <a:t>    Основная часть </a:t>
          </a:r>
          <a:r>
            <a:rPr lang="ru-RU" sz="2400" b="0" i="1" dirty="0" smtClean="0">
              <a:solidFill>
                <a:schemeClr val="bg1"/>
              </a:solidFill>
              <a:latin typeface="Times New Roman" panose="02020603050405020304" pitchFamily="18" charset="0"/>
            </a:rPr>
            <a:t>- теоретические основы выбранной проблемы и изложение основного вопроса.  </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8E7D19D1-AC63-40A7-ADD4-80DC940B4353}">
      <dgm:prSet phldrT="[Текст]" custT="1"/>
      <dgm:spPr>
        <a:solidFill>
          <a:srgbClr val="4A77D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1" i="1" dirty="0" smtClean="0">
              <a:solidFill>
                <a:schemeClr val="bg1"/>
              </a:solidFill>
              <a:latin typeface="Times New Roman" panose="02020603050405020304" pitchFamily="18" charset="0"/>
            </a:rPr>
            <a:t>       Заключение - </a:t>
          </a:r>
          <a:r>
            <a:rPr lang="ru-RU" sz="2400" b="0" i="1" dirty="0" smtClean="0">
              <a:solidFill>
                <a:schemeClr val="bg1"/>
              </a:solidFill>
              <a:latin typeface="Times New Roman" panose="02020603050405020304" pitchFamily="18" charset="0"/>
            </a:rPr>
            <a:t>обобщения и аргументированные выводы по теме с указанием области ее применения и т.д.</a:t>
          </a:r>
          <a:endParaRPr lang="ru-RU" sz="2400" b="0" i="1" dirty="0">
            <a:solidFill>
              <a:schemeClr val="bg1"/>
            </a:solidFill>
            <a:latin typeface="Times New Roman" panose="02020603050405020304" pitchFamily="18" charset="0"/>
            <a:cs typeface="Times New Roman" panose="02020603050405020304" pitchFamily="18" charset="0"/>
          </a:endParaRPr>
        </a:p>
      </dgm:t>
    </dgm:pt>
    <dgm:pt modelId="{221DE4F1-CDAB-4CA9-A2B2-C9935E304C8F}" type="sibTrans" cxnId="{2DF919A2-2A3D-4CB6-91ED-E3A01F1CD2D5}">
      <dgm:prSet/>
      <dgm:spPr/>
      <dgm:t>
        <a:bodyPr/>
        <a:lstStyle/>
        <a:p>
          <a:endParaRPr lang="ru-RU"/>
        </a:p>
      </dgm:t>
    </dgm:pt>
    <dgm:pt modelId="{CBF3017A-5039-43A7-81B6-0278BC701BB0}" type="parTrans" cxnId="{2DF919A2-2A3D-4CB6-91ED-E3A01F1CD2D5}">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4"/>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4"/>
      <dgm:spPr/>
    </dgm:pt>
    <dgm:pt modelId="{3C587DE8-3727-4359-9ED7-B47E85A2EA98}" type="pres">
      <dgm:prSet presAssocID="{D2DA557C-12BB-4E92-AA88-0994F2BD9385}" presName="dstNode" presStyleLbl="node1" presStyleIdx="0" presStyleCnt="4"/>
      <dgm:spPr/>
    </dgm:pt>
    <dgm:pt modelId="{E8A16D2E-8C77-4E38-B5A6-759D4C295B25}" type="pres">
      <dgm:prSet presAssocID="{D9C178D8-1EAC-4269-BB43-08CFB63A576B}" presName="text_1" presStyleLbl="node1" presStyleIdx="0" presStyleCnt="4" custScaleY="110703">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4"/>
      <dgm:spPr>
        <a:solidFill>
          <a:srgbClr val="00004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0AD48128-DB00-4D51-9C06-CA5DD24B3E1B}" type="pres">
      <dgm:prSet presAssocID="{F77B80FE-8B22-4B65-BD24-8A30F23A1960}" presName="text_2" presStyleLbl="node1" presStyleIdx="1" presStyleCnt="4" custScaleY="127613">
        <dgm:presLayoutVars>
          <dgm:bulletEnabled val="1"/>
        </dgm:presLayoutVars>
      </dgm:prSet>
      <dgm:spPr/>
      <dgm:t>
        <a:bodyPr/>
        <a:lstStyle/>
        <a:p>
          <a:endParaRPr lang="ru-RU"/>
        </a:p>
      </dgm:t>
    </dgm:pt>
    <dgm:pt modelId="{DE4F7810-11D6-4D85-BA7A-B7CA1379D0A2}" type="pres">
      <dgm:prSet presAssocID="{F77B80FE-8B22-4B65-BD24-8A30F23A1960}" presName="accent_2" presStyleCnt="0"/>
      <dgm:spPr/>
    </dgm:pt>
    <dgm:pt modelId="{F4E8BB1D-73EA-4943-9CC7-F3F3E633FDFB}" type="pres">
      <dgm:prSet presAssocID="{F77B80FE-8B22-4B65-BD24-8A30F23A1960}" presName="accentRepeatNode" presStyleLbl="solidFgAcc1" presStyleIdx="1" presStyleCnt="4"/>
      <dgm:spPr>
        <a:solidFill>
          <a:srgbClr val="003964"/>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0BD1E57-583C-43A2-978B-F8785F406EA1}" type="pres">
      <dgm:prSet presAssocID="{1D3C0F76-8853-453A-A301-523F4ACA39A9}" presName="text_3" presStyleLbl="node1" presStyleIdx="2" presStyleCnt="4" custScaleY="117947">
        <dgm:presLayoutVars>
          <dgm:bulletEnabled val="1"/>
        </dgm:presLayoutVars>
      </dgm:prSet>
      <dgm:spPr/>
      <dgm:t>
        <a:bodyPr/>
        <a:lstStyle/>
        <a:p>
          <a:endParaRPr lang="ru-RU"/>
        </a:p>
      </dgm:t>
    </dgm:pt>
    <dgm:pt modelId="{8ED2A85E-46F4-4CB4-9DE4-964B48070282}" type="pres">
      <dgm:prSet presAssocID="{1D3C0F76-8853-453A-A301-523F4ACA39A9}" presName="accent_3" presStyleCnt="0"/>
      <dgm:spPr/>
    </dgm:pt>
    <dgm:pt modelId="{644703C9-FEFC-4486-871A-28536A82FE9F}" type="pres">
      <dgm:prSet presAssocID="{1D3C0F76-8853-453A-A301-523F4ACA39A9}" presName="accentRepeatNode" presStyleLbl="solidFgAcc1" presStyleIdx="2" presStyleCnt="4"/>
      <dgm:spPr>
        <a:solidFill>
          <a:srgbClr val="00518E"/>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F90FC12B-24A3-4BA6-A849-61FDE30BFB4A}" type="pres">
      <dgm:prSet presAssocID="{8E7D19D1-AC63-40A7-ADD4-80DC940B4353}" presName="text_4" presStyleLbl="node1" presStyleIdx="3" presStyleCnt="4" custScaleY="118118">
        <dgm:presLayoutVars>
          <dgm:bulletEnabled val="1"/>
        </dgm:presLayoutVars>
      </dgm:prSet>
      <dgm:spPr/>
      <dgm:t>
        <a:bodyPr/>
        <a:lstStyle/>
        <a:p>
          <a:endParaRPr lang="ru-RU"/>
        </a:p>
      </dgm:t>
    </dgm:pt>
    <dgm:pt modelId="{395A60E1-5FD2-4AAE-B8FA-12AE5D70896E}" type="pres">
      <dgm:prSet presAssocID="{8E7D19D1-AC63-40A7-ADD4-80DC940B4353}" presName="accent_4" presStyleCnt="0"/>
      <dgm:spPr/>
    </dgm:pt>
    <dgm:pt modelId="{0C57FBA9-4760-4C5C-A673-3BC034B5B6EF}" type="pres">
      <dgm:prSet presAssocID="{8E7D19D1-AC63-40A7-ADD4-80DC940B4353}" presName="accentRepeatNode" presStyleLbl="solidFgAcc1" presStyleIdx="3" presStyleCnt="4"/>
      <dgm:spPr>
        <a:solidFill>
          <a:srgbClr val="4A77D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77EDC42F-AC17-4E62-BDDF-8D6C8B0B9C4F}" type="presOf" srcId="{F77B80FE-8B22-4B65-BD24-8A30F23A1960}" destId="{0AD48128-DB00-4D51-9C06-CA5DD24B3E1B}" srcOrd="0" destOrd="0" presId="urn:microsoft.com/office/officeart/2008/layout/VerticalCurvedList"/>
    <dgm:cxn modelId="{9589ADEC-88D9-43B7-9C01-1DA6674DFA93}" srcId="{D2DA557C-12BB-4E92-AA88-0994F2BD9385}" destId="{F77B80FE-8B22-4B65-BD24-8A30F23A1960}" srcOrd="1" destOrd="0" parTransId="{999E1D78-40D9-4136-B478-9EF7CF86BC24}" sibTransId="{065395D4-FDA0-483B-97B9-9FF79AB28E22}"/>
    <dgm:cxn modelId="{8FAEF8E3-BCB8-47BC-9BBD-F0BECFA6CA22}" srcId="{D2DA557C-12BB-4E92-AA88-0994F2BD9385}" destId="{1D3C0F76-8853-453A-A301-523F4ACA39A9}" srcOrd="2" destOrd="0" parTransId="{9CD75BDB-978D-4E38-A364-A7EAE39ACAE0}" sibTransId="{D86393CB-B0A0-41E8-BAF9-313F0307CEDA}"/>
    <dgm:cxn modelId="{D61A4B61-CB77-4171-8786-DD09F25124E1}" type="presOf" srcId="{1D3C0F76-8853-453A-A301-523F4ACA39A9}" destId="{40BD1E57-583C-43A2-978B-F8785F406EA1}" srcOrd="0" destOrd="0" presId="urn:microsoft.com/office/officeart/2008/layout/VerticalCurvedList"/>
    <dgm:cxn modelId="{8CD49C84-A1E6-4EC4-A945-FE806FF0DBEF}" type="presOf" srcId="{D2DA557C-12BB-4E92-AA88-0994F2BD9385}" destId="{51237F25-2DD9-4837-AF49-8DABC72226E5}" srcOrd="0" destOrd="0" presId="urn:microsoft.com/office/officeart/2008/layout/VerticalCurvedList"/>
    <dgm:cxn modelId="{2DF919A2-2A3D-4CB6-91ED-E3A01F1CD2D5}" srcId="{D2DA557C-12BB-4E92-AA88-0994F2BD9385}" destId="{8E7D19D1-AC63-40A7-ADD4-80DC940B4353}" srcOrd="3" destOrd="0" parTransId="{CBF3017A-5039-43A7-81B6-0278BC701BB0}" sibTransId="{221DE4F1-CDAB-4CA9-A2B2-C9935E304C8F}"/>
    <dgm:cxn modelId="{1DF4B339-132E-443B-BB07-2A60121C2A37}" type="presOf" srcId="{B18AA4DB-05A9-4C16-B99F-BA023A797610}" destId="{F3D88D62-A170-424C-A2CE-482B5A2B0688}"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A56A566A-B8A9-4EFE-BF59-F0E0F87EE895}" type="presOf" srcId="{8E7D19D1-AC63-40A7-ADD4-80DC940B4353}" destId="{F90FC12B-24A3-4BA6-A849-61FDE30BFB4A}" srcOrd="0" destOrd="0" presId="urn:microsoft.com/office/officeart/2008/layout/VerticalCurvedList"/>
    <dgm:cxn modelId="{09BEF70F-2C46-4E91-B301-4C7507A23B4D}" srcId="{D2DA557C-12BB-4E92-AA88-0994F2BD9385}" destId="{D9C178D8-1EAC-4269-BB43-08CFB63A576B}" srcOrd="0" destOrd="0" parTransId="{F2992EFD-9E43-4FC4-A8D2-BCAFE4C11C0E}" sibTransId="{B18AA4DB-05A9-4C16-B99F-BA023A797610}"/>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B3B40548-5169-45B7-A9CF-810EF5C3D283}" type="presParOf" srcId="{7906D2C3-B85A-4F4C-83C3-262D52780BCA}" destId="{0AD48128-DB00-4D51-9C06-CA5DD24B3E1B}" srcOrd="3" destOrd="0" presId="urn:microsoft.com/office/officeart/2008/layout/VerticalCurvedList"/>
    <dgm:cxn modelId="{F42987E6-5C8B-4D83-B6EB-EC35529C7CB9}" type="presParOf" srcId="{7906D2C3-B85A-4F4C-83C3-262D52780BCA}" destId="{DE4F7810-11D6-4D85-BA7A-B7CA1379D0A2}" srcOrd="4" destOrd="0" presId="urn:microsoft.com/office/officeart/2008/layout/VerticalCurvedList"/>
    <dgm:cxn modelId="{07E48965-6EF4-42E0-9925-3D224295C1B4}" type="presParOf" srcId="{DE4F7810-11D6-4D85-BA7A-B7CA1379D0A2}" destId="{F4E8BB1D-73EA-4943-9CC7-F3F3E633FDFB}" srcOrd="0" destOrd="0" presId="urn:microsoft.com/office/officeart/2008/layout/VerticalCurvedList"/>
    <dgm:cxn modelId="{69942409-9A16-438E-86F4-1BB6917934E8}" type="presParOf" srcId="{7906D2C3-B85A-4F4C-83C3-262D52780BCA}" destId="{40BD1E57-583C-43A2-978B-F8785F406EA1}" srcOrd="5" destOrd="0" presId="urn:microsoft.com/office/officeart/2008/layout/VerticalCurvedList"/>
    <dgm:cxn modelId="{837B6B4E-E486-495A-B396-5E6AE0DFEEA1}" type="presParOf" srcId="{7906D2C3-B85A-4F4C-83C3-262D52780BCA}" destId="{8ED2A85E-46F4-4CB4-9DE4-964B48070282}" srcOrd="6" destOrd="0" presId="urn:microsoft.com/office/officeart/2008/layout/VerticalCurvedList"/>
    <dgm:cxn modelId="{A57D2132-98FF-4B87-A4A0-E5B65F9358F9}" type="presParOf" srcId="{8ED2A85E-46F4-4CB4-9DE4-964B48070282}" destId="{644703C9-FEFC-4486-871A-28536A82FE9F}" srcOrd="0" destOrd="0" presId="urn:microsoft.com/office/officeart/2008/layout/VerticalCurvedList"/>
    <dgm:cxn modelId="{18472258-CF32-441C-841D-06A6368A7127}" type="presParOf" srcId="{7906D2C3-B85A-4F4C-83C3-262D52780BCA}" destId="{F90FC12B-24A3-4BA6-A849-61FDE30BFB4A}" srcOrd="7" destOrd="0" presId="urn:microsoft.com/office/officeart/2008/layout/VerticalCurvedList"/>
    <dgm:cxn modelId="{53A74998-3737-45E6-B9A8-6BFEE651E70D}" type="presParOf" srcId="{7906D2C3-B85A-4F4C-83C3-262D52780BCA}" destId="{395A60E1-5FD2-4AAE-B8FA-12AE5D70896E}" srcOrd="8" destOrd="0" presId="urn:microsoft.com/office/officeart/2008/layout/VerticalCurvedList"/>
    <dgm:cxn modelId="{C95C1680-2A82-4471-B3C1-C0F84D061023}" type="presParOf" srcId="{395A60E1-5FD2-4AAE-B8FA-12AE5D70896E}" destId="{0C57FBA9-4760-4C5C-A673-3BC034B5B6E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C411BC4-E090-4993-AFDF-D97951D27779}"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ru-RU"/>
        </a:p>
      </dgm:t>
    </dgm:pt>
    <dgm:pt modelId="{CB106377-A95B-4EBB-81AD-8DBF23CC3FA0}">
      <dgm:prSet phldrT="[Текст]" custT="1"/>
      <dgm:spPr>
        <a:solidFill>
          <a:srgbClr val="000042"/>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latin typeface="Times New Roman" panose="02020603050405020304" pitchFamily="18" charset="0"/>
              <a:cs typeface="Times New Roman" panose="02020603050405020304" pitchFamily="18" charset="0"/>
            </a:rPr>
            <a:t>       тезис </a:t>
          </a:r>
          <a:r>
            <a:rPr lang="ru-RU" sz="2400" i="1" dirty="0" smtClean="0">
              <a:latin typeface="Times New Roman" panose="02020603050405020304" pitchFamily="18" charset="0"/>
              <a:cs typeface="Times New Roman" panose="02020603050405020304" pitchFamily="18" charset="0"/>
            </a:rPr>
            <a:t>- это положение (суждение), которое требуется доказать; </a:t>
          </a:r>
          <a:endParaRPr lang="ru-RU" sz="2400" i="1" dirty="0">
            <a:latin typeface="Times New Roman" panose="02020603050405020304" pitchFamily="18" charset="0"/>
            <a:cs typeface="Times New Roman" panose="02020603050405020304" pitchFamily="18" charset="0"/>
          </a:endParaRPr>
        </a:p>
      </dgm:t>
    </dgm:pt>
    <dgm:pt modelId="{C9FA7AE8-BE19-42C5-B132-1A7B4E95A149}" type="parTrans" cxnId="{E49EF073-5288-47C3-B604-4218B05B9E2E}">
      <dgm:prSet/>
      <dgm:spPr/>
      <dgm:t>
        <a:bodyPr/>
        <a:lstStyle/>
        <a:p>
          <a:endParaRPr lang="ru-RU"/>
        </a:p>
      </dgm:t>
    </dgm:pt>
    <dgm:pt modelId="{C29C128D-8A7C-4EB5-BD42-4982FB23D47F}" type="sibTrans" cxnId="{E49EF073-5288-47C3-B604-4218B05B9E2E}">
      <dgm:prSet/>
      <dgm:spPr/>
      <dgm:t>
        <a:bodyPr/>
        <a:lstStyle/>
        <a:p>
          <a:endParaRPr lang="ru-RU"/>
        </a:p>
      </dgm:t>
    </dgm:pt>
    <dgm:pt modelId="{52496DD5-CFC8-42B4-85BB-41F56808E6ED}">
      <dgm:prSet phldrT="[Текст]" custT="1"/>
      <dgm:spPr>
        <a:solidFill>
          <a:srgbClr val="003964"/>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latin typeface="Times New Roman" panose="02020603050405020304" pitchFamily="18" charset="0"/>
              <a:cs typeface="Times New Roman" panose="02020603050405020304" pitchFamily="18" charset="0"/>
            </a:rPr>
            <a:t>       аргументы </a:t>
          </a:r>
          <a:r>
            <a:rPr lang="ru-RU" sz="2400" i="1" dirty="0" smtClean="0">
              <a:latin typeface="Times New Roman" panose="02020603050405020304" pitchFamily="18" charset="0"/>
              <a:cs typeface="Times New Roman" panose="02020603050405020304" pitchFamily="18" charset="0"/>
            </a:rPr>
            <a:t>- это категории, которыми пользуются при доказательстве истинности тезиса; в</a:t>
          </a:r>
          <a:r>
            <a:rPr lang="ru-RU" sz="2400" b="1" i="1" dirty="0" smtClean="0">
              <a:latin typeface="Times New Roman" panose="02020603050405020304" pitchFamily="18" charset="0"/>
              <a:cs typeface="Times New Roman" panose="02020603050405020304" pitchFamily="18" charset="0"/>
            </a:rPr>
            <a:t>ывод</a:t>
          </a:r>
          <a:r>
            <a:rPr lang="ru-RU" sz="2400" i="1" dirty="0" smtClean="0">
              <a:latin typeface="Times New Roman" panose="02020603050405020304" pitchFamily="18" charset="0"/>
              <a:cs typeface="Times New Roman" panose="02020603050405020304" pitchFamily="18" charset="0"/>
            </a:rPr>
            <a:t> - это мнение, основанное на анализе фактов; </a:t>
          </a:r>
          <a:endParaRPr lang="ru-RU" sz="2400" i="1" dirty="0">
            <a:latin typeface="Times New Roman" panose="02020603050405020304" pitchFamily="18" charset="0"/>
            <a:cs typeface="Times New Roman" panose="02020603050405020304" pitchFamily="18" charset="0"/>
          </a:endParaRPr>
        </a:p>
      </dgm:t>
    </dgm:pt>
    <dgm:pt modelId="{832D5197-88F7-407F-8691-B4864E51A96D}" type="parTrans" cxnId="{4BC0775B-CFE9-4DE2-A333-3132F6C25AE2}">
      <dgm:prSet/>
      <dgm:spPr/>
      <dgm:t>
        <a:bodyPr/>
        <a:lstStyle/>
        <a:p>
          <a:endParaRPr lang="ru-RU"/>
        </a:p>
      </dgm:t>
    </dgm:pt>
    <dgm:pt modelId="{4274DB89-05E8-4D3E-B9B4-485F4AC4A34D}" type="sibTrans" cxnId="{4BC0775B-CFE9-4DE2-A333-3132F6C25AE2}">
      <dgm:prSet/>
      <dgm:spPr/>
      <dgm:t>
        <a:bodyPr/>
        <a:lstStyle/>
        <a:p>
          <a:endParaRPr lang="ru-RU"/>
        </a:p>
      </dgm:t>
    </dgm:pt>
    <dgm:pt modelId="{DE9B68CE-96DC-40FA-A0F7-5A96F808A45C}">
      <dgm:prSet phldrT="[Текст]" custT="1"/>
      <dgm:spPr>
        <a:solidFill>
          <a:srgbClr val="4A77D2"/>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i="1" dirty="0" smtClean="0">
              <a:latin typeface="Times New Roman" panose="02020603050405020304" pitchFamily="18" charset="0"/>
              <a:cs typeface="Times New Roman" panose="02020603050405020304" pitchFamily="18" charset="0"/>
            </a:rPr>
            <a:t>       </a:t>
          </a:r>
          <a:r>
            <a:rPr lang="ru-RU" sz="2400" b="1" i="1" dirty="0" smtClean="0">
              <a:latin typeface="Times New Roman" panose="02020603050405020304" pitchFamily="18" charset="0"/>
              <a:cs typeface="Times New Roman" panose="02020603050405020304" pitchFamily="18" charset="0"/>
            </a:rPr>
            <a:t>оценочные суждения </a:t>
          </a:r>
          <a:r>
            <a:rPr lang="ru-RU" sz="2400" i="1" dirty="0" smtClean="0">
              <a:latin typeface="Times New Roman" panose="02020603050405020304" pitchFamily="18" charset="0"/>
              <a:cs typeface="Times New Roman" panose="02020603050405020304" pitchFamily="18" charset="0"/>
            </a:rPr>
            <a:t>- это мнения, основанные на наших убеждениях, верованиях или взглядах. </a:t>
          </a:r>
          <a:endParaRPr lang="ru-RU" sz="2400" i="1" dirty="0">
            <a:latin typeface="Times New Roman" panose="02020603050405020304" pitchFamily="18" charset="0"/>
            <a:cs typeface="Times New Roman" panose="02020603050405020304" pitchFamily="18" charset="0"/>
          </a:endParaRPr>
        </a:p>
      </dgm:t>
    </dgm:pt>
    <dgm:pt modelId="{A8D6561A-5119-4EAF-B8C6-9796874C7097}" type="parTrans" cxnId="{9204AAD1-D186-4426-BD34-9E0CFB916AB2}">
      <dgm:prSet/>
      <dgm:spPr/>
      <dgm:t>
        <a:bodyPr/>
        <a:lstStyle/>
        <a:p>
          <a:endParaRPr lang="ru-RU"/>
        </a:p>
      </dgm:t>
    </dgm:pt>
    <dgm:pt modelId="{C55D734B-D733-4851-B01D-A6BA0035F95D}" type="sibTrans" cxnId="{9204AAD1-D186-4426-BD34-9E0CFB916AB2}">
      <dgm:prSet/>
      <dgm:spPr/>
      <dgm:t>
        <a:bodyPr/>
        <a:lstStyle/>
        <a:p>
          <a:endParaRPr lang="ru-RU"/>
        </a:p>
      </dgm:t>
    </dgm:pt>
    <dgm:pt modelId="{17838EE5-6D69-4D5F-8A3B-EA306FDBE6AC}" type="pres">
      <dgm:prSet presAssocID="{7C411BC4-E090-4993-AFDF-D97951D27779}" presName="Name0" presStyleCnt="0">
        <dgm:presLayoutVars>
          <dgm:chMax val="7"/>
          <dgm:chPref val="7"/>
          <dgm:dir/>
        </dgm:presLayoutVars>
      </dgm:prSet>
      <dgm:spPr/>
      <dgm:t>
        <a:bodyPr/>
        <a:lstStyle/>
        <a:p>
          <a:endParaRPr lang="ru-RU"/>
        </a:p>
      </dgm:t>
    </dgm:pt>
    <dgm:pt modelId="{B4D53156-4DE6-4F87-99AD-CFB1F83E0EC3}" type="pres">
      <dgm:prSet presAssocID="{7C411BC4-E090-4993-AFDF-D97951D27779}" presName="Name1" presStyleCnt="0"/>
      <dgm:spPr/>
    </dgm:pt>
    <dgm:pt modelId="{0C88A34C-35E1-4A09-B1ED-E2A6BD9D0341}" type="pres">
      <dgm:prSet presAssocID="{7C411BC4-E090-4993-AFDF-D97951D27779}" presName="cycle" presStyleCnt="0"/>
      <dgm:spPr/>
    </dgm:pt>
    <dgm:pt modelId="{DEECBE8A-127E-4028-833F-1FBDEF4DF536}" type="pres">
      <dgm:prSet presAssocID="{7C411BC4-E090-4993-AFDF-D97951D27779}" presName="srcNode" presStyleLbl="node1" presStyleIdx="0" presStyleCnt="3"/>
      <dgm:spPr/>
    </dgm:pt>
    <dgm:pt modelId="{D3858385-C388-4D3E-BB61-CB51F3D4B184}" type="pres">
      <dgm:prSet presAssocID="{7C411BC4-E090-4993-AFDF-D97951D27779}" presName="conn" presStyleLbl="parChTrans1D2" presStyleIdx="0" presStyleCnt="1"/>
      <dgm:spPr/>
      <dgm:t>
        <a:bodyPr/>
        <a:lstStyle/>
        <a:p>
          <a:endParaRPr lang="ru-RU"/>
        </a:p>
      </dgm:t>
    </dgm:pt>
    <dgm:pt modelId="{E8322EBD-A009-4CB2-A51F-94052A8E7DCB}" type="pres">
      <dgm:prSet presAssocID="{7C411BC4-E090-4993-AFDF-D97951D27779}" presName="extraNode" presStyleLbl="node1" presStyleIdx="0" presStyleCnt="3"/>
      <dgm:spPr/>
    </dgm:pt>
    <dgm:pt modelId="{8347F213-CA0C-4D0B-B015-78145E5BFCBB}" type="pres">
      <dgm:prSet presAssocID="{7C411BC4-E090-4993-AFDF-D97951D27779}" presName="dstNode" presStyleLbl="node1" presStyleIdx="0" presStyleCnt="3"/>
      <dgm:spPr/>
    </dgm:pt>
    <dgm:pt modelId="{6F6F4AFA-C168-4E4E-8A6C-E8807C44EB53}" type="pres">
      <dgm:prSet presAssocID="{CB106377-A95B-4EBB-81AD-8DBF23CC3FA0}" presName="text_1" presStyleLbl="node1" presStyleIdx="0" presStyleCnt="3">
        <dgm:presLayoutVars>
          <dgm:bulletEnabled val="1"/>
        </dgm:presLayoutVars>
      </dgm:prSet>
      <dgm:spPr/>
      <dgm:t>
        <a:bodyPr/>
        <a:lstStyle/>
        <a:p>
          <a:endParaRPr lang="ru-RU"/>
        </a:p>
      </dgm:t>
    </dgm:pt>
    <dgm:pt modelId="{2DB336B0-44FC-41F1-B793-FA8AC59354B8}" type="pres">
      <dgm:prSet presAssocID="{CB106377-A95B-4EBB-81AD-8DBF23CC3FA0}" presName="accent_1" presStyleCnt="0"/>
      <dgm:spPr/>
    </dgm:pt>
    <dgm:pt modelId="{54B5A410-D5FF-4B2F-8509-616121E3906D}" type="pres">
      <dgm:prSet presAssocID="{CB106377-A95B-4EBB-81AD-8DBF23CC3FA0}" presName="accentRepeatNode" presStyleLbl="solidFgAcc1" presStyleIdx="0" presStyleCnt="3"/>
      <dgm:spPr>
        <a:solidFill>
          <a:srgbClr val="000042"/>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028B179A-CF44-4297-B7CD-B3028267FC0F}" type="pres">
      <dgm:prSet presAssocID="{52496DD5-CFC8-42B4-85BB-41F56808E6ED}" presName="text_2" presStyleLbl="node1" presStyleIdx="1" presStyleCnt="3" custScaleX="99342" custScaleY="137204">
        <dgm:presLayoutVars>
          <dgm:bulletEnabled val="1"/>
        </dgm:presLayoutVars>
      </dgm:prSet>
      <dgm:spPr/>
      <dgm:t>
        <a:bodyPr/>
        <a:lstStyle/>
        <a:p>
          <a:endParaRPr lang="ru-RU"/>
        </a:p>
      </dgm:t>
    </dgm:pt>
    <dgm:pt modelId="{AEDF2E0F-1AF6-4E26-B8B7-4550E19185AE}" type="pres">
      <dgm:prSet presAssocID="{52496DD5-CFC8-42B4-85BB-41F56808E6ED}" presName="accent_2" presStyleCnt="0"/>
      <dgm:spPr/>
    </dgm:pt>
    <dgm:pt modelId="{01102B7A-189E-430C-9736-124CA090F5A9}" type="pres">
      <dgm:prSet presAssocID="{52496DD5-CFC8-42B4-85BB-41F56808E6ED}" presName="accentRepeatNode" presStyleLbl="solidFgAcc1" presStyleIdx="1" presStyleCnt="3"/>
      <dgm:spPr>
        <a:solidFill>
          <a:srgbClr val="003964"/>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 modelId="{8E90F857-AF34-423E-8CEC-E602FC268864}" type="pres">
      <dgm:prSet presAssocID="{DE9B68CE-96DC-40FA-A0F7-5A96F808A45C}" presName="text_3" presStyleLbl="node1" presStyleIdx="2" presStyleCnt="3">
        <dgm:presLayoutVars>
          <dgm:bulletEnabled val="1"/>
        </dgm:presLayoutVars>
      </dgm:prSet>
      <dgm:spPr/>
      <dgm:t>
        <a:bodyPr/>
        <a:lstStyle/>
        <a:p>
          <a:endParaRPr lang="ru-RU"/>
        </a:p>
      </dgm:t>
    </dgm:pt>
    <dgm:pt modelId="{654EE0F0-4093-4F76-996A-CC751873FC96}" type="pres">
      <dgm:prSet presAssocID="{DE9B68CE-96DC-40FA-A0F7-5A96F808A45C}" presName="accent_3" presStyleCnt="0"/>
      <dgm:spPr/>
    </dgm:pt>
    <dgm:pt modelId="{A8C7E2E9-76CF-4FED-9D27-563DE2DEEC74}" type="pres">
      <dgm:prSet presAssocID="{DE9B68CE-96DC-40FA-A0F7-5A96F808A45C}" presName="accentRepeatNode" presStyleLbl="solidFgAcc1" presStyleIdx="2" presStyleCnt="3"/>
      <dgm:spPr>
        <a:solidFill>
          <a:srgbClr val="4A77D2"/>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pt>
  </dgm:ptLst>
  <dgm:cxnLst>
    <dgm:cxn modelId="{9204AAD1-D186-4426-BD34-9E0CFB916AB2}" srcId="{7C411BC4-E090-4993-AFDF-D97951D27779}" destId="{DE9B68CE-96DC-40FA-A0F7-5A96F808A45C}" srcOrd="2" destOrd="0" parTransId="{A8D6561A-5119-4EAF-B8C6-9796874C7097}" sibTransId="{C55D734B-D733-4851-B01D-A6BA0035F95D}"/>
    <dgm:cxn modelId="{DFE742C6-B97D-4D5C-BF2E-D464A13CC647}" type="presOf" srcId="{52496DD5-CFC8-42B4-85BB-41F56808E6ED}" destId="{028B179A-CF44-4297-B7CD-B3028267FC0F}" srcOrd="0" destOrd="0" presId="urn:microsoft.com/office/officeart/2008/layout/VerticalCurvedList"/>
    <dgm:cxn modelId="{4BC0775B-CFE9-4DE2-A333-3132F6C25AE2}" srcId="{7C411BC4-E090-4993-AFDF-D97951D27779}" destId="{52496DD5-CFC8-42B4-85BB-41F56808E6ED}" srcOrd="1" destOrd="0" parTransId="{832D5197-88F7-407F-8691-B4864E51A96D}" sibTransId="{4274DB89-05E8-4D3E-B9B4-485F4AC4A34D}"/>
    <dgm:cxn modelId="{60644E12-3E25-4ED8-BAED-316D81DD953D}" type="presOf" srcId="{DE9B68CE-96DC-40FA-A0F7-5A96F808A45C}" destId="{8E90F857-AF34-423E-8CEC-E602FC268864}" srcOrd="0" destOrd="0" presId="urn:microsoft.com/office/officeart/2008/layout/VerticalCurvedList"/>
    <dgm:cxn modelId="{3DE3B831-7AB8-40EF-BE9B-C37B42F7F9A5}" type="presOf" srcId="{CB106377-A95B-4EBB-81AD-8DBF23CC3FA0}" destId="{6F6F4AFA-C168-4E4E-8A6C-E8807C44EB53}" srcOrd="0" destOrd="0" presId="urn:microsoft.com/office/officeart/2008/layout/VerticalCurvedList"/>
    <dgm:cxn modelId="{3E5664D1-CABB-4EB0-8965-69FC46384504}" type="presOf" srcId="{C29C128D-8A7C-4EB5-BD42-4982FB23D47F}" destId="{D3858385-C388-4D3E-BB61-CB51F3D4B184}" srcOrd="0" destOrd="0" presId="urn:microsoft.com/office/officeart/2008/layout/VerticalCurvedList"/>
    <dgm:cxn modelId="{B02B6142-7173-4C29-96A3-10544E8C454A}" type="presOf" srcId="{7C411BC4-E090-4993-AFDF-D97951D27779}" destId="{17838EE5-6D69-4D5F-8A3B-EA306FDBE6AC}" srcOrd="0" destOrd="0" presId="urn:microsoft.com/office/officeart/2008/layout/VerticalCurvedList"/>
    <dgm:cxn modelId="{E49EF073-5288-47C3-B604-4218B05B9E2E}" srcId="{7C411BC4-E090-4993-AFDF-D97951D27779}" destId="{CB106377-A95B-4EBB-81AD-8DBF23CC3FA0}" srcOrd="0" destOrd="0" parTransId="{C9FA7AE8-BE19-42C5-B132-1A7B4E95A149}" sibTransId="{C29C128D-8A7C-4EB5-BD42-4982FB23D47F}"/>
    <dgm:cxn modelId="{95B98D3B-F133-4E94-AD40-3E279396C17D}" type="presParOf" srcId="{17838EE5-6D69-4D5F-8A3B-EA306FDBE6AC}" destId="{B4D53156-4DE6-4F87-99AD-CFB1F83E0EC3}" srcOrd="0" destOrd="0" presId="urn:microsoft.com/office/officeart/2008/layout/VerticalCurvedList"/>
    <dgm:cxn modelId="{D85A1FB9-0379-45C2-83FA-F4DAF153706A}" type="presParOf" srcId="{B4D53156-4DE6-4F87-99AD-CFB1F83E0EC3}" destId="{0C88A34C-35E1-4A09-B1ED-E2A6BD9D0341}" srcOrd="0" destOrd="0" presId="urn:microsoft.com/office/officeart/2008/layout/VerticalCurvedList"/>
    <dgm:cxn modelId="{8FD7ADB2-BB73-455D-A748-E8E944A48AAE}" type="presParOf" srcId="{0C88A34C-35E1-4A09-B1ED-E2A6BD9D0341}" destId="{DEECBE8A-127E-4028-833F-1FBDEF4DF536}" srcOrd="0" destOrd="0" presId="urn:microsoft.com/office/officeart/2008/layout/VerticalCurvedList"/>
    <dgm:cxn modelId="{23774C9B-9DCA-4A84-9AD0-403BEDCDF97B}" type="presParOf" srcId="{0C88A34C-35E1-4A09-B1ED-E2A6BD9D0341}" destId="{D3858385-C388-4D3E-BB61-CB51F3D4B184}" srcOrd="1" destOrd="0" presId="urn:microsoft.com/office/officeart/2008/layout/VerticalCurvedList"/>
    <dgm:cxn modelId="{989B8D57-E895-4EB8-94ED-1E96A212FB41}" type="presParOf" srcId="{0C88A34C-35E1-4A09-B1ED-E2A6BD9D0341}" destId="{E8322EBD-A009-4CB2-A51F-94052A8E7DCB}" srcOrd="2" destOrd="0" presId="urn:microsoft.com/office/officeart/2008/layout/VerticalCurvedList"/>
    <dgm:cxn modelId="{CD5DC28F-F316-44A7-9F02-3AFBF6DBA626}" type="presParOf" srcId="{0C88A34C-35E1-4A09-B1ED-E2A6BD9D0341}" destId="{8347F213-CA0C-4D0B-B015-78145E5BFCBB}" srcOrd="3" destOrd="0" presId="urn:microsoft.com/office/officeart/2008/layout/VerticalCurvedList"/>
    <dgm:cxn modelId="{A0C192A6-99B3-4334-816C-41BF42361747}" type="presParOf" srcId="{B4D53156-4DE6-4F87-99AD-CFB1F83E0EC3}" destId="{6F6F4AFA-C168-4E4E-8A6C-E8807C44EB53}" srcOrd="1" destOrd="0" presId="urn:microsoft.com/office/officeart/2008/layout/VerticalCurvedList"/>
    <dgm:cxn modelId="{AA0F25ED-3969-431C-BF2D-735E86EEBD07}" type="presParOf" srcId="{B4D53156-4DE6-4F87-99AD-CFB1F83E0EC3}" destId="{2DB336B0-44FC-41F1-B793-FA8AC59354B8}" srcOrd="2" destOrd="0" presId="urn:microsoft.com/office/officeart/2008/layout/VerticalCurvedList"/>
    <dgm:cxn modelId="{3112FE96-4688-4C31-8404-C676545601C6}" type="presParOf" srcId="{2DB336B0-44FC-41F1-B793-FA8AC59354B8}" destId="{54B5A410-D5FF-4B2F-8509-616121E3906D}" srcOrd="0" destOrd="0" presId="urn:microsoft.com/office/officeart/2008/layout/VerticalCurvedList"/>
    <dgm:cxn modelId="{1531A0C3-DBE5-4FAC-9914-E4273AA5B752}" type="presParOf" srcId="{B4D53156-4DE6-4F87-99AD-CFB1F83E0EC3}" destId="{028B179A-CF44-4297-B7CD-B3028267FC0F}" srcOrd="3" destOrd="0" presId="urn:microsoft.com/office/officeart/2008/layout/VerticalCurvedList"/>
    <dgm:cxn modelId="{EDB14AB5-9A85-4FD9-8A2E-7CA25BDBE606}" type="presParOf" srcId="{B4D53156-4DE6-4F87-99AD-CFB1F83E0EC3}" destId="{AEDF2E0F-1AF6-4E26-B8B7-4550E19185AE}" srcOrd="4" destOrd="0" presId="urn:microsoft.com/office/officeart/2008/layout/VerticalCurvedList"/>
    <dgm:cxn modelId="{272A1A5F-2425-48C1-ACF5-0B854FEC19D4}" type="presParOf" srcId="{AEDF2E0F-1AF6-4E26-B8B7-4550E19185AE}" destId="{01102B7A-189E-430C-9736-124CA090F5A9}" srcOrd="0" destOrd="0" presId="urn:microsoft.com/office/officeart/2008/layout/VerticalCurvedList"/>
    <dgm:cxn modelId="{741FD570-2250-46D6-BB27-9EC818AC17CF}" type="presParOf" srcId="{B4D53156-4DE6-4F87-99AD-CFB1F83E0EC3}" destId="{8E90F857-AF34-423E-8CEC-E602FC268864}" srcOrd="5" destOrd="0" presId="urn:microsoft.com/office/officeart/2008/layout/VerticalCurvedList"/>
    <dgm:cxn modelId="{2A2A9137-5E55-47D3-85CB-CFB359144014}" type="presParOf" srcId="{B4D53156-4DE6-4F87-99AD-CFB1F83E0EC3}" destId="{654EE0F0-4093-4F76-996A-CC751873FC96}" srcOrd="6" destOrd="0" presId="urn:microsoft.com/office/officeart/2008/layout/VerticalCurvedList"/>
    <dgm:cxn modelId="{508655C6-8DF9-4F26-949E-7ECD8FA20FC3}" type="presParOf" srcId="{654EE0F0-4093-4F76-996A-CC751873FC96}" destId="{A8C7E2E9-76CF-4FED-9D27-563DE2DEEC7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1E"/>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400" b="1" i="1" dirty="0" smtClean="0">
              <a:solidFill>
                <a:schemeClr val="bg1"/>
              </a:solidFill>
              <a:latin typeface="Times New Roman" panose="02020603050405020304" pitchFamily="18" charset="0"/>
              <a:cs typeface="Times New Roman" panose="02020603050405020304" pitchFamily="18" charset="0"/>
            </a:rPr>
            <a:t>       </a:t>
          </a:r>
          <a:r>
            <a:rPr lang="ru-RU" sz="3200" b="1" i="1" dirty="0" smtClean="0">
              <a:solidFill>
                <a:schemeClr val="bg1"/>
              </a:solidFill>
              <a:latin typeface="Times New Roman" panose="02020603050405020304" pitchFamily="18" charset="0"/>
              <a:cs typeface="Times New Roman" panose="02020603050405020304" pitchFamily="18" charset="0"/>
            </a:rPr>
            <a:t>Обдумывание</a:t>
          </a:r>
          <a:r>
            <a:rPr lang="ru-RU" sz="3200" b="0" i="1" dirty="0" smtClean="0">
              <a:solidFill>
                <a:schemeClr val="bg1"/>
              </a:solidFill>
              <a:latin typeface="Times New Roman" panose="02020603050405020304" pitchFamily="18" charset="0"/>
              <a:cs typeface="Times New Roman" panose="02020603050405020304" pitchFamily="18" charset="0"/>
            </a:rPr>
            <a:t>.</a:t>
          </a:r>
          <a:endParaRPr lang="ru-RU" sz="3200" b="0"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F77B80FE-8B22-4B65-BD24-8A30F23A1960}">
      <dgm:prSet phldrT="[Текст]" custT="1"/>
      <dgm:spPr>
        <a:solidFill>
          <a:srgbClr val="003964"/>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3200" b="1" i="1" dirty="0" smtClean="0">
              <a:solidFill>
                <a:schemeClr val="bg1"/>
              </a:solidFill>
              <a:latin typeface="Times New Roman" panose="02020603050405020304" pitchFamily="18" charset="0"/>
            </a:rPr>
            <a:t>       Написание .   </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999E1D78-40D9-4136-B478-9EF7CF86BC24}" type="parTrans" cxnId="{9589ADEC-88D9-43B7-9C01-1DA6674DFA93}">
      <dgm:prSet/>
      <dgm:spPr/>
      <dgm:t>
        <a:bodyPr/>
        <a:lstStyle/>
        <a:p>
          <a:endParaRPr lang="ru-RU"/>
        </a:p>
      </dgm:t>
    </dgm:pt>
    <dgm:pt modelId="{065395D4-FDA0-483B-97B9-9FF79AB28E22}" type="sibTrans" cxnId="{9589ADEC-88D9-43B7-9C01-1DA6674DFA93}">
      <dgm:prSet/>
      <dgm:spPr/>
      <dgm:t>
        <a:bodyPr/>
        <a:lstStyle/>
        <a:p>
          <a:endParaRPr lang="ru-RU"/>
        </a:p>
      </dgm:t>
    </dgm:pt>
    <dgm:pt modelId="{1D3C0F76-8853-453A-A301-523F4ACA39A9}">
      <dgm:prSet phldrT="[Текст]" custT="1"/>
      <dgm:spPr>
        <a:solidFill>
          <a:srgbClr val="00518E"/>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3200" b="1" i="1" dirty="0" smtClean="0">
              <a:solidFill>
                <a:schemeClr val="bg1"/>
              </a:solidFill>
              <a:latin typeface="Times New Roman" panose="02020603050405020304" pitchFamily="18" charset="0"/>
            </a:rPr>
            <a:t>       Проверка.  </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8E7D19D1-AC63-40A7-ADD4-80DC940B4353}">
      <dgm:prSet phldrT="[Текст]" custT="1"/>
      <dgm:spPr>
        <a:solidFill>
          <a:srgbClr val="4A77D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0" i="1" dirty="0" smtClean="0">
              <a:solidFill>
                <a:schemeClr val="bg1"/>
              </a:solidFill>
              <a:latin typeface="Times New Roman" panose="02020603050405020304" pitchFamily="18" charset="0"/>
            </a:rPr>
            <a:t>       </a:t>
          </a:r>
          <a:r>
            <a:rPr lang="ru-RU" sz="3200" b="1" i="1" dirty="0" smtClean="0">
              <a:solidFill>
                <a:schemeClr val="bg1"/>
              </a:solidFill>
              <a:latin typeface="Times New Roman" panose="02020603050405020304" pitchFamily="18" charset="0"/>
            </a:rPr>
            <a:t>Правка.</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221DE4F1-CDAB-4CA9-A2B2-C9935E304C8F}" type="sibTrans" cxnId="{2DF919A2-2A3D-4CB6-91ED-E3A01F1CD2D5}">
      <dgm:prSet/>
      <dgm:spPr/>
      <dgm:t>
        <a:bodyPr/>
        <a:lstStyle/>
        <a:p>
          <a:endParaRPr lang="ru-RU"/>
        </a:p>
      </dgm:t>
    </dgm:pt>
    <dgm:pt modelId="{CBF3017A-5039-43A7-81B6-0278BC701BB0}" type="parTrans" cxnId="{2DF919A2-2A3D-4CB6-91ED-E3A01F1CD2D5}">
      <dgm:prSet/>
      <dgm:spPr/>
      <dgm:t>
        <a:bodyPr/>
        <a:lstStyle/>
        <a:p>
          <a:endParaRPr lang="ru-RU"/>
        </a:p>
      </dgm:t>
    </dgm:pt>
    <dgm:pt modelId="{6D22495C-E581-4BAB-B84F-3699EB9A6DE4}">
      <dgm:prSet phldrT="[Текст]" custT="1"/>
      <dgm:spPr>
        <a:solidFill>
          <a:srgbClr val="00004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3200" b="1" i="1" dirty="0" smtClean="0">
              <a:solidFill>
                <a:schemeClr val="bg1"/>
              </a:solidFill>
              <a:latin typeface="Times New Roman" panose="02020603050405020304" pitchFamily="18" charset="0"/>
              <a:cs typeface="Times New Roman" panose="02020603050405020304" pitchFamily="18" charset="0"/>
            </a:rPr>
            <a:t>       Планирование</a:t>
          </a:r>
          <a:r>
            <a:rPr lang="ru-RU" sz="3200" b="0" i="1" dirty="0" smtClean="0">
              <a:solidFill>
                <a:schemeClr val="bg1"/>
              </a:solidFill>
              <a:latin typeface="Times New Roman" panose="02020603050405020304" pitchFamily="18" charset="0"/>
              <a:cs typeface="Times New Roman" panose="02020603050405020304" pitchFamily="18" charset="0"/>
            </a:rPr>
            <a:t> </a:t>
          </a:r>
          <a:endParaRPr lang="ru-RU" sz="3200" b="0" i="1" dirty="0">
            <a:solidFill>
              <a:schemeClr val="bg1"/>
            </a:solidFill>
            <a:latin typeface="Times New Roman" panose="02020603050405020304" pitchFamily="18" charset="0"/>
            <a:cs typeface="Times New Roman" panose="02020603050405020304" pitchFamily="18" charset="0"/>
          </a:endParaRPr>
        </a:p>
      </dgm:t>
    </dgm:pt>
    <dgm:pt modelId="{10D91A60-9677-4A2B-94A9-9FA036A421BB}" type="parTrans" cxnId="{C0D5B80E-6EC4-4CD7-B2E1-DC5D1A30E4A6}">
      <dgm:prSet/>
      <dgm:spPr/>
      <dgm:t>
        <a:bodyPr/>
        <a:lstStyle/>
        <a:p>
          <a:endParaRPr lang="ru-RU"/>
        </a:p>
      </dgm:t>
    </dgm:pt>
    <dgm:pt modelId="{B0E1CB0D-B71B-4D16-9077-6B9759748EDE}" type="sibTrans" cxnId="{C0D5B80E-6EC4-4CD7-B2E1-DC5D1A30E4A6}">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5"/>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5"/>
      <dgm:spPr/>
    </dgm:pt>
    <dgm:pt modelId="{3C587DE8-3727-4359-9ED7-B47E85A2EA98}" type="pres">
      <dgm:prSet presAssocID="{D2DA557C-12BB-4E92-AA88-0994F2BD9385}" presName="dstNode" presStyleLbl="node1" presStyleIdx="0" presStyleCnt="5"/>
      <dgm:spPr/>
    </dgm:pt>
    <dgm:pt modelId="{E8A16D2E-8C77-4E38-B5A6-759D4C295B25}" type="pres">
      <dgm:prSet presAssocID="{D9C178D8-1EAC-4269-BB43-08CFB63A576B}" presName="text_1" presStyleLbl="node1" presStyleIdx="0" presStyleCnt="5" custScaleY="110703">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5"/>
      <dgm:spPr>
        <a:solidFill>
          <a:srgbClr val="00001E"/>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5CA6DB04-87F9-4353-BA74-3DE790792A4F}" type="pres">
      <dgm:prSet presAssocID="{6D22495C-E581-4BAB-B84F-3699EB9A6DE4}" presName="text_2" presStyleLbl="node1" presStyleIdx="1" presStyleCnt="5">
        <dgm:presLayoutVars>
          <dgm:bulletEnabled val="1"/>
        </dgm:presLayoutVars>
      </dgm:prSet>
      <dgm:spPr/>
      <dgm:t>
        <a:bodyPr/>
        <a:lstStyle/>
        <a:p>
          <a:endParaRPr lang="ru-RU"/>
        </a:p>
      </dgm:t>
    </dgm:pt>
    <dgm:pt modelId="{79051621-2487-4C2B-B277-74131D68E9AE}" type="pres">
      <dgm:prSet presAssocID="{6D22495C-E581-4BAB-B84F-3699EB9A6DE4}" presName="accent_2" presStyleCnt="0"/>
      <dgm:spPr/>
    </dgm:pt>
    <dgm:pt modelId="{8E91EDDA-A26B-425B-ACD0-0F723E1D97D8}" type="pres">
      <dgm:prSet presAssocID="{6D22495C-E581-4BAB-B84F-3699EB9A6DE4}" presName="accentRepeatNode" presStyleLbl="solidFgAcc1" presStyleIdx="1" presStyleCnt="5"/>
      <dgm:spPr>
        <a:solidFill>
          <a:srgbClr val="000042"/>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DAD46558-EACC-457A-BD6E-387A6D996F03}" type="pres">
      <dgm:prSet presAssocID="{F77B80FE-8B22-4B65-BD24-8A30F23A1960}" presName="text_3" presStyleLbl="node1" presStyleIdx="2" presStyleCnt="5">
        <dgm:presLayoutVars>
          <dgm:bulletEnabled val="1"/>
        </dgm:presLayoutVars>
      </dgm:prSet>
      <dgm:spPr/>
      <dgm:t>
        <a:bodyPr/>
        <a:lstStyle/>
        <a:p>
          <a:endParaRPr lang="ru-RU"/>
        </a:p>
      </dgm:t>
    </dgm:pt>
    <dgm:pt modelId="{3B2748F9-AF49-4942-90F2-3F97C9CEED2D}" type="pres">
      <dgm:prSet presAssocID="{F77B80FE-8B22-4B65-BD24-8A30F23A1960}" presName="accent_3" presStyleCnt="0"/>
      <dgm:spPr/>
    </dgm:pt>
    <dgm:pt modelId="{F4E8BB1D-73EA-4943-9CC7-F3F3E633FDFB}" type="pres">
      <dgm:prSet presAssocID="{F77B80FE-8B22-4B65-BD24-8A30F23A1960}" presName="accentRepeatNode" presStyleLbl="solidFgAcc1" presStyleIdx="2" presStyleCnt="5"/>
      <dgm:spPr>
        <a:solidFill>
          <a:srgbClr val="003964"/>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1CD154B1-A7A7-4EFD-A892-5B332E8D3B28}" type="pres">
      <dgm:prSet presAssocID="{1D3C0F76-8853-453A-A301-523F4ACA39A9}" presName="text_4" presStyleLbl="node1" presStyleIdx="3" presStyleCnt="5">
        <dgm:presLayoutVars>
          <dgm:bulletEnabled val="1"/>
        </dgm:presLayoutVars>
      </dgm:prSet>
      <dgm:spPr/>
      <dgm:t>
        <a:bodyPr/>
        <a:lstStyle/>
        <a:p>
          <a:endParaRPr lang="ru-RU"/>
        </a:p>
      </dgm:t>
    </dgm:pt>
    <dgm:pt modelId="{2CCA01C8-D2A2-446D-994C-1F9EA247BFCB}" type="pres">
      <dgm:prSet presAssocID="{1D3C0F76-8853-453A-A301-523F4ACA39A9}" presName="accent_4" presStyleCnt="0"/>
      <dgm:spPr/>
    </dgm:pt>
    <dgm:pt modelId="{644703C9-FEFC-4486-871A-28536A82FE9F}" type="pres">
      <dgm:prSet presAssocID="{1D3C0F76-8853-453A-A301-523F4ACA39A9}" presName="accentRepeatNode" presStyleLbl="solidFgAcc1" presStyleIdx="3" presStyleCnt="5"/>
      <dgm:spPr>
        <a:solidFill>
          <a:srgbClr val="00518E"/>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FF04FAE-3A92-4E2E-BD7F-1217633E6D0C}" type="pres">
      <dgm:prSet presAssocID="{8E7D19D1-AC63-40A7-ADD4-80DC940B4353}" presName="text_5" presStyleLbl="node1" presStyleIdx="4" presStyleCnt="5">
        <dgm:presLayoutVars>
          <dgm:bulletEnabled val="1"/>
        </dgm:presLayoutVars>
      </dgm:prSet>
      <dgm:spPr/>
      <dgm:t>
        <a:bodyPr/>
        <a:lstStyle/>
        <a:p>
          <a:endParaRPr lang="ru-RU"/>
        </a:p>
      </dgm:t>
    </dgm:pt>
    <dgm:pt modelId="{AD5D79E5-E551-472D-AE50-0F28B7697F27}" type="pres">
      <dgm:prSet presAssocID="{8E7D19D1-AC63-40A7-ADD4-80DC940B4353}" presName="accent_5" presStyleCnt="0"/>
      <dgm:spPr/>
    </dgm:pt>
    <dgm:pt modelId="{0C57FBA9-4760-4C5C-A673-3BC034B5B6EF}" type="pres">
      <dgm:prSet presAssocID="{8E7D19D1-AC63-40A7-ADD4-80DC940B4353}" presName="accentRepeatNode" presStyleLbl="solidFgAcc1" presStyleIdx="4" presStyleCnt="5"/>
      <dgm:spPr>
        <a:solidFill>
          <a:srgbClr val="4A77D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99E91B0D-EFB6-4756-AB67-9769505EA664}" type="presOf" srcId="{F77B80FE-8B22-4B65-BD24-8A30F23A1960}" destId="{DAD46558-EACC-457A-BD6E-387A6D996F03}" srcOrd="0" destOrd="0" presId="urn:microsoft.com/office/officeart/2008/layout/VerticalCurvedList"/>
    <dgm:cxn modelId="{499A5CF9-519D-49FE-BF9C-492CB0AA8F23}" type="presOf" srcId="{8E7D19D1-AC63-40A7-ADD4-80DC940B4353}" destId="{BFF04FAE-3A92-4E2E-BD7F-1217633E6D0C}" srcOrd="0" destOrd="0" presId="urn:microsoft.com/office/officeart/2008/layout/VerticalCurvedList"/>
    <dgm:cxn modelId="{1DF4B339-132E-443B-BB07-2A60121C2A37}" type="presOf" srcId="{B18AA4DB-05A9-4C16-B99F-BA023A797610}" destId="{F3D88D62-A170-424C-A2CE-482B5A2B0688}" srcOrd="0" destOrd="0" presId="urn:microsoft.com/office/officeart/2008/layout/VerticalCurvedList"/>
    <dgm:cxn modelId="{8FAEF8E3-BCB8-47BC-9BBD-F0BECFA6CA22}" srcId="{D2DA557C-12BB-4E92-AA88-0994F2BD9385}" destId="{1D3C0F76-8853-453A-A301-523F4ACA39A9}" srcOrd="3" destOrd="0" parTransId="{9CD75BDB-978D-4E38-A364-A7EAE39ACAE0}" sibTransId="{D86393CB-B0A0-41E8-BAF9-313F0307CEDA}"/>
    <dgm:cxn modelId="{2DF919A2-2A3D-4CB6-91ED-E3A01F1CD2D5}" srcId="{D2DA557C-12BB-4E92-AA88-0994F2BD9385}" destId="{8E7D19D1-AC63-40A7-ADD4-80DC940B4353}" srcOrd="4" destOrd="0" parTransId="{CBF3017A-5039-43A7-81B6-0278BC701BB0}" sibTransId="{221DE4F1-CDAB-4CA9-A2B2-C9935E304C8F}"/>
    <dgm:cxn modelId="{9589ADEC-88D9-43B7-9C01-1DA6674DFA93}" srcId="{D2DA557C-12BB-4E92-AA88-0994F2BD9385}" destId="{F77B80FE-8B22-4B65-BD24-8A30F23A1960}" srcOrd="2" destOrd="0" parTransId="{999E1D78-40D9-4136-B478-9EF7CF86BC24}" sibTransId="{065395D4-FDA0-483B-97B9-9FF79AB28E22}"/>
    <dgm:cxn modelId="{8CD49C84-A1E6-4EC4-A945-FE806FF0DBEF}" type="presOf" srcId="{D2DA557C-12BB-4E92-AA88-0994F2BD9385}" destId="{51237F25-2DD9-4837-AF49-8DABC72226E5}" srcOrd="0" destOrd="0" presId="urn:microsoft.com/office/officeart/2008/layout/VerticalCurvedList"/>
    <dgm:cxn modelId="{1B0A7300-53C7-4065-8628-9E6C9EC7057F}" type="presOf" srcId="{1D3C0F76-8853-453A-A301-523F4ACA39A9}" destId="{1CD154B1-A7A7-4EFD-A892-5B332E8D3B28}" srcOrd="0" destOrd="0" presId="urn:microsoft.com/office/officeart/2008/layout/VerticalCurvedList"/>
    <dgm:cxn modelId="{4AB36ECE-629F-410F-B08D-8447E000BFFE}" type="presOf" srcId="{6D22495C-E581-4BAB-B84F-3699EB9A6DE4}" destId="{5CA6DB04-87F9-4353-BA74-3DE790792A4F}"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C0D5B80E-6EC4-4CD7-B2E1-DC5D1A30E4A6}" srcId="{D2DA557C-12BB-4E92-AA88-0994F2BD9385}" destId="{6D22495C-E581-4BAB-B84F-3699EB9A6DE4}" srcOrd="1" destOrd="0" parTransId="{10D91A60-9677-4A2B-94A9-9FA036A421BB}" sibTransId="{B0E1CB0D-B71B-4D16-9077-6B9759748EDE}"/>
    <dgm:cxn modelId="{09BEF70F-2C46-4E91-B301-4C7507A23B4D}" srcId="{D2DA557C-12BB-4E92-AA88-0994F2BD9385}" destId="{D9C178D8-1EAC-4269-BB43-08CFB63A576B}" srcOrd="0" destOrd="0" parTransId="{F2992EFD-9E43-4FC4-A8D2-BCAFE4C11C0E}" sibTransId="{B18AA4DB-05A9-4C16-B99F-BA023A797610}"/>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06BF90B4-A75D-4B81-8A3D-6B13F4009C22}" type="presParOf" srcId="{7906D2C3-B85A-4F4C-83C3-262D52780BCA}" destId="{5CA6DB04-87F9-4353-BA74-3DE790792A4F}" srcOrd="3" destOrd="0" presId="urn:microsoft.com/office/officeart/2008/layout/VerticalCurvedList"/>
    <dgm:cxn modelId="{489813E5-4613-4CEB-BFB0-B346E9CB2018}" type="presParOf" srcId="{7906D2C3-B85A-4F4C-83C3-262D52780BCA}" destId="{79051621-2487-4C2B-B277-74131D68E9AE}" srcOrd="4" destOrd="0" presId="urn:microsoft.com/office/officeart/2008/layout/VerticalCurvedList"/>
    <dgm:cxn modelId="{18B32AC5-D91C-4769-A94A-73E77DF64C67}" type="presParOf" srcId="{79051621-2487-4C2B-B277-74131D68E9AE}" destId="{8E91EDDA-A26B-425B-ACD0-0F723E1D97D8}" srcOrd="0" destOrd="0" presId="urn:microsoft.com/office/officeart/2008/layout/VerticalCurvedList"/>
    <dgm:cxn modelId="{5B16EDFB-2E1B-4882-ABBF-D33038032749}" type="presParOf" srcId="{7906D2C3-B85A-4F4C-83C3-262D52780BCA}" destId="{DAD46558-EACC-457A-BD6E-387A6D996F03}" srcOrd="5" destOrd="0" presId="urn:microsoft.com/office/officeart/2008/layout/VerticalCurvedList"/>
    <dgm:cxn modelId="{45547D24-406D-4D94-AEAD-6E56B8D50A06}" type="presParOf" srcId="{7906D2C3-B85A-4F4C-83C3-262D52780BCA}" destId="{3B2748F9-AF49-4942-90F2-3F97C9CEED2D}" srcOrd="6" destOrd="0" presId="urn:microsoft.com/office/officeart/2008/layout/VerticalCurvedList"/>
    <dgm:cxn modelId="{283363CF-4247-4451-B86B-13486E354DAA}" type="presParOf" srcId="{3B2748F9-AF49-4942-90F2-3F97C9CEED2D}" destId="{F4E8BB1D-73EA-4943-9CC7-F3F3E633FDFB}" srcOrd="0" destOrd="0" presId="urn:microsoft.com/office/officeart/2008/layout/VerticalCurvedList"/>
    <dgm:cxn modelId="{602A0BB7-E45F-442F-8DBA-E839F782C837}" type="presParOf" srcId="{7906D2C3-B85A-4F4C-83C3-262D52780BCA}" destId="{1CD154B1-A7A7-4EFD-A892-5B332E8D3B28}" srcOrd="7" destOrd="0" presId="urn:microsoft.com/office/officeart/2008/layout/VerticalCurvedList"/>
    <dgm:cxn modelId="{FA12D5F6-8761-4FE6-A181-E2DB020DF4F2}" type="presParOf" srcId="{7906D2C3-B85A-4F4C-83C3-262D52780BCA}" destId="{2CCA01C8-D2A2-446D-994C-1F9EA247BFCB}" srcOrd="8" destOrd="0" presId="urn:microsoft.com/office/officeart/2008/layout/VerticalCurvedList"/>
    <dgm:cxn modelId="{45599812-BAD3-45C7-8D65-6B75846B7FED}" type="presParOf" srcId="{2CCA01C8-D2A2-446D-994C-1F9EA247BFCB}" destId="{644703C9-FEFC-4486-871A-28536A82FE9F}" srcOrd="0" destOrd="0" presId="urn:microsoft.com/office/officeart/2008/layout/VerticalCurvedList"/>
    <dgm:cxn modelId="{4C75AB0D-EF70-4D6C-8233-F39A7602F8EC}" type="presParOf" srcId="{7906D2C3-B85A-4F4C-83C3-262D52780BCA}" destId="{BFF04FAE-3A92-4E2E-BD7F-1217633E6D0C}" srcOrd="9" destOrd="0" presId="urn:microsoft.com/office/officeart/2008/layout/VerticalCurvedList"/>
    <dgm:cxn modelId="{A238C510-0E88-4300-ABE6-7D07A72E8F9B}" type="presParOf" srcId="{7906D2C3-B85A-4F4C-83C3-262D52780BCA}" destId="{AD5D79E5-E551-472D-AE50-0F28B7697F27}" srcOrd="10" destOrd="0" presId="urn:microsoft.com/office/officeart/2008/layout/VerticalCurvedList"/>
    <dgm:cxn modelId="{8C7AD5B4-CF02-43EE-8AFF-A0BD19050B44}" type="presParOf" srcId="{AD5D79E5-E551-472D-AE50-0F28B7697F27}" destId="{0C57FBA9-4760-4C5C-A673-3BC034B5B6E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2DA557C-12BB-4E92-AA88-0994F2BD9385}" type="doc">
      <dgm:prSet loTypeId="urn:microsoft.com/office/officeart/2008/layout/VerticalCurvedList" loCatId="list" qsTypeId="urn:microsoft.com/office/officeart/2005/8/quickstyle/simple1" qsCatId="simple" csTypeId="urn:microsoft.com/office/officeart/2005/8/colors/accent0_3" csCatId="mainScheme" phldr="1"/>
      <dgm:spPr/>
      <dgm:t>
        <a:bodyPr/>
        <a:lstStyle/>
        <a:p>
          <a:endParaRPr lang="ru-RU"/>
        </a:p>
      </dgm:t>
    </dgm:pt>
    <dgm:pt modelId="{D9C178D8-1EAC-4269-BB43-08CFB63A576B}">
      <dgm:prSet phldrT="[Текст]" custT="1"/>
      <dgm:spPr>
        <a:solidFill>
          <a:srgbClr val="00001E"/>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2800" b="1" i="1" dirty="0" smtClean="0">
              <a:solidFill>
                <a:schemeClr val="bg1"/>
              </a:solidFill>
              <a:latin typeface="Times New Roman" panose="02020603050405020304" pitchFamily="18" charset="0"/>
              <a:cs typeface="Times New Roman" panose="02020603050405020304" pitchFamily="18" charset="0"/>
            </a:rPr>
            <a:t>       Плохая проверка </a:t>
          </a:r>
          <a:r>
            <a:rPr lang="ru-RU" sz="2400" b="0" i="1" dirty="0" smtClean="0">
              <a:solidFill>
                <a:schemeClr val="bg1"/>
              </a:solidFill>
              <a:latin typeface="Times New Roman" panose="02020603050405020304" pitchFamily="18" charset="0"/>
              <a:cs typeface="Times New Roman" panose="02020603050405020304" pitchFamily="18" charset="0"/>
            </a:rPr>
            <a:t>(двусмысленность выражений, неудачные обороты и т. д)</a:t>
          </a:r>
          <a:r>
            <a:rPr lang="ru-RU" sz="3200" b="0" i="1" dirty="0" smtClean="0">
              <a:solidFill>
                <a:schemeClr val="bg1"/>
              </a:solidFill>
              <a:latin typeface="Times New Roman" panose="02020603050405020304" pitchFamily="18" charset="0"/>
              <a:cs typeface="Times New Roman" panose="02020603050405020304" pitchFamily="18" charset="0"/>
            </a:rPr>
            <a:t>.</a:t>
          </a:r>
          <a:endParaRPr lang="ru-RU" sz="3200" b="0" i="1" dirty="0">
            <a:solidFill>
              <a:schemeClr val="bg1"/>
            </a:solidFill>
            <a:latin typeface="Times New Roman" panose="02020603050405020304" pitchFamily="18" charset="0"/>
            <a:cs typeface="Times New Roman" panose="02020603050405020304" pitchFamily="18" charset="0"/>
          </a:endParaRPr>
        </a:p>
      </dgm:t>
    </dgm:pt>
    <dgm:pt modelId="{F2992EFD-9E43-4FC4-A8D2-BCAFE4C11C0E}" type="parTrans" cxnId="{09BEF70F-2C46-4E91-B301-4C7507A23B4D}">
      <dgm:prSet/>
      <dgm:spPr/>
      <dgm:t>
        <a:bodyPr/>
        <a:lstStyle/>
        <a:p>
          <a:endParaRPr lang="ru-RU"/>
        </a:p>
      </dgm:t>
    </dgm:pt>
    <dgm:pt modelId="{B18AA4DB-05A9-4C16-B99F-BA023A797610}" type="sibTrans" cxnId="{09BEF70F-2C46-4E91-B301-4C7507A23B4D}">
      <dgm:prSet/>
      <dgm:spPr/>
      <dgm:t>
        <a:bodyPr/>
        <a:lstStyle/>
        <a:p>
          <a:endParaRPr lang="ru-RU"/>
        </a:p>
      </dgm:t>
    </dgm:pt>
    <dgm:pt modelId="{1D3C0F76-8853-453A-A301-523F4ACA39A9}">
      <dgm:prSet phldrT="[Текст]" custT="1"/>
      <dgm:spPr>
        <a:solidFill>
          <a:srgbClr val="00518E"/>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3200" b="1" i="1" dirty="0" smtClean="0">
              <a:solidFill>
                <a:schemeClr val="bg1"/>
              </a:solidFill>
              <a:latin typeface="Times New Roman" panose="02020603050405020304" pitchFamily="18" charset="0"/>
            </a:rPr>
            <a:t>       Длинные фразы.  </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9CD75BDB-978D-4E38-A364-A7EAE39ACAE0}" type="parTrans" cxnId="{8FAEF8E3-BCB8-47BC-9BBD-F0BECFA6CA22}">
      <dgm:prSet/>
      <dgm:spPr/>
      <dgm:t>
        <a:bodyPr/>
        <a:lstStyle/>
        <a:p>
          <a:endParaRPr lang="ru-RU"/>
        </a:p>
      </dgm:t>
    </dgm:pt>
    <dgm:pt modelId="{D86393CB-B0A0-41E8-BAF9-313F0307CEDA}" type="sibTrans" cxnId="{8FAEF8E3-BCB8-47BC-9BBD-F0BECFA6CA22}">
      <dgm:prSet/>
      <dgm:spPr/>
      <dgm:t>
        <a:bodyPr/>
        <a:lstStyle/>
        <a:p>
          <a:endParaRPr lang="ru-RU"/>
        </a:p>
      </dgm:t>
    </dgm:pt>
    <dgm:pt modelId="{8E7D19D1-AC63-40A7-ADD4-80DC940B4353}">
      <dgm:prSet phldrT="[Текст]" custT="1"/>
      <dgm:spPr>
        <a:solidFill>
          <a:srgbClr val="4A77D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ru-RU" sz="2400" b="0" i="1" dirty="0" smtClean="0">
              <a:solidFill>
                <a:schemeClr val="bg1"/>
              </a:solidFill>
              <a:latin typeface="Times New Roman" panose="02020603050405020304" pitchFamily="18" charset="0"/>
            </a:rPr>
            <a:t>       </a:t>
          </a:r>
          <a:r>
            <a:rPr lang="ru-RU" sz="2800" b="1" i="1" dirty="0" smtClean="0">
              <a:solidFill>
                <a:schemeClr val="bg1"/>
              </a:solidFill>
              <a:latin typeface="Times New Roman" panose="02020603050405020304" pitchFamily="18" charset="0"/>
            </a:rPr>
            <a:t>Неточное употребление энциклопедических слов</a:t>
          </a:r>
          <a:r>
            <a:rPr lang="ru-RU" sz="3200" b="1" i="1" dirty="0" smtClean="0">
              <a:solidFill>
                <a:schemeClr val="bg1"/>
              </a:solidFill>
              <a:latin typeface="Times New Roman" panose="02020603050405020304" pitchFamily="18" charset="0"/>
            </a:rPr>
            <a:t>.</a:t>
          </a:r>
          <a:endParaRPr lang="ru-RU" sz="3200" b="1" i="1" dirty="0">
            <a:solidFill>
              <a:schemeClr val="bg1"/>
            </a:solidFill>
            <a:latin typeface="Times New Roman" panose="02020603050405020304" pitchFamily="18" charset="0"/>
            <a:cs typeface="Times New Roman" panose="02020603050405020304" pitchFamily="18" charset="0"/>
          </a:endParaRPr>
        </a:p>
      </dgm:t>
    </dgm:pt>
    <dgm:pt modelId="{221DE4F1-CDAB-4CA9-A2B2-C9935E304C8F}" type="sibTrans" cxnId="{2DF919A2-2A3D-4CB6-91ED-E3A01F1CD2D5}">
      <dgm:prSet/>
      <dgm:spPr/>
      <dgm:t>
        <a:bodyPr/>
        <a:lstStyle/>
        <a:p>
          <a:endParaRPr lang="ru-RU"/>
        </a:p>
      </dgm:t>
    </dgm:pt>
    <dgm:pt modelId="{CBF3017A-5039-43A7-81B6-0278BC701BB0}" type="parTrans" cxnId="{2DF919A2-2A3D-4CB6-91ED-E3A01F1CD2D5}">
      <dgm:prSet/>
      <dgm:spPr/>
      <dgm:t>
        <a:bodyPr/>
        <a:lstStyle/>
        <a:p>
          <a:endParaRPr lang="ru-RU"/>
        </a:p>
      </dgm:t>
    </dgm:pt>
    <dgm:pt modelId="{6D22495C-E581-4BAB-B84F-3699EB9A6DE4}">
      <dgm:prSet phldrT="[Текст]" custT="1"/>
      <dgm:spPr>
        <a:solidFill>
          <a:srgbClr val="00004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3200" b="1" i="1" dirty="0" smtClean="0">
              <a:solidFill>
                <a:schemeClr val="bg1"/>
              </a:solidFill>
              <a:latin typeface="Times New Roman" panose="02020603050405020304" pitchFamily="18" charset="0"/>
              <a:cs typeface="Times New Roman" panose="02020603050405020304" pitchFamily="18" charset="0"/>
            </a:rPr>
            <a:t>      </a:t>
          </a:r>
          <a:r>
            <a:rPr lang="ru-RU" sz="2800" b="1" i="1" dirty="0" smtClean="0">
              <a:solidFill>
                <a:schemeClr val="bg1"/>
              </a:solidFill>
              <a:latin typeface="Times New Roman" panose="02020603050405020304" pitchFamily="18" charset="0"/>
              <a:cs typeface="Times New Roman" panose="02020603050405020304" pitchFamily="18" charset="0"/>
            </a:rPr>
            <a:t>Утомительные предисловия. Недостаточное количество деталей.</a:t>
          </a:r>
          <a:endParaRPr lang="ru-RU" sz="2800" b="0" i="1" dirty="0">
            <a:solidFill>
              <a:schemeClr val="bg1"/>
            </a:solidFill>
            <a:latin typeface="Times New Roman" panose="02020603050405020304" pitchFamily="18" charset="0"/>
            <a:cs typeface="Times New Roman" panose="02020603050405020304" pitchFamily="18" charset="0"/>
          </a:endParaRPr>
        </a:p>
      </dgm:t>
    </dgm:pt>
    <dgm:pt modelId="{10D91A60-9677-4A2B-94A9-9FA036A421BB}" type="parTrans" cxnId="{C0D5B80E-6EC4-4CD7-B2E1-DC5D1A30E4A6}">
      <dgm:prSet/>
      <dgm:spPr/>
      <dgm:t>
        <a:bodyPr/>
        <a:lstStyle/>
        <a:p>
          <a:endParaRPr lang="ru-RU"/>
        </a:p>
      </dgm:t>
    </dgm:pt>
    <dgm:pt modelId="{B0E1CB0D-B71B-4D16-9077-6B9759748EDE}" type="sibTrans" cxnId="{C0D5B80E-6EC4-4CD7-B2E1-DC5D1A30E4A6}">
      <dgm:prSet/>
      <dgm:spPr/>
      <dgm:t>
        <a:bodyPr/>
        <a:lstStyle/>
        <a:p>
          <a:endParaRPr lang="ru-RU"/>
        </a:p>
      </dgm:t>
    </dgm:pt>
    <dgm:pt modelId="{8DE64728-C682-4AEE-BF2F-6BE06CA9F974}">
      <dgm:prSet phldrT="[Текст]" custT="1"/>
      <dgm:spPr>
        <a:solidFill>
          <a:srgbClr val="0000D2"/>
        </a:solidFill>
        <a:ln>
          <a:noFill/>
        </a:ln>
        <a:effectLst>
          <a:glow rad="1397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just"/>
          <a:r>
            <a:rPr lang="ru-RU" sz="3200" b="1" i="1" dirty="0" smtClean="0">
              <a:solidFill>
                <a:schemeClr val="bg1"/>
              </a:solidFill>
              <a:latin typeface="Times New Roman" panose="02020603050405020304" pitchFamily="18" charset="0"/>
            </a:rPr>
            <a:t>     </a:t>
          </a:r>
          <a:r>
            <a:rPr lang="ru-RU" sz="2800" b="1" i="1" dirty="0" smtClean="0">
              <a:solidFill>
                <a:schemeClr val="bg1"/>
              </a:solidFill>
              <a:latin typeface="Times New Roman" panose="02020603050405020304" pitchFamily="18" charset="0"/>
            </a:rPr>
            <a:t>Многословие.   </a:t>
          </a:r>
          <a:endParaRPr lang="ru-RU" sz="2800" b="0" i="1" dirty="0">
            <a:solidFill>
              <a:schemeClr val="bg1"/>
            </a:solidFill>
            <a:latin typeface="Times New Roman" panose="02020603050405020304" pitchFamily="18" charset="0"/>
            <a:cs typeface="Times New Roman" panose="02020603050405020304" pitchFamily="18" charset="0"/>
          </a:endParaRPr>
        </a:p>
      </dgm:t>
    </dgm:pt>
    <dgm:pt modelId="{76F550A7-4039-47C4-932A-39323FC87569}" type="parTrans" cxnId="{E5D1329A-9E65-43AE-8566-CC8EBB922AFA}">
      <dgm:prSet/>
      <dgm:spPr/>
      <dgm:t>
        <a:bodyPr/>
        <a:lstStyle/>
        <a:p>
          <a:endParaRPr lang="ru-RU"/>
        </a:p>
      </dgm:t>
    </dgm:pt>
    <dgm:pt modelId="{6C9F2259-3AA4-4215-AA3E-3D9CB8F8EE56}" type="sibTrans" cxnId="{E5D1329A-9E65-43AE-8566-CC8EBB922AFA}">
      <dgm:prSet/>
      <dgm:spPr/>
      <dgm:t>
        <a:bodyPr/>
        <a:lstStyle/>
        <a:p>
          <a:endParaRPr lang="ru-RU"/>
        </a:p>
      </dgm:t>
    </dgm:pt>
    <dgm:pt modelId="{51237F25-2DD9-4837-AF49-8DABC72226E5}" type="pres">
      <dgm:prSet presAssocID="{D2DA557C-12BB-4E92-AA88-0994F2BD9385}" presName="Name0" presStyleCnt="0">
        <dgm:presLayoutVars>
          <dgm:chMax val="7"/>
          <dgm:chPref val="7"/>
          <dgm:dir/>
        </dgm:presLayoutVars>
      </dgm:prSet>
      <dgm:spPr/>
      <dgm:t>
        <a:bodyPr/>
        <a:lstStyle/>
        <a:p>
          <a:endParaRPr lang="ru-RU"/>
        </a:p>
      </dgm:t>
    </dgm:pt>
    <dgm:pt modelId="{7906D2C3-B85A-4F4C-83C3-262D52780BCA}" type="pres">
      <dgm:prSet presAssocID="{D2DA557C-12BB-4E92-AA88-0994F2BD9385}" presName="Name1" presStyleCnt="0"/>
      <dgm:spPr/>
    </dgm:pt>
    <dgm:pt modelId="{B9E1B4C5-4347-4203-869F-C1C7E8BAB21A}" type="pres">
      <dgm:prSet presAssocID="{D2DA557C-12BB-4E92-AA88-0994F2BD9385}" presName="cycle" presStyleCnt="0"/>
      <dgm:spPr/>
    </dgm:pt>
    <dgm:pt modelId="{670DDFCF-5B7C-48BB-9AE4-ABC81CD854CE}" type="pres">
      <dgm:prSet presAssocID="{D2DA557C-12BB-4E92-AA88-0994F2BD9385}" presName="srcNode" presStyleLbl="node1" presStyleIdx="0" presStyleCnt="5"/>
      <dgm:spPr/>
    </dgm:pt>
    <dgm:pt modelId="{F3D88D62-A170-424C-A2CE-482B5A2B0688}" type="pres">
      <dgm:prSet presAssocID="{D2DA557C-12BB-4E92-AA88-0994F2BD9385}" presName="conn" presStyleLbl="parChTrans1D2" presStyleIdx="0" presStyleCnt="1"/>
      <dgm:spPr/>
      <dgm:t>
        <a:bodyPr/>
        <a:lstStyle/>
        <a:p>
          <a:endParaRPr lang="ru-RU"/>
        </a:p>
      </dgm:t>
    </dgm:pt>
    <dgm:pt modelId="{26C9C5C3-5EDA-431F-BC8E-0EE4E3019662}" type="pres">
      <dgm:prSet presAssocID="{D2DA557C-12BB-4E92-AA88-0994F2BD9385}" presName="extraNode" presStyleLbl="node1" presStyleIdx="0" presStyleCnt="5"/>
      <dgm:spPr/>
    </dgm:pt>
    <dgm:pt modelId="{3C587DE8-3727-4359-9ED7-B47E85A2EA98}" type="pres">
      <dgm:prSet presAssocID="{D2DA557C-12BB-4E92-AA88-0994F2BD9385}" presName="dstNode" presStyleLbl="node1" presStyleIdx="0" presStyleCnt="5"/>
      <dgm:spPr/>
    </dgm:pt>
    <dgm:pt modelId="{E8A16D2E-8C77-4E38-B5A6-759D4C295B25}" type="pres">
      <dgm:prSet presAssocID="{D9C178D8-1EAC-4269-BB43-08CFB63A576B}" presName="text_1" presStyleLbl="node1" presStyleIdx="0" presStyleCnt="5" custScaleY="145255">
        <dgm:presLayoutVars>
          <dgm:bulletEnabled val="1"/>
        </dgm:presLayoutVars>
      </dgm:prSet>
      <dgm:spPr/>
      <dgm:t>
        <a:bodyPr/>
        <a:lstStyle/>
        <a:p>
          <a:endParaRPr lang="ru-RU"/>
        </a:p>
      </dgm:t>
    </dgm:pt>
    <dgm:pt modelId="{2AFF8D7C-43C8-4CB1-B757-3CB2A2D3FD0F}" type="pres">
      <dgm:prSet presAssocID="{D9C178D8-1EAC-4269-BB43-08CFB63A576B}" presName="accent_1" presStyleCnt="0"/>
      <dgm:spPr/>
    </dgm:pt>
    <dgm:pt modelId="{512FB62E-4654-4A66-914D-727B70B0B070}" type="pres">
      <dgm:prSet presAssocID="{D9C178D8-1EAC-4269-BB43-08CFB63A576B}" presName="accentRepeatNode" presStyleLbl="solidFgAcc1" presStyleIdx="0" presStyleCnt="5"/>
      <dgm:spPr>
        <a:solidFill>
          <a:srgbClr val="00001E"/>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5CA6DB04-87F9-4353-BA74-3DE790792A4F}" type="pres">
      <dgm:prSet presAssocID="{6D22495C-E581-4BAB-B84F-3699EB9A6DE4}" presName="text_2" presStyleLbl="node1" presStyleIdx="1" presStyleCnt="5" custScaleY="120105">
        <dgm:presLayoutVars>
          <dgm:bulletEnabled val="1"/>
        </dgm:presLayoutVars>
      </dgm:prSet>
      <dgm:spPr/>
      <dgm:t>
        <a:bodyPr/>
        <a:lstStyle/>
        <a:p>
          <a:endParaRPr lang="ru-RU"/>
        </a:p>
      </dgm:t>
    </dgm:pt>
    <dgm:pt modelId="{79051621-2487-4C2B-B277-74131D68E9AE}" type="pres">
      <dgm:prSet presAssocID="{6D22495C-E581-4BAB-B84F-3699EB9A6DE4}" presName="accent_2" presStyleCnt="0"/>
      <dgm:spPr/>
    </dgm:pt>
    <dgm:pt modelId="{8E91EDDA-A26B-425B-ACD0-0F723E1D97D8}" type="pres">
      <dgm:prSet presAssocID="{6D22495C-E581-4BAB-B84F-3699EB9A6DE4}" presName="accentRepeatNode" presStyleLbl="solidFgAcc1" presStyleIdx="1" presStyleCnt="5"/>
      <dgm:spPr>
        <a:solidFill>
          <a:srgbClr val="000042"/>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41F7F2D7-FA21-41CE-B5C9-7073CE01513E}" type="pres">
      <dgm:prSet presAssocID="{8DE64728-C682-4AEE-BF2F-6BE06CA9F974}" presName="text_3" presStyleLbl="node1" presStyleIdx="2" presStyleCnt="5">
        <dgm:presLayoutVars>
          <dgm:bulletEnabled val="1"/>
        </dgm:presLayoutVars>
      </dgm:prSet>
      <dgm:spPr/>
      <dgm:t>
        <a:bodyPr/>
        <a:lstStyle/>
        <a:p>
          <a:endParaRPr lang="ru-RU"/>
        </a:p>
      </dgm:t>
    </dgm:pt>
    <dgm:pt modelId="{57713E6A-F6B0-41CC-8FDF-348DEB62C9CC}" type="pres">
      <dgm:prSet presAssocID="{8DE64728-C682-4AEE-BF2F-6BE06CA9F974}" presName="accent_3" presStyleCnt="0"/>
      <dgm:spPr/>
    </dgm:pt>
    <dgm:pt modelId="{A340C881-C44C-4552-93E3-DFC143448403}" type="pres">
      <dgm:prSet presAssocID="{8DE64728-C682-4AEE-BF2F-6BE06CA9F974}" presName="accentRepeatNode" presStyleLbl="solidFgAcc1" presStyleIdx="2" presStyleCnt="5"/>
      <dgm:spPr>
        <a:solidFill>
          <a:srgbClr val="0000D2"/>
        </a:solidFill>
        <a:ln>
          <a:noFill/>
        </a:ln>
        <a:effectLst>
          <a:glow rad="228600">
            <a:schemeClr val="accent1">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1CD154B1-A7A7-4EFD-A892-5B332E8D3B28}" type="pres">
      <dgm:prSet presAssocID="{1D3C0F76-8853-453A-A301-523F4ACA39A9}" presName="text_4" presStyleLbl="node1" presStyleIdx="3" presStyleCnt="5">
        <dgm:presLayoutVars>
          <dgm:bulletEnabled val="1"/>
        </dgm:presLayoutVars>
      </dgm:prSet>
      <dgm:spPr/>
      <dgm:t>
        <a:bodyPr/>
        <a:lstStyle/>
        <a:p>
          <a:endParaRPr lang="ru-RU"/>
        </a:p>
      </dgm:t>
    </dgm:pt>
    <dgm:pt modelId="{2CCA01C8-D2A2-446D-994C-1F9EA247BFCB}" type="pres">
      <dgm:prSet presAssocID="{1D3C0F76-8853-453A-A301-523F4ACA39A9}" presName="accent_4" presStyleCnt="0"/>
      <dgm:spPr/>
    </dgm:pt>
    <dgm:pt modelId="{644703C9-FEFC-4486-871A-28536A82FE9F}" type="pres">
      <dgm:prSet presAssocID="{1D3C0F76-8853-453A-A301-523F4ACA39A9}" presName="accentRepeatNode" presStyleLbl="solidFgAcc1" presStyleIdx="3" presStyleCnt="5"/>
      <dgm:spPr>
        <a:solidFill>
          <a:srgbClr val="00518E"/>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 modelId="{BFF04FAE-3A92-4E2E-BD7F-1217633E6D0C}" type="pres">
      <dgm:prSet presAssocID="{8E7D19D1-AC63-40A7-ADD4-80DC940B4353}" presName="text_5" presStyleLbl="node1" presStyleIdx="4" presStyleCnt="5">
        <dgm:presLayoutVars>
          <dgm:bulletEnabled val="1"/>
        </dgm:presLayoutVars>
      </dgm:prSet>
      <dgm:spPr/>
      <dgm:t>
        <a:bodyPr/>
        <a:lstStyle/>
        <a:p>
          <a:endParaRPr lang="ru-RU"/>
        </a:p>
      </dgm:t>
    </dgm:pt>
    <dgm:pt modelId="{AD5D79E5-E551-472D-AE50-0F28B7697F27}" type="pres">
      <dgm:prSet presAssocID="{8E7D19D1-AC63-40A7-ADD4-80DC940B4353}" presName="accent_5" presStyleCnt="0"/>
      <dgm:spPr/>
    </dgm:pt>
    <dgm:pt modelId="{0C57FBA9-4760-4C5C-A673-3BC034B5B6EF}" type="pres">
      <dgm:prSet presAssocID="{8E7D19D1-AC63-40A7-ADD4-80DC940B4353}" presName="accentRepeatNode" presStyleLbl="solidFgAcc1" presStyleIdx="4" presStyleCnt="5"/>
      <dgm:spPr>
        <a:solidFill>
          <a:srgbClr val="4A77D2"/>
        </a:solidFill>
        <a:ln>
          <a:noFill/>
        </a:ln>
        <a:effectLst>
          <a:glow rad="228600">
            <a:schemeClr val="accent5">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endParaRPr lang="ru-RU"/>
        </a:p>
      </dgm:t>
    </dgm:pt>
  </dgm:ptLst>
  <dgm:cxnLst>
    <dgm:cxn modelId="{E5D1329A-9E65-43AE-8566-CC8EBB922AFA}" srcId="{D2DA557C-12BB-4E92-AA88-0994F2BD9385}" destId="{8DE64728-C682-4AEE-BF2F-6BE06CA9F974}" srcOrd="2" destOrd="0" parTransId="{76F550A7-4039-47C4-932A-39323FC87569}" sibTransId="{6C9F2259-3AA4-4215-AA3E-3D9CB8F8EE56}"/>
    <dgm:cxn modelId="{D013634C-AF62-4889-8199-39D64CC8D2CC}" type="presOf" srcId="{8DE64728-C682-4AEE-BF2F-6BE06CA9F974}" destId="{41F7F2D7-FA21-41CE-B5C9-7073CE01513E}" srcOrd="0" destOrd="0" presId="urn:microsoft.com/office/officeart/2008/layout/VerticalCurvedList"/>
    <dgm:cxn modelId="{1DF4B339-132E-443B-BB07-2A60121C2A37}" type="presOf" srcId="{B18AA4DB-05A9-4C16-B99F-BA023A797610}" destId="{F3D88D62-A170-424C-A2CE-482B5A2B0688}" srcOrd="0" destOrd="0" presId="urn:microsoft.com/office/officeart/2008/layout/VerticalCurvedList"/>
    <dgm:cxn modelId="{8FAEF8E3-BCB8-47BC-9BBD-F0BECFA6CA22}" srcId="{D2DA557C-12BB-4E92-AA88-0994F2BD9385}" destId="{1D3C0F76-8853-453A-A301-523F4ACA39A9}" srcOrd="3" destOrd="0" parTransId="{9CD75BDB-978D-4E38-A364-A7EAE39ACAE0}" sibTransId="{D86393CB-B0A0-41E8-BAF9-313F0307CEDA}"/>
    <dgm:cxn modelId="{2DF919A2-2A3D-4CB6-91ED-E3A01F1CD2D5}" srcId="{D2DA557C-12BB-4E92-AA88-0994F2BD9385}" destId="{8E7D19D1-AC63-40A7-ADD4-80DC940B4353}" srcOrd="4" destOrd="0" parTransId="{CBF3017A-5039-43A7-81B6-0278BC701BB0}" sibTransId="{221DE4F1-CDAB-4CA9-A2B2-C9935E304C8F}"/>
    <dgm:cxn modelId="{8CD49C84-A1E6-4EC4-A945-FE806FF0DBEF}" type="presOf" srcId="{D2DA557C-12BB-4E92-AA88-0994F2BD9385}" destId="{51237F25-2DD9-4837-AF49-8DABC72226E5}" srcOrd="0" destOrd="0" presId="urn:microsoft.com/office/officeart/2008/layout/VerticalCurvedList"/>
    <dgm:cxn modelId="{4AB36ECE-629F-410F-B08D-8447E000BFFE}" type="presOf" srcId="{6D22495C-E581-4BAB-B84F-3699EB9A6DE4}" destId="{5CA6DB04-87F9-4353-BA74-3DE790792A4F}" srcOrd="0" destOrd="0" presId="urn:microsoft.com/office/officeart/2008/layout/VerticalCurvedList"/>
    <dgm:cxn modelId="{C333EB32-B248-4848-9E3A-420018ECB555}" type="presOf" srcId="{1D3C0F76-8853-453A-A301-523F4ACA39A9}" destId="{1CD154B1-A7A7-4EFD-A892-5B332E8D3B28}" srcOrd="0" destOrd="0" presId="urn:microsoft.com/office/officeart/2008/layout/VerticalCurvedList"/>
    <dgm:cxn modelId="{4C1529D0-C799-46A7-9AF4-0D1997D7EE40}" type="presOf" srcId="{D9C178D8-1EAC-4269-BB43-08CFB63A576B}" destId="{E8A16D2E-8C77-4E38-B5A6-759D4C295B25}" srcOrd="0" destOrd="0" presId="urn:microsoft.com/office/officeart/2008/layout/VerticalCurvedList"/>
    <dgm:cxn modelId="{C0D5B80E-6EC4-4CD7-B2E1-DC5D1A30E4A6}" srcId="{D2DA557C-12BB-4E92-AA88-0994F2BD9385}" destId="{6D22495C-E581-4BAB-B84F-3699EB9A6DE4}" srcOrd="1" destOrd="0" parTransId="{10D91A60-9677-4A2B-94A9-9FA036A421BB}" sibTransId="{B0E1CB0D-B71B-4D16-9077-6B9759748EDE}"/>
    <dgm:cxn modelId="{09BEF70F-2C46-4E91-B301-4C7507A23B4D}" srcId="{D2DA557C-12BB-4E92-AA88-0994F2BD9385}" destId="{D9C178D8-1EAC-4269-BB43-08CFB63A576B}" srcOrd="0" destOrd="0" parTransId="{F2992EFD-9E43-4FC4-A8D2-BCAFE4C11C0E}" sibTransId="{B18AA4DB-05A9-4C16-B99F-BA023A797610}"/>
    <dgm:cxn modelId="{4628FFDD-20B0-4D5F-BD97-57D183413794}" type="presOf" srcId="{8E7D19D1-AC63-40A7-ADD4-80DC940B4353}" destId="{BFF04FAE-3A92-4E2E-BD7F-1217633E6D0C}" srcOrd="0" destOrd="0" presId="urn:microsoft.com/office/officeart/2008/layout/VerticalCurvedList"/>
    <dgm:cxn modelId="{6E9542BD-ED62-4667-8569-7EF8AEDD69DE}" type="presParOf" srcId="{51237F25-2DD9-4837-AF49-8DABC72226E5}" destId="{7906D2C3-B85A-4F4C-83C3-262D52780BCA}" srcOrd="0" destOrd="0" presId="urn:microsoft.com/office/officeart/2008/layout/VerticalCurvedList"/>
    <dgm:cxn modelId="{D208DE22-C0DE-43C1-AEC4-56B33A781EF2}" type="presParOf" srcId="{7906D2C3-B85A-4F4C-83C3-262D52780BCA}" destId="{B9E1B4C5-4347-4203-869F-C1C7E8BAB21A}" srcOrd="0" destOrd="0" presId="urn:microsoft.com/office/officeart/2008/layout/VerticalCurvedList"/>
    <dgm:cxn modelId="{E45F3BA1-7128-4FCC-94AF-776F07D6AFB3}" type="presParOf" srcId="{B9E1B4C5-4347-4203-869F-C1C7E8BAB21A}" destId="{670DDFCF-5B7C-48BB-9AE4-ABC81CD854CE}" srcOrd="0" destOrd="0" presId="urn:microsoft.com/office/officeart/2008/layout/VerticalCurvedList"/>
    <dgm:cxn modelId="{E557A3C4-799A-4942-89E3-1A48CB8DD9B3}" type="presParOf" srcId="{B9E1B4C5-4347-4203-869F-C1C7E8BAB21A}" destId="{F3D88D62-A170-424C-A2CE-482B5A2B0688}" srcOrd="1" destOrd="0" presId="urn:microsoft.com/office/officeart/2008/layout/VerticalCurvedList"/>
    <dgm:cxn modelId="{9C4AF788-0A5C-408B-85E8-2042B2484F97}" type="presParOf" srcId="{B9E1B4C5-4347-4203-869F-C1C7E8BAB21A}" destId="{26C9C5C3-5EDA-431F-BC8E-0EE4E3019662}" srcOrd="2" destOrd="0" presId="urn:microsoft.com/office/officeart/2008/layout/VerticalCurvedList"/>
    <dgm:cxn modelId="{C53DBC83-0931-4CD9-8F67-815F31851978}" type="presParOf" srcId="{B9E1B4C5-4347-4203-869F-C1C7E8BAB21A}" destId="{3C587DE8-3727-4359-9ED7-B47E85A2EA98}" srcOrd="3" destOrd="0" presId="urn:microsoft.com/office/officeart/2008/layout/VerticalCurvedList"/>
    <dgm:cxn modelId="{6334DCE3-8457-4F82-B5EA-143D14534D8C}" type="presParOf" srcId="{7906D2C3-B85A-4F4C-83C3-262D52780BCA}" destId="{E8A16D2E-8C77-4E38-B5A6-759D4C295B25}" srcOrd="1" destOrd="0" presId="urn:microsoft.com/office/officeart/2008/layout/VerticalCurvedList"/>
    <dgm:cxn modelId="{6D094B1D-D4B7-4A3F-B338-8026964ECFAE}" type="presParOf" srcId="{7906D2C3-B85A-4F4C-83C3-262D52780BCA}" destId="{2AFF8D7C-43C8-4CB1-B757-3CB2A2D3FD0F}" srcOrd="2" destOrd="0" presId="urn:microsoft.com/office/officeart/2008/layout/VerticalCurvedList"/>
    <dgm:cxn modelId="{FD09E0F9-24B6-41F8-8CB2-74A9C4BC4483}" type="presParOf" srcId="{2AFF8D7C-43C8-4CB1-B757-3CB2A2D3FD0F}" destId="{512FB62E-4654-4A66-914D-727B70B0B070}" srcOrd="0" destOrd="0" presId="urn:microsoft.com/office/officeart/2008/layout/VerticalCurvedList"/>
    <dgm:cxn modelId="{06BF90B4-A75D-4B81-8A3D-6B13F4009C22}" type="presParOf" srcId="{7906D2C3-B85A-4F4C-83C3-262D52780BCA}" destId="{5CA6DB04-87F9-4353-BA74-3DE790792A4F}" srcOrd="3" destOrd="0" presId="urn:microsoft.com/office/officeart/2008/layout/VerticalCurvedList"/>
    <dgm:cxn modelId="{489813E5-4613-4CEB-BFB0-B346E9CB2018}" type="presParOf" srcId="{7906D2C3-B85A-4F4C-83C3-262D52780BCA}" destId="{79051621-2487-4C2B-B277-74131D68E9AE}" srcOrd="4" destOrd="0" presId="urn:microsoft.com/office/officeart/2008/layout/VerticalCurvedList"/>
    <dgm:cxn modelId="{18B32AC5-D91C-4769-A94A-73E77DF64C67}" type="presParOf" srcId="{79051621-2487-4C2B-B277-74131D68E9AE}" destId="{8E91EDDA-A26B-425B-ACD0-0F723E1D97D8}" srcOrd="0" destOrd="0" presId="urn:microsoft.com/office/officeart/2008/layout/VerticalCurvedList"/>
    <dgm:cxn modelId="{1B8D916E-BB10-4374-8CE1-1185DE987E41}" type="presParOf" srcId="{7906D2C3-B85A-4F4C-83C3-262D52780BCA}" destId="{41F7F2D7-FA21-41CE-B5C9-7073CE01513E}" srcOrd="5" destOrd="0" presId="urn:microsoft.com/office/officeart/2008/layout/VerticalCurvedList"/>
    <dgm:cxn modelId="{43CAADFA-5B38-4004-90CA-D7FF3653A107}" type="presParOf" srcId="{7906D2C3-B85A-4F4C-83C3-262D52780BCA}" destId="{57713E6A-F6B0-41CC-8FDF-348DEB62C9CC}" srcOrd="6" destOrd="0" presId="urn:microsoft.com/office/officeart/2008/layout/VerticalCurvedList"/>
    <dgm:cxn modelId="{DC344075-C473-4745-A4EC-06CFC02BC0F5}" type="presParOf" srcId="{57713E6A-F6B0-41CC-8FDF-348DEB62C9CC}" destId="{A340C881-C44C-4552-93E3-DFC143448403}" srcOrd="0" destOrd="0" presId="urn:microsoft.com/office/officeart/2008/layout/VerticalCurvedList"/>
    <dgm:cxn modelId="{42348A3D-5F88-4CC6-9BA5-2314535E2CFC}" type="presParOf" srcId="{7906D2C3-B85A-4F4C-83C3-262D52780BCA}" destId="{1CD154B1-A7A7-4EFD-A892-5B332E8D3B28}" srcOrd="7" destOrd="0" presId="urn:microsoft.com/office/officeart/2008/layout/VerticalCurvedList"/>
    <dgm:cxn modelId="{06F8FDB3-CFF7-4FC8-ABD2-806528DAF7AA}" type="presParOf" srcId="{7906D2C3-B85A-4F4C-83C3-262D52780BCA}" destId="{2CCA01C8-D2A2-446D-994C-1F9EA247BFCB}" srcOrd="8" destOrd="0" presId="urn:microsoft.com/office/officeart/2008/layout/VerticalCurvedList"/>
    <dgm:cxn modelId="{9B1FE072-81E1-479A-8E03-F1BF810C461A}" type="presParOf" srcId="{2CCA01C8-D2A2-446D-994C-1F9EA247BFCB}" destId="{644703C9-FEFC-4486-871A-28536A82FE9F}" srcOrd="0" destOrd="0" presId="urn:microsoft.com/office/officeart/2008/layout/VerticalCurvedList"/>
    <dgm:cxn modelId="{31F8B2F0-E0A0-47F3-B4ED-168809FF52E7}" type="presParOf" srcId="{7906D2C3-B85A-4F4C-83C3-262D52780BCA}" destId="{BFF04FAE-3A92-4E2E-BD7F-1217633E6D0C}" srcOrd="9" destOrd="0" presId="urn:microsoft.com/office/officeart/2008/layout/VerticalCurvedList"/>
    <dgm:cxn modelId="{B101C56A-102C-4597-95E2-03E1B6EF9E6B}" type="presParOf" srcId="{7906D2C3-B85A-4F4C-83C3-262D52780BCA}" destId="{AD5D79E5-E551-472D-AE50-0F28B7697F27}" srcOrd="10" destOrd="0" presId="urn:microsoft.com/office/officeart/2008/layout/VerticalCurvedList"/>
    <dgm:cxn modelId="{5BC562F9-C4C8-4F6C-BF2C-179978297EC2}" type="presParOf" srcId="{AD5D79E5-E551-472D-AE50-0F28B7697F27}" destId="{0C57FBA9-4760-4C5C-A673-3BC034B5B6EF}"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882900" y="-883730"/>
          <a:ext cx="6874032" cy="6874032"/>
        </a:xfrm>
        <a:prstGeom prst="blockArc">
          <a:avLst>
            <a:gd name="adj1" fmla="val 18900000"/>
            <a:gd name="adj2" fmla="val 2700000"/>
            <a:gd name="adj3" fmla="val 314"/>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378192" y="487631"/>
          <a:ext cx="10468082" cy="1067365"/>
        </a:xfrm>
        <a:prstGeom prst="rect">
          <a:avLst/>
        </a:prstGeom>
        <a:solidFill>
          <a:schemeClr val="tx1"/>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10668" tIns="71120" rIns="71120" bIns="71120" numCol="1" spcCol="1270" anchor="ctr" anchorCtr="0">
          <a:noAutofit/>
        </a:bodyPr>
        <a:lstStyle/>
        <a:p>
          <a:pPr lvl="0" algn="ctr"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по содержанию: </a:t>
          </a:r>
          <a:r>
            <a:rPr lang="ru-RU" sz="2400" b="0" i="1" kern="1200" dirty="0" smtClean="0">
              <a:solidFill>
                <a:schemeClr val="bg1"/>
              </a:solidFill>
              <a:latin typeface="Times New Roman" panose="02020603050405020304" pitchFamily="18" charset="0"/>
              <a:cs typeface="Times New Roman" panose="02020603050405020304" pitchFamily="18" charset="0"/>
            </a:rPr>
            <a:t>философские, литературно-критические, исторические, художественные, художественно-публицистические, духовно-религиозные и др.;</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378192" y="487631"/>
        <a:ext cx="10468082" cy="1067365"/>
      </dsp:txXfrm>
    </dsp:sp>
    <dsp:sp modelId="{512FB62E-4654-4A66-914D-727B70B0B070}">
      <dsp:nvSpPr>
        <dsp:cNvPr id="0" name=""/>
        <dsp:cNvSpPr/>
      </dsp:nvSpPr>
      <dsp:spPr>
        <a:xfrm>
          <a:off x="34060" y="324701"/>
          <a:ext cx="1276642" cy="1276642"/>
        </a:xfrm>
        <a:prstGeom prst="ellipse">
          <a:avLst/>
        </a:prstGeom>
        <a:solidFill>
          <a:schemeClr val="tx1"/>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774836" y="2007204"/>
          <a:ext cx="10046042" cy="1092162"/>
        </a:xfrm>
        <a:prstGeom prst="rect">
          <a:avLst/>
        </a:prstGeom>
        <a:solidFill>
          <a:srgbClr val="004274"/>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10668" tIns="71120" rIns="71120" bIns="71120" numCol="1" spcCol="1270" anchor="ctr" anchorCtr="0">
          <a:noAutofit/>
        </a:bodyPr>
        <a:lstStyle/>
        <a:p>
          <a:pPr lvl="0" algn="ctr"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rPr>
            <a:t> по литературной форме: </a:t>
          </a:r>
          <a:r>
            <a:rPr lang="ru-RU" sz="2400" b="0" i="1" kern="1200" dirty="0" smtClean="0">
              <a:solidFill>
                <a:schemeClr val="bg1"/>
              </a:solidFill>
              <a:latin typeface="Times New Roman" panose="02020603050405020304" pitchFamily="18" charset="0"/>
            </a:rPr>
            <a:t>рецензии, лирические миниатюры, заметки, странички из дневника, письма и др.</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774836" y="2007204"/>
        <a:ext cx="10046042" cy="1092162"/>
      </dsp:txXfrm>
    </dsp:sp>
    <dsp:sp modelId="{F4E8BB1D-73EA-4943-9CC7-F3F3E633FDFB}">
      <dsp:nvSpPr>
        <dsp:cNvPr id="0" name=""/>
        <dsp:cNvSpPr/>
      </dsp:nvSpPr>
      <dsp:spPr>
        <a:xfrm>
          <a:off x="331518" y="1914964"/>
          <a:ext cx="1276642" cy="1276642"/>
        </a:xfrm>
        <a:prstGeom prst="ellipse">
          <a:avLst/>
        </a:prstGeom>
        <a:solidFill>
          <a:srgbClr val="004274"/>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1CAEE5A1-7B18-43F8-B610-A0F571A134E1}">
      <dsp:nvSpPr>
        <dsp:cNvPr id="0" name=""/>
        <dsp:cNvSpPr/>
      </dsp:nvSpPr>
      <dsp:spPr>
        <a:xfrm>
          <a:off x="405918" y="3449805"/>
          <a:ext cx="10412631" cy="1270903"/>
        </a:xfrm>
        <a:prstGeom prst="rect">
          <a:avLst/>
        </a:prstGeom>
        <a:solidFill>
          <a:srgbClr val="4A77D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810668" tIns="71120" rIns="71120" bIns="71120" numCol="1" spcCol="1270" anchor="ctr" anchorCtr="0">
          <a:noAutofit/>
        </a:bodyPr>
        <a:lstStyle/>
        <a:p>
          <a:pPr lvl="0" algn="ctr"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rPr>
            <a:t>    различают также эссе описательные, повествовательные, рефлексивные, критические, аналитические и др.</a:t>
          </a:r>
          <a:endParaRPr lang="ru-RU" sz="2800" b="1" i="1" kern="1200" dirty="0">
            <a:solidFill>
              <a:schemeClr val="bg1"/>
            </a:solidFill>
            <a:latin typeface="Times New Roman" panose="02020603050405020304" pitchFamily="18" charset="0"/>
            <a:cs typeface="Times New Roman" panose="02020603050405020304" pitchFamily="18" charset="0"/>
          </a:endParaRPr>
        </a:p>
      </dsp:txBody>
      <dsp:txXfrm>
        <a:off x="405918" y="3449805"/>
        <a:ext cx="10412631" cy="1270903"/>
      </dsp:txXfrm>
    </dsp:sp>
    <dsp:sp modelId="{0C57FBA9-4760-4C5C-A673-3BC034B5B6EF}">
      <dsp:nvSpPr>
        <dsp:cNvPr id="0" name=""/>
        <dsp:cNvSpPr/>
      </dsp:nvSpPr>
      <dsp:spPr>
        <a:xfrm>
          <a:off x="-39729" y="3446936"/>
          <a:ext cx="1276642" cy="1276642"/>
        </a:xfrm>
        <a:prstGeom prst="ellipse">
          <a:avLst/>
        </a:prstGeom>
        <a:solidFill>
          <a:srgbClr val="4A77D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4702418" y="-704067"/>
          <a:ext cx="5470156" cy="5470156"/>
        </a:xfrm>
        <a:prstGeom prst="blockArc">
          <a:avLst>
            <a:gd name="adj1" fmla="val 18900000"/>
            <a:gd name="adj2" fmla="val 2700000"/>
            <a:gd name="adj3" fmla="val 395"/>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382006" y="554138"/>
          <a:ext cx="10479706" cy="1212762"/>
        </a:xfrm>
        <a:prstGeom prst="rect">
          <a:avLst/>
        </a:prstGeom>
        <a:solidFill>
          <a:schemeClr val="tx1"/>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21098" tIns="71120" rIns="71120" bIns="71120" numCol="1" spcCol="1270" anchor="ctr" anchorCtr="0">
          <a:noAutofit/>
        </a:bodyPr>
        <a:lstStyle/>
        <a:p>
          <a:pPr lvl="0" algn="ctr"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личностное, субъективное эссе, где основным элементом является раскрытие той или иной стороны авторской личности</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382006" y="554138"/>
        <a:ext cx="10479706" cy="1212762"/>
      </dsp:txXfrm>
    </dsp:sp>
    <dsp:sp modelId="{512FB62E-4654-4A66-914D-727B70B0B070}">
      <dsp:nvSpPr>
        <dsp:cNvPr id="0" name=""/>
        <dsp:cNvSpPr/>
      </dsp:nvSpPr>
      <dsp:spPr>
        <a:xfrm>
          <a:off x="82469" y="506895"/>
          <a:ext cx="1208045" cy="1174784"/>
        </a:xfrm>
        <a:prstGeom prst="ellipse">
          <a:avLst/>
        </a:prstGeom>
        <a:solidFill>
          <a:schemeClr val="tx1"/>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399924" y="2281032"/>
          <a:ext cx="10443869" cy="1240937"/>
        </a:xfrm>
        <a:prstGeom prst="rect">
          <a:avLst/>
        </a:prstGeom>
        <a:solidFill>
          <a:srgbClr val="004274"/>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921098" tIns="71120" rIns="71120" bIns="71120" numCol="1" spcCol="1270" anchor="ctr" anchorCtr="0">
          <a:noAutofit/>
        </a:bodyPr>
        <a:lstStyle/>
        <a:p>
          <a:pPr lvl="0" algn="ctr"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rPr>
            <a:t>эссе объективное, где личностное начало подчинено предмету описания или какой-то идее. </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399924" y="2281032"/>
        <a:ext cx="10443869" cy="1240937"/>
      </dsp:txXfrm>
    </dsp:sp>
    <dsp:sp modelId="{F4E8BB1D-73EA-4943-9CC7-F3F3E633FDFB}">
      <dsp:nvSpPr>
        <dsp:cNvPr id="0" name=""/>
        <dsp:cNvSpPr/>
      </dsp:nvSpPr>
      <dsp:spPr>
        <a:xfrm>
          <a:off x="-9313" y="2278005"/>
          <a:ext cx="1223928" cy="1246992"/>
        </a:xfrm>
        <a:prstGeom prst="ellipse">
          <a:avLst/>
        </a:prstGeom>
        <a:solidFill>
          <a:srgbClr val="004274"/>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909068" y="-904856"/>
          <a:ext cx="7039114" cy="7039114"/>
        </a:xfrm>
        <a:prstGeom prst="blockArc">
          <a:avLst>
            <a:gd name="adj1" fmla="val 18900000"/>
            <a:gd name="adj2" fmla="val 2700000"/>
            <a:gd name="adj3" fmla="val 307"/>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366842" y="258128"/>
          <a:ext cx="9912690" cy="434447"/>
        </a:xfrm>
        <a:prstGeom prst="rect">
          <a:avLst/>
        </a:prstGeom>
        <a:solidFill>
          <a:schemeClr val="tx1"/>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7228"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a:t>
          </a:r>
          <a:r>
            <a:rPr lang="ru-RU" sz="2400" b="1" i="1" kern="1200" dirty="0" smtClean="0">
              <a:solidFill>
                <a:schemeClr val="bg1"/>
              </a:solidFill>
              <a:latin typeface="Times New Roman" panose="02020603050405020304" pitchFamily="18" charset="0"/>
              <a:cs typeface="Times New Roman" panose="02020603050405020304" pitchFamily="18" charset="0"/>
            </a:rPr>
            <a:t>небольшой объем;</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366842" y="258128"/>
        <a:ext cx="9912690" cy="434447"/>
      </dsp:txXfrm>
    </dsp:sp>
    <dsp:sp modelId="{512FB62E-4654-4A66-914D-727B70B0B070}">
      <dsp:nvSpPr>
        <dsp:cNvPr id="0" name=""/>
        <dsp:cNvSpPr/>
      </dsp:nvSpPr>
      <dsp:spPr>
        <a:xfrm>
          <a:off x="69812" y="178322"/>
          <a:ext cx="594059" cy="594059"/>
        </a:xfrm>
        <a:prstGeom prst="ellipse">
          <a:avLst/>
        </a:prstGeom>
        <a:solidFill>
          <a:schemeClr val="tx1"/>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DC45112B-0ECD-46B7-8E1F-965CA9FDFE59}">
      <dsp:nvSpPr>
        <dsp:cNvPr id="0" name=""/>
        <dsp:cNvSpPr/>
      </dsp:nvSpPr>
      <dsp:spPr>
        <a:xfrm>
          <a:off x="797222" y="951018"/>
          <a:ext cx="9482310" cy="475247"/>
        </a:xfrm>
        <a:prstGeom prst="rect">
          <a:avLst/>
        </a:prstGeom>
        <a:solidFill>
          <a:srgbClr val="00004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7228"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конкретная тема и подчеркнуто субъективная ее трактовка;</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797222" y="951018"/>
        <a:ext cx="9482310" cy="475247"/>
      </dsp:txXfrm>
    </dsp:sp>
    <dsp:sp modelId="{672A87C7-244B-4809-AA80-6711EE75CC51}">
      <dsp:nvSpPr>
        <dsp:cNvPr id="0" name=""/>
        <dsp:cNvSpPr/>
      </dsp:nvSpPr>
      <dsp:spPr>
        <a:xfrm>
          <a:off x="500192" y="891612"/>
          <a:ext cx="594059" cy="594059"/>
        </a:xfrm>
        <a:prstGeom prst="ellipse">
          <a:avLst/>
        </a:prstGeom>
        <a:solidFill>
          <a:srgbClr val="00004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3EA9A2F7-36F3-4A9C-BFF9-BDF971FE82A1}">
      <dsp:nvSpPr>
        <dsp:cNvPr id="0" name=""/>
        <dsp:cNvSpPr/>
      </dsp:nvSpPr>
      <dsp:spPr>
        <a:xfrm>
          <a:off x="1033068" y="1663786"/>
          <a:ext cx="9246464" cy="475247"/>
        </a:xfrm>
        <a:prstGeom prst="rect">
          <a:avLst/>
        </a:prstGeom>
        <a:solidFill>
          <a:srgbClr val="003964"/>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7228"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   свободная композиция - важная особенность эссе; </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1033068" y="1663786"/>
        <a:ext cx="9246464" cy="475247"/>
      </dsp:txXfrm>
    </dsp:sp>
    <dsp:sp modelId="{F4E8BB1D-73EA-4943-9CC7-F3F3E633FDFB}">
      <dsp:nvSpPr>
        <dsp:cNvPr id="0" name=""/>
        <dsp:cNvSpPr/>
      </dsp:nvSpPr>
      <dsp:spPr>
        <a:xfrm>
          <a:off x="736038" y="1604380"/>
          <a:ext cx="594059" cy="594059"/>
        </a:xfrm>
        <a:prstGeom prst="ellipse">
          <a:avLst/>
        </a:prstGeom>
        <a:solidFill>
          <a:srgbClr val="003964"/>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1A7E94BE-3FD5-47ED-945F-8AF20A5BD2FE}">
      <dsp:nvSpPr>
        <dsp:cNvPr id="0" name=""/>
        <dsp:cNvSpPr/>
      </dsp:nvSpPr>
      <dsp:spPr>
        <a:xfrm>
          <a:off x="1108371" y="2377076"/>
          <a:ext cx="9171160" cy="475247"/>
        </a:xfrm>
        <a:prstGeom prst="rect">
          <a:avLst/>
        </a:prstGeom>
        <a:solidFill>
          <a:srgbClr val="00518E"/>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7228"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   непринужденность повествования;</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1108371" y="2377076"/>
        <a:ext cx="9171160" cy="475247"/>
      </dsp:txXfrm>
    </dsp:sp>
    <dsp:sp modelId="{644703C9-FEFC-4486-871A-28536A82FE9F}">
      <dsp:nvSpPr>
        <dsp:cNvPr id="0" name=""/>
        <dsp:cNvSpPr/>
      </dsp:nvSpPr>
      <dsp:spPr>
        <a:xfrm>
          <a:off x="811341" y="2317670"/>
          <a:ext cx="594059" cy="594059"/>
        </a:xfrm>
        <a:prstGeom prst="ellipse">
          <a:avLst/>
        </a:prstGeom>
        <a:solidFill>
          <a:srgbClr val="00518E"/>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C384FCBD-5058-4CE6-BF18-C267B0EE04D3}">
      <dsp:nvSpPr>
        <dsp:cNvPr id="0" name=""/>
        <dsp:cNvSpPr/>
      </dsp:nvSpPr>
      <dsp:spPr>
        <a:xfrm>
          <a:off x="1033068" y="3090366"/>
          <a:ext cx="9246464" cy="475247"/>
        </a:xfrm>
        <a:prstGeom prst="rect">
          <a:avLst/>
        </a:prstGeom>
        <a:solidFill>
          <a:srgbClr val="4A77D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7228"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     склонность к парадоксам;</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1033068" y="3090366"/>
        <a:ext cx="9246464" cy="475247"/>
      </dsp:txXfrm>
    </dsp:sp>
    <dsp:sp modelId="{0C57FBA9-4760-4C5C-A673-3BC034B5B6EF}">
      <dsp:nvSpPr>
        <dsp:cNvPr id="0" name=""/>
        <dsp:cNvSpPr/>
      </dsp:nvSpPr>
      <dsp:spPr>
        <a:xfrm>
          <a:off x="736038" y="3030960"/>
          <a:ext cx="594059" cy="594059"/>
        </a:xfrm>
        <a:prstGeom prst="ellipse">
          <a:avLst/>
        </a:prstGeom>
        <a:solidFill>
          <a:srgbClr val="4A77D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C75AF9BD-8C93-46C8-A2A7-8F2CC86D14C5}">
      <dsp:nvSpPr>
        <dsp:cNvPr id="0" name=""/>
        <dsp:cNvSpPr/>
      </dsp:nvSpPr>
      <dsp:spPr>
        <a:xfrm>
          <a:off x="797222" y="3803134"/>
          <a:ext cx="9482310" cy="475247"/>
        </a:xfrm>
        <a:prstGeom prst="rect">
          <a:avLst/>
        </a:prstGeom>
        <a:solidFill>
          <a:srgbClr val="6C91DA"/>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7228"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внутреннее смысловое единство;</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797222" y="3803134"/>
        <a:ext cx="9482310" cy="475247"/>
      </dsp:txXfrm>
    </dsp:sp>
    <dsp:sp modelId="{6F2AE374-7384-4EAF-89A6-56D43CD433D3}">
      <dsp:nvSpPr>
        <dsp:cNvPr id="0" name=""/>
        <dsp:cNvSpPr/>
      </dsp:nvSpPr>
      <dsp:spPr>
        <a:xfrm>
          <a:off x="500192" y="3743728"/>
          <a:ext cx="594059" cy="594059"/>
        </a:xfrm>
        <a:prstGeom prst="ellipse">
          <a:avLst/>
        </a:prstGeom>
        <a:solidFill>
          <a:srgbClr val="6C91DA"/>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700DFE5F-5BD3-48B3-A31F-C5B5443E9C36}">
      <dsp:nvSpPr>
        <dsp:cNvPr id="0" name=""/>
        <dsp:cNvSpPr/>
      </dsp:nvSpPr>
      <dsp:spPr>
        <a:xfrm>
          <a:off x="366842" y="4516424"/>
          <a:ext cx="9912690" cy="475247"/>
        </a:xfrm>
        <a:prstGeom prst="rect">
          <a:avLst/>
        </a:prstGeom>
        <a:solidFill>
          <a:srgbClr val="97B1E5"/>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377228"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a:t>
          </a:r>
          <a:r>
            <a:rPr lang="ru-RU" sz="2400" b="1" i="1" kern="1200" dirty="0" smtClean="0">
              <a:solidFill>
                <a:schemeClr val="bg1"/>
              </a:solidFill>
              <a:latin typeface="Times New Roman" panose="02020603050405020304" pitchFamily="18" charset="0"/>
              <a:cs typeface="Times New Roman" panose="02020603050405020304" pitchFamily="18" charset="0"/>
            </a:rPr>
            <a:t>ориентация на разговорную речь. </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366842" y="4516424"/>
        <a:ext cx="9912690" cy="475247"/>
      </dsp:txXfrm>
    </dsp:sp>
    <dsp:sp modelId="{42803DA6-80AA-461E-8B5F-96EE24A0E5E4}">
      <dsp:nvSpPr>
        <dsp:cNvPr id="0" name=""/>
        <dsp:cNvSpPr/>
      </dsp:nvSpPr>
      <dsp:spPr>
        <a:xfrm>
          <a:off x="69812" y="4457018"/>
          <a:ext cx="594059" cy="594059"/>
        </a:xfrm>
        <a:prstGeom prst="ellipse">
          <a:avLst/>
        </a:prstGeom>
        <a:solidFill>
          <a:srgbClr val="97B1E5"/>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727397" y="-876663"/>
          <a:ext cx="6818811" cy="6818811"/>
        </a:xfrm>
        <a:prstGeom prst="blockArc">
          <a:avLst>
            <a:gd name="adj1" fmla="val 18900000"/>
            <a:gd name="adj2" fmla="val 2700000"/>
            <a:gd name="adj3" fmla="val 317"/>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477081" y="181820"/>
          <a:ext cx="9801259" cy="902730"/>
        </a:xfrm>
        <a:prstGeom prst="rect">
          <a:avLst/>
        </a:prstGeom>
        <a:solidFill>
          <a:srgbClr val="00004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02752"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a:t>
          </a:r>
          <a:r>
            <a:rPr lang="ru-RU" sz="2400" b="1" i="1" kern="1200" dirty="0" smtClean="0">
              <a:solidFill>
                <a:schemeClr val="bg1"/>
              </a:solidFill>
              <a:latin typeface="Times New Roman" panose="02020603050405020304" pitchFamily="18" charset="0"/>
              <a:cs typeface="Times New Roman" panose="02020603050405020304" pitchFamily="18" charset="0"/>
            </a:rPr>
            <a:t>написать вступление (2–3 предложения, которые служат для последующей формулировки проблемы;</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477081" y="181820"/>
        <a:ext cx="9801259" cy="902730"/>
      </dsp:txXfrm>
    </dsp:sp>
    <dsp:sp modelId="{512FB62E-4654-4A66-914D-727B70B0B070}">
      <dsp:nvSpPr>
        <dsp:cNvPr id="0" name=""/>
        <dsp:cNvSpPr/>
      </dsp:nvSpPr>
      <dsp:spPr>
        <a:xfrm>
          <a:off x="81213" y="237317"/>
          <a:ext cx="791735" cy="791735"/>
        </a:xfrm>
        <a:prstGeom prst="ellipse">
          <a:avLst/>
        </a:prstGeom>
        <a:solidFill>
          <a:srgbClr val="00004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930948" y="1266269"/>
          <a:ext cx="9347392" cy="633388"/>
        </a:xfrm>
        <a:prstGeom prst="rect">
          <a:avLst/>
        </a:prstGeom>
        <a:solidFill>
          <a:srgbClr val="003964"/>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0275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    сформулировать проблему, которая должна быть важна не только для автора, но и для других; </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930948" y="1266269"/>
        <a:ext cx="9347392" cy="633388"/>
      </dsp:txXfrm>
    </dsp:sp>
    <dsp:sp modelId="{F4E8BB1D-73EA-4943-9CC7-F3F3E633FDFB}">
      <dsp:nvSpPr>
        <dsp:cNvPr id="0" name=""/>
        <dsp:cNvSpPr/>
      </dsp:nvSpPr>
      <dsp:spPr>
        <a:xfrm>
          <a:off x="535081" y="1187096"/>
          <a:ext cx="791735" cy="791735"/>
        </a:xfrm>
        <a:prstGeom prst="ellipse">
          <a:avLst/>
        </a:prstGeom>
        <a:solidFill>
          <a:srgbClr val="003964"/>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0BD1E57-583C-43A2-978B-F8785F406EA1}">
      <dsp:nvSpPr>
        <dsp:cNvPr id="0" name=""/>
        <dsp:cNvSpPr/>
      </dsp:nvSpPr>
      <dsp:spPr>
        <a:xfrm>
          <a:off x="1070249" y="2216048"/>
          <a:ext cx="9208091" cy="633388"/>
        </a:xfrm>
        <a:prstGeom prst="rect">
          <a:avLst/>
        </a:prstGeom>
        <a:solidFill>
          <a:srgbClr val="00518E"/>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02752"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дать комментарии к проблеме; </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1070249" y="2216048"/>
        <a:ext cx="9208091" cy="633388"/>
      </dsp:txXfrm>
    </dsp:sp>
    <dsp:sp modelId="{644703C9-FEFC-4486-871A-28536A82FE9F}">
      <dsp:nvSpPr>
        <dsp:cNvPr id="0" name=""/>
        <dsp:cNvSpPr/>
      </dsp:nvSpPr>
      <dsp:spPr>
        <a:xfrm>
          <a:off x="674382" y="2136874"/>
          <a:ext cx="791735" cy="791735"/>
        </a:xfrm>
        <a:prstGeom prst="ellipse">
          <a:avLst/>
        </a:prstGeom>
        <a:solidFill>
          <a:srgbClr val="00518E"/>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90FC12B-24A3-4BA6-A849-61FDE30BFB4A}">
      <dsp:nvSpPr>
        <dsp:cNvPr id="0" name=""/>
        <dsp:cNvSpPr/>
      </dsp:nvSpPr>
      <dsp:spPr>
        <a:xfrm>
          <a:off x="930948" y="3216605"/>
          <a:ext cx="9347392" cy="531830"/>
        </a:xfrm>
        <a:prstGeom prst="rect">
          <a:avLst/>
        </a:prstGeom>
        <a:solidFill>
          <a:srgbClr val="4A77D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02752"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сформулировать авторское мнение и привести аргументацию;</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930948" y="3216605"/>
        <a:ext cx="9347392" cy="531830"/>
      </dsp:txXfrm>
    </dsp:sp>
    <dsp:sp modelId="{0C57FBA9-4760-4C5C-A673-3BC034B5B6EF}">
      <dsp:nvSpPr>
        <dsp:cNvPr id="0" name=""/>
        <dsp:cNvSpPr/>
      </dsp:nvSpPr>
      <dsp:spPr>
        <a:xfrm>
          <a:off x="535081" y="3086653"/>
          <a:ext cx="791735" cy="791735"/>
        </a:xfrm>
        <a:prstGeom prst="ellipse">
          <a:avLst/>
        </a:prstGeom>
        <a:solidFill>
          <a:srgbClr val="4A77D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918E8E72-53F5-464E-A022-A8B9C251243C}">
      <dsp:nvSpPr>
        <dsp:cNvPr id="0" name=""/>
        <dsp:cNvSpPr/>
      </dsp:nvSpPr>
      <dsp:spPr>
        <a:xfrm>
          <a:off x="477081" y="4006456"/>
          <a:ext cx="9801259" cy="851685"/>
        </a:xfrm>
        <a:prstGeom prst="rect">
          <a:avLst/>
        </a:prstGeom>
        <a:solidFill>
          <a:srgbClr val="7598DD"/>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0275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написать заключение (вывод, обобщение сказанного).</a:t>
          </a:r>
          <a:endParaRPr lang="ru-RU" sz="2400" b="1" i="1" kern="1200" dirty="0">
            <a:solidFill>
              <a:schemeClr val="bg1"/>
            </a:solidFill>
            <a:latin typeface="Times New Roman" panose="02020603050405020304" pitchFamily="18" charset="0"/>
            <a:cs typeface="Times New Roman" panose="02020603050405020304" pitchFamily="18" charset="0"/>
          </a:endParaRPr>
        </a:p>
      </dsp:txBody>
      <dsp:txXfrm>
        <a:off x="477081" y="4006456"/>
        <a:ext cx="9801259" cy="851685"/>
      </dsp:txXfrm>
    </dsp:sp>
    <dsp:sp modelId="{42803DA6-80AA-461E-8B5F-96EE24A0E5E4}">
      <dsp:nvSpPr>
        <dsp:cNvPr id="0" name=""/>
        <dsp:cNvSpPr/>
      </dsp:nvSpPr>
      <dsp:spPr>
        <a:xfrm>
          <a:off x="81213" y="4036431"/>
          <a:ext cx="791735" cy="791735"/>
        </a:xfrm>
        <a:prstGeom prst="ellipse">
          <a:avLst/>
        </a:prstGeom>
        <a:solidFill>
          <a:srgbClr val="7598DD"/>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042562" y="-772550"/>
          <a:ext cx="6005276" cy="6005276"/>
        </a:xfrm>
        <a:prstGeom prst="blockArc">
          <a:avLst>
            <a:gd name="adj1" fmla="val 18900000"/>
            <a:gd name="adj2" fmla="val 2700000"/>
            <a:gd name="adj3" fmla="val 360"/>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504106" y="306178"/>
          <a:ext cx="9972843" cy="759592"/>
        </a:xfrm>
        <a:prstGeom prst="rect">
          <a:avLst/>
        </a:prstGeom>
        <a:solidFill>
          <a:srgbClr val="00004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44634"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Титульный лист </a:t>
          </a:r>
          <a:r>
            <a:rPr lang="ru-RU" sz="2400" b="0" i="1" kern="1200" dirty="0" smtClean="0">
              <a:solidFill>
                <a:schemeClr val="bg1"/>
              </a:solidFill>
              <a:latin typeface="Times New Roman" panose="02020603050405020304" pitchFamily="18" charset="0"/>
              <a:cs typeface="Times New Roman" panose="02020603050405020304" pitchFamily="18" charset="0"/>
            </a:rPr>
            <a:t>(заполняется по единой форме).</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504106" y="306178"/>
        <a:ext cx="9972843" cy="759592"/>
      </dsp:txXfrm>
    </dsp:sp>
    <dsp:sp modelId="{512FB62E-4654-4A66-914D-727B70B0B070}">
      <dsp:nvSpPr>
        <dsp:cNvPr id="0" name=""/>
        <dsp:cNvSpPr/>
      </dsp:nvSpPr>
      <dsp:spPr>
        <a:xfrm>
          <a:off x="75260" y="257129"/>
          <a:ext cx="857691" cy="857691"/>
        </a:xfrm>
        <a:prstGeom prst="ellipse">
          <a:avLst/>
        </a:prstGeom>
        <a:solidFill>
          <a:srgbClr val="00004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AD48128-DB00-4D51-9C06-CA5DD24B3E1B}">
      <dsp:nvSpPr>
        <dsp:cNvPr id="0" name=""/>
        <dsp:cNvSpPr/>
      </dsp:nvSpPr>
      <dsp:spPr>
        <a:xfrm>
          <a:off x="897494" y="1277573"/>
          <a:ext cx="9579456" cy="875621"/>
        </a:xfrm>
        <a:prstGeom prst="rect">
          <a:avLst/>
        </a:prstGeom>
        <a:solidFill>
          <a:srgbClr val="003964"/>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44634"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    Введение </a:t>
          </a:r>
          <a:r>
            <a:rPr lang="ru-RU" sz="2400" b="0" i="1" kern="1200" dirty="0" smtClean="0">
              <a:solidFill>
                <a:schemeClr val="bg1"/>
              </a:solidFill>
              <a:latin typeface="Times New Roman" panose="02020603050405020304" pitchFamily="18" charset="0"/>
            </a:rPr>
            <a:t>- суть и обоснование выбора данной темы, состоит из ряда компонентов, связанных логически и стилистически.   </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897494" y="1277573"/>
        <a:ext cx="9579456" cy="875621"/>
      </dsp:txXfrm>
    </dsp:sp>
    <dsp:sp modelId="{F4E8BB1D-73EA-4943-9CC7-F3F3E633FDFB}">
      <dsp:nvSpPr>
        <dsp:cNvPr id="0" name=""/>
        <dsp:cNvSpPr/>
      </dsp:nvSpPr>
      <dsp:spPr>
        <a:xfrm>
          <a:off x="468648" y="1286537"/>
          <a:ext cx="857691" cy="857691"/>
        </a:xfrm>
        <a:prstGeom prst="ellipse">
          <a:avLst/>
        </a:prstGeom>
        <a:solidFill>
          <a:srgbClr val="003964"/>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0BD1E57-583C-43A2-978B-F8785F406EA1}">
      <dsp:nvSpPr>
        <dsp:cNvPr id="0" name=""/>
        <dsp:cNvSpPr/>
      </dsp:nvSpPr>
      <dsp:spPr>
        <a:xfrm>
          <a:off x="897494" y="2340143"/>
          <a:ext cx="9579456" cy="809297"/>
        </a:xfrm>
        <a:prstGeom prst="rect">
          <a:avLst/>
        </a:prstGeom>
        <a:solidFill>
          <a:srgbClr val="00518E"/>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44634"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    Основная часть </a:t>
          </a:r>
          <a:r>
            <a:rPr lang="ru-RU" sz="2400" b="0" i="1" kern="1200" dirty="0" smtClean="0">
              <a:solidFill>
                <a:schemeClr val="bg1"/>
              </a:solidFill>
              <a:latin typeface="Times New Roman" panose="02020603050405020304" pitchFamily="18" charset="0"/>
            </a:rPr>
            <a:t>- теоретические основы выбранной проблемы и изложение основного вопроса.  </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897494" y="2340143"/>
        <a:ext cx="9579456" cy="809297"/>
      </dsp:txXfrm>
    </dsp:sp>
    <dsp:sp modelId="{644703C9-FEFC-4486-871A-28536A82FE9F}">
      <dsp:nvSpPr>
        <dsp:cNvPr id="0" name=""/>
        <dsp:cNvSpPr/>
      </dsp:nvSpPr>
      <dsp:spPr>
        <a:xfrm>
          <a:off x="468648" y="2315946"/>
          <a:ext cx="857691" cy="857691"/>
        </a:xfrm>
        <a:prstGeom prst="ellipse">
          <a:avLst/>
        </a:prstGeom>
        <a:solidFill>
          <a:srgbClr val="00518E"/>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F90FC12B-24A3-4BA6-A849-61FDE30BFB4A}">
      <dsp:nvSpPr>
        <dsp:cNvPr id="0" name=""/>
        <dsp:cNvSpPr/>
      </dsp:nvSpPr>
      <dsp:spPr>
        <a:xfrm>
          <a:off x="504106" y="3368965"/>
          <a:ext cx="9972843" cy="810470"/>
        </a:xfrm>
        <a:prstGeom prst="rect">
          <a:avLst/>
        </a:prstGeom>
        <a:solidFill>
          <a:srgbClr val="4A77D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44634" tIns="60960" rIns="60960" bIns="60960" numCol="1" spcCol="1270" anchor="ctr" anchorCtr="0">
          <a:noAutofit/>
        </a:bodyPr>
        <a:lstStyle/>
        <a:p>
          <a:pPr lvl="0" algn="l"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rPr>
            <a:t>       Заключение - </a:t>
          </a:r>
          <a:r>
            <a:rPr lang="ru-RU" sz="2400" b="0" i="1" kern="1200" dirty="0" smtClean="0">
              <a:solidFill>
                <a:schemeClr val="bg1"/>
              </a:solidFill>
              <a:latin typeface="Times New Roman" panose="02020603050405020304" pitchFamily="18" charset="0"/>
            </a:rPr>
            <a:t>обобщения и аргументированные выводы по теме с указанием области ее применения и т.д.</a:t>
          </a:r>
          <a:endParaRPr lang="ru-RU" sz="2400" b="0" i="1" kern="1200" dirty="0">
            <a:solidFill>
              <a:schemeClr val="bg1"/>
            </a:solidFill>
            <a:latin typeface="Times New Roman" panose="02020603050405020304" pitchFamily="18" charset="0"/>
            <a:cs typeface="Times New Roman" panose="02020603050405020304" pitchFamily="18" charset="0"/>
          </a:endParaRPr>
        </a:p>
      </dsp:txBody>
      <dsp:txXfrm>
        <a:off x="504106" y="3368965"/>
        <a:ext cx="9972843" cy="810470"/>
      </dsp:txXfrm>
    </dsp:sp>
    <dsp:sp modelId="{0C57FBA9-4760-4C5C-A673-3BC034B5B6EF}">
      <dsp:nvSpPr>
        <dsp:cNvPr id="0" name=""/>
        <dsp:cNvSpPr/>
      </dsp:nvSpPr>
      <dsp:spPr>
        <a:xfrm>
          <a:off x="75260" y="3345355"/>
          <a:ext cx="857691" cy="857691"/>
        </a:xfrm>
        <a:prstGeom prst="ellipse">
          <a:avLst/>
        </a:prstGeom>
        <a:solidFill>
          <a:srgbClr val="4A77D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858385-C388-4D3E-BB61-CB51F3D4B184}">
      <dsp:nvSpPr>
        <dsp:cNvPr id="0" name=""/>
        <dsp:cNvSpPr/>
      </dsp:nvSpPr>
      <dsp:spPr>
        <a:xfrm>
          <a:off x="-4092691" y="-628144"/>
          <a:ext cx="4876898" cy="4876898"/>
        </a:xfrm>
        <a:prstGeom prst="blockArc">
          <a:avLst>
            <a:gd name="adj1" fmla="val 18900000"/>
            <a:gd name="adj2" fmla="val 2700000"/>
            <a:gd name="adj3" fmla="val 443"/>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F6F4AFA-C168-4E4E-8A6C-E8807C44EB53}">
      <dsp:nvSpPr>
        <dsp:cNvPr id="0" name=""/>
        <dsp:cNvSpPr/>
      </dsp:nvSpPr>
      <dsp:spPr>
        <a:xfrm>
          <a:off x="504321" y="362060"/>
          <a:ext cx="10231609" cy="724121"/>
        </a:xfrm>
        <a:prstGeom prst="rect">
          <a:avLst/>
        </a:prstGeom>
        <a:solidFill>
          <a:srgbClr val="000042"/>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7477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тезис </a:t>
          </a:r>
          <a:r>
            <a:rPr lang="ru-RU" sz="2400" i="1" kern="1200" dirty="0" smtClean="0">
              <a:latin typeface="Times New Roman" panose="02020603050405020304" pitchFamily="18" charset="0"/>
              <a:cs typeface="Times New Roman" panose="02020603050405020304" pitchFamily="18" charset="0"/>
            </a:rPr>
            <a:t>- это положение (суждение), которое требуется доказать; </a:t>
          </a:r>
          <a:endParaRPr lang="ru-RU" sz="2400" i="1" kern="1200" dirty="0">
            <a:latin typeface="Times New Roman" panose="02020603050405020304" pitchFamily="18" charset="0"/>
            <a:cs typeface="Times New Roman" panose="02020603050405020304" pitchFamily="18" charset="0"/>
          </a:endParaRPr>
        </a:p>
      </dsp:txBody>
      <dsp:txXfrm>
        <a:off x="504321" y="362060"/>
        <a:ext cx="10231609" cy="724121"/>
      </dsp:txXfrm>
    </dsp:sp>
    <dsp:sp modelId="{54B5A410-D5FF-4B2F-8509-616121E3906D}">
      <dsp:nvSpPr>
        <dsp:cNvPr id="0" name=""/>
        <dsp:cNvSpPr/>
      </dsp:nvSpPr>
      <dsp:spPr>
        <a:xfrm>
          <a:off x="51745" y="271545"/>
          <a:ext cx="905152" cy="905152"/>
        </a:xfrm>
        <a:prstGeom prst="ellipse">
          <a:avLst/>
        </a:prstGeom>
        <a:solidFill>
          <a:srgbClr val="000042"/>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028B179A-CF44-4297-B7CD-B3028267FC0F}">
      <dsp:nvSpPr>
        <dsp:cNvPr id="0" name=""/>
        <dsp:cNvSpPr/>
      </dsp:nvSpPr>
      <dsp:spPr>
        <a:xfrm>
          <a:off x="800335" y="1313542"/>
          <a:ext cx="9902798" cy="993524"/>
        </a:xfrm>
        <a:prstGeom prst="rect">
          <a:avLst/>
        </a:prstGeom>
        <a:solidFill>
          <a:srgbClr val="003964"/>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74772"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latin typeface="Times New Roman" panose="02020603050405020304" pitchFamily="18" charset="0"/>
              <a:cs typeface="Times New Roman" panose="02020603050405020304" pitchFamily="18" charset="0"/>
            </a:rPr>
            <a:t>       аргументы </a:t>
          </a:r>
          <a:r>
            <a:rPr lang="ru-RU" sz="2400" i="1" kern="1200" dirty="0" smtClean="0">
              <a:latin typeface="Times New Roman" panose="02020603050405020304" pitchFamily="18" charset="0"/>
              <a:cs typeface="Times New Roman" panose="02020603050405020304" pitchFamily="18" charset="0"/>
            </a:rPr>
            <a:t>- это категории, которыми пользуются при доказательстве истинности тезиса; в</a:t>
          </a:r>
          <a:r>
            <a:rPr lang="ru-RU" sz="2400" b="1" i="1" kern="1200" dirty="0" smtClean="0">
              <a:latin typeface="Times New Roman" panose="02020603050405020304" pitchFamily="18" charset="0"/>
              <a:cs typeface="Times New Roman" panose="02020603050405020304" pitchFamily="18" charset="0"/>
            </a:rPr>
            <a:t>ывод</a:t>
          </a:r>
          <a:r>
            <a:rPr lang="ru-RU" sz="2400" i="1" kern="1200" dirty="0" smtClean="0">
              <a:latin typeface="Times New Roman" panose="02020603050405020304" pitchFamily="18" charset="0"/>
              <a:cs typeface="Times New Roman" panose="02020603050405020304" pitchFamily="18" charset="0"/>
            </a:rPr>
            <a:t> - это мнение, основанное на анализе фактов; </a:t>
          </a:r>
          <a:endParaRPr lang="ru-RU" sz="2400" i="1" kern="1200" dirty="0">
            <a:latin typeface="Times New Roman" panose="02020603050405020304" pitchFamily="18" charset="0"/>
            <a:cs typeface="Times New Roman" panose="02020603050405020304" pitchFamily="18" charset="0"/>
          </a:endParaRPr>
        </a:p>
      </dsp:txBody>
      <dsp:txXfrm>
        <a:off x="800335" y="1313542"/>
        <a:ext cx="9902798" cy="993524"/>
      </dsp:txXfrm>
    </dsp:sp>
    <dsp:sp modelId="{01102B7A-189E-430C-9736-124CA090F5A9}">
      <dsp:nvSpPr>
        <dsp:cNvPr id="0" name=""/>
        <dsp:cNvSpPr/>
      </dsp:nvSpPr>
      <dsp:spPr>
        <a:xfrm>
          <a:off x="314963" y="1357728"/>
          <a:ext cx="905152" cy="905152"/>
        </a:xfrm>
        <a:prstGeom prst="ellipse">
          <a:avLst/>
        </a:prstGeom>
        <a:solidFill>
          <a:srgbClr val="003964"/>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8E90F857-AF34-423E-8CEC-E602FC268864}">
      <dsp:nvSpPr>
        <dsp:cNvPr id="0" name=""/>
        <dsp:cNvSpPr/>
      </dsp:nvSpPr>
      <dsp:spPr>
        <a:xfrm>
          <a:off x="504321" y="2534426"/>
          <a:ext cx="10231609" cy="724121"/>
        </a:xfrm>
        <a:prstGeom prst="rect">
          <a:avLst/>
        </a:prstGeom>
        <a:solidFill>
          <a:srgbClr val="4A77D2"/>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74772" tIns="60960" rIns="60960" bIns="6096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a:t>
          </a:r>
          <a:r>
            <a:rPr lang="ru-RU" sz="2400" b="1" i="1" kern="1200" dirty="0" smtClean="0">
              <a:latin typeface="Times New Roman" panose="02020603050405020304" pitchFamily="18" charset="0"/>
              <a:cs typeface="Times New Roman" panose="02020603050405020304" pitchFamily="18" charset="0"/>
            </a:rPr>
            <a:t>оценочные суждения </a:t>
          </a:r>
          <a:r>
            <a:rPr lang="ru-RU" sz="2400" i="1" kern="1200" dirty="0" smtClean="0">
              <a:latin typeface="Times New Roman" panose="02020603050405020304" pitchFamily="18" charset="0"/>
              <a:cs typeface="Times New Roman" panose="02020603050405020304" pitchFamily="18" charset="0"/>
            </a:rPr>
            <a:t>- это мнения, основанные на наших убеждениях, верованиях или взглядах. </a:t>
          </a:r>
          <a:endParaRPr lang="ru-RU" sz="2400" i="1" kern="1200" dirty="0">
            <a:latin typeface="Times New Roman" panose="02020603050405020304" pitchFamily="18" charset="0"/>
            <a:cs typeface="Times New Roman" panose="02020603050405020304" pitchFamily="18" charset="0"/>
          </a:endParaRPr>
        </a:p>
      </dsp:txBody>
      <dsp:txXfrm>
        <a:off x="504321" y="2534426"/>
        <a:ext cx="10231609" cy="724121"/>
      </dsp:txXfrm>
    </dsp:sp>
    <dsp:sp modelId="{A8C7E2E9-76CF-4FED-9D27-563DE2DEEC74}">
      <dsp:nvSpPr>
        <dsp:cNvPr id="0" name=""/>
        <dsp:cNvSpPr/>
      </dsp:nvSpPr>
      <dsp:spPr>
        <a:xfrm>
          <a:off x="51745" y="2443911"/>
          <a:ext cx="905152" cy="905152"/>
        </a:xfrm>
        <a:prstGeom prst="ellipse">
          <a:avLst/>
        </a:prstGeom>
        <a:solidFill>
          <a:srgbClr val="4A77D2"/>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496269" y="-841525"/>
          <a:ext cx="6544248" cy="6544248"/>
        </a:xfrm>
        <a:prstGeom prst="blockArc">
          <a:avLst>
            <a:gd name="adj1" fmla="val 18900000"/>
            <a:gd name="adj2" fmla="val 2700000"/>
            <a:gd name="adj3" fmla="val 330"/>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458204" y="271198"/>
          <a:ext cx="10012412" cy="672901"/>
        </a:xfrm>
        <a:prstGeom prst="rect">
          <a:avLst/>
        </a:prstGeom>
        <a:solidFill>
          <a:srgbClr val="00001E"/>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82476" tIns="60960" rIns="60960" bIns="60960" numCol="1" spcCol="1270" anchor="ctr" anchorCtr="0">
          <a:noAutofit/>
        </a:bodyPr>
        <a:lstStyle/>
        <a:p>
          <a:pPr lvl="0" algn="just" defTabSz="1066800">
            <a:lnSpc>
              <a:spcPct val="90000"/>
            </a:lnSpc>
            <a:spcBef>
              <a:spcPct val="0"/>
            </a:spcBef>
            <a:spcAft>
              <a:spcPct val="35000"/>
            </a:spcAft>
          </a:pPr>
          <a:r>
            <a:rPr lang="ru-RU" sz="2400" b="1" i="1" kern="1200" dirty="0" smtClean="0">
              <a:solidFill>
                <a:schemeClr val="bg1"/>
              </a:solidFill>
              <a:latin typeface="Times New Roman" panose="02020603050405020304" pitchFamily="18" charset="0"/>
              <a:cs typeface="Times New Roman" panose="02020603050405020304" pitchFamily="18" charset="0"/>
            </a:rPr>
            <a:t>       </a:t>
          </a:r>
          <a:r>
            <a:rPr lang="ru-RU" sz="3200" b="1" i="1" kern="1200" dirty="0" smtClean="0">
              <a:solidFill>
                <a:schemeClr val="bg1"/>
              </a:solidFill>
              <a:latin typeface="Times New Roman" panose="02020603050405020304" pitchFamily="18" charset="0"/>
              <a:cs typeface="Times New Roman" panose="02020603050405020304" pitchFamily="18" charset="0"/>
            </a:rPr>
            <a:t>Обдумывание</a:t>
          </a:r>
          <a:r>
            <a:rPr lang="ru-RU" sz="3200" b="0" i="1" kern="1200" dirty="0" smtClean="0">
              <a:solidFill>
                <a:schemeClr val="bg1"/>
              </a:solidFill>
              <a:latin typeface="Times New Roman" panose="02020603050405020304" pitchFamily="18" charset="0"/>
              <a:cs typeface="Times New Roman" panose="02020603050405020304" pitchFamily="18" charset="0"/>
            </a:rPr>
            <a:t>.</a:t>
          </a:r>
          <a:endParaRPr lang="ru-RU" sz="3200" b="0" i="1" kern="1200" dirty="0">
            <a:solidFill>
              <a:schemeClr val="bg1"/>
            </a:solidFill>
            <a:latin typeface="Times New Roman" panose="02020603050405020304" pitchFamily="18" charset="0"/>
            <a:cs typeface="Times New Roman" panose="02020603050405020304" pitchFamily="18" charset="0"/>
          </a:endParaRPr>
        </a:p>
      </dsp:txBody>
      <dsp:txXfrm>
        <a:off x="458204" y="271198"/>
        <a:ext cx="10012412" cy="672901"/>
      </dsp:txXfrm>
    </dsp:sp>
    <dsp:sp modelId="{512FB62E-4654-4A66-914D-727B70B0B070}">
      <dsp:nvSpPr>
        <dsp:cNvPr id="0" name=""/>
        <dsp:cNvSpPr/>
      </dsp:nvSpPr>
      <dsp:spPr>
        <a:xfrm>
          <a:off x="78301" y="227747"/>
          <a:ext cx="759805" cy="759805"/>
        </a:xfrm>
        <a:prstGeom prst="ellipse">
          <a:avLst/>
        </a:prstGeom>
        <a:solidFill>
          <a:srgbClr val="00001E"/>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5CA6DB04-87F9-4353-BA74-3DE790792A4F}">
      <dsp:nvSpPr>
        <dsp:cNvPr id="0" name=""/>
        <dsp:cNvSpPr/>
      </dsp:nvSpPr>
      <dsp:spPr>
        <a:xfrm>
          <a:off x="893767" y="1215202"/>
          <a:ext cx="9576849" cy="607844"/>
        </a:xfrm>
        <a:prstGeom prst="rect">
          <a:avLst/>
        </a:prstGeom>
        <a:solidFill>
          <a:srgbClr val="00004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82476" tIns="81280" rIns="81280" bIns="81280" numCol="1" spcCol="1270" anchor="ctr" anchorCtr="0">
          <a:noAutofit/>
        </a:bodyPr>
        <a:lstStyle/>
        <a:p>
          <a:pPr lvl="0" algn="just" defTabSz="1422400">
            <a:lnSpc>
              <a:spcPct val="90000"/>
            </a:lnSpc>
            <a:spcBef>
              <a:spcPct val="0"/>
            </a:spcBef>
            <a:spcAft>
              <a:spcPct val="35000"/>
            </a:spcAft>
          </a:pPr>
          <a:r>
            <a:rPr lang="ru-RU" sz="3200" b="1" i="1" kern="1200" dirty="0" smtClean="0">
              <a:solidFill>
                <a:schemeClr val="bg1"/>
              </a:solidFill>
              <a:latin typeface="Times New Roman" panose="02020603050405020304" pitchFamily="18" charset="0"/>
              <a:cs typeface="Times New Roman" panose="02020603050405020304" pitchFamily="18" charset="0"/>
            </a:rPr>
            <a:t>       Планирование</a:t>
          </a:r>
          <a:r>
            <a:rPr lang="ru-RU" sz="3200" b="0" i="1" kern="1200" dirty="0" smtClean="0">
              <a:solidFill>
                <a:schemeClr val="bg1"/>
              </a:solidFill>
              <a:latin typeface="Times New Roman" panose="02020603050405020304" pitchFamily="18" charset="0"/>
              <a:cs typeface="Times New Roman" panose="02020603050405020304" pitchFamily="18" charset="0"/>
            </a:rPr>
            <a:t> </a:t>
          </a:r>
          <a:endParaRPr lang="ru-RU" sz="3200" b="0" i="1" kern="1200" dirty="0">
            <a:solidFill>
              <a:schemeClr val="bg1"/>
            </a:solidFill>
            <a:latin typeface="Times New Roman" panose="02020603050405020304" pitchFamily="18" charset="0"/>
            <a:cs typeface="Times New Roman" panose="02020603050405020304" pitchFamily="18" charset="0"/>
          </a:endParaRPr>
        </a:p>
      </dsp:txBody>
      <dsp:txXfrm>
        <a:off x="893767" y="1215202"/>
        <a:ext cx="9576849" cy="607844"/>
      </dsp:txXfrm>
    </dsp:sp>
    <dsp:sp modelId="{8E91EDDA-A26B-425B-ACD0-0F723E1D97D8}">
      <dsp:nvSpPr>
        <dsp:cNvPr id="0" name=""/>
        <dsp:cNvSpPr/>
      </dsp:nvSpPr>
      <dsp:spPr>
        <a:xfrm>
          <a:off x="513864" y="1139221"/>
          <a:ext cx="759805" cy="759805"/>
        </a:xfrm>
        <a:prstGeom prst="ellipse">
          <a:avLst/>
        </a:prstGeom>
        <a:solidFill>
          <a:srgbClr val="000042"/>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DAD46558-EACC-457A-BD6E-387A6D996F03}">
      <dsp:nvSpPr>
        <dsp:cNvPr id="0" name=""/>
        <dsp:cNvSpPr/>
      </dsp:nvSpPr>
      <dsp:spPr>
        <a:xfrm>
          <a:off x="1027450" y="2126676"/>
          <a:ext cx="9443166" cy="607844"/>
        </a:xfrm>
        <a:prstGeom prst="rect">
          <a:avLst/>
        </a:prstGeom>
        <a:solidFill>
          <a:srgbClr val="003964"/>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82476" tIns="81280" rIns="81280" bIns="81280" numCol="1" spcCol="1270" anchor="ctr" anchorCtr="0">
          <a:noAutofit/>
        </a:bodyPr>
        <a:lstStyle/>
        <a:p>
          <a:pPr lvl="0" algn="just" defTabSz="1422400">
            <a:lnSpc>
              <a:spcPct val="90000"/>
            </a:lnSpc>
            <a:spcBef>
              <a:spcPct val="0"/>
            </a:spcBef>
            <a:spcAft>
              <a:spcPct val="35000"/>
            </a:spcAft>
          </a:pPr>
          <a:r>
            <a:rPr lang="ru-RU" sz="3200" b="1" i="1" kern="1200" dirty="0" smtClean="0">
              <a:solidFill>
                <a:schemeClr val="bg1"/>
              </a:solidFill>
              <a:latin typeface="Times New Roman" panose="02020603050405020304" pitchFamily="18" charset="0"/>
            </a:rPr>
            <a:t>       Написание .   </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1027450" y="2126676"/>
        <a:ext cx="9443166" cy="607844"/>
      </dsp:txXfrm>
    </dsp:sp>
    <dsp:sp modelId="{F4E8BB1D-73EA-4943-9CC7-F3F3E633FDFB}">
      <dsp:nvSpPr>
        <dsp:cNvPr id="0" name=""/>
        <dsp:cNvSpPr/>
      </dsp:nvSpPr>
      <dsp:spPr>
        <a:xfrm>
          <a:off x="647547" y="2050695"/>
          <a:ext cx="759805" cy="759805"/>
        </a:xfrm>
        <a:prstGeom prst="ellipse">
          <a:avLst/>
        </a:prstGeom>
        <a:solidFill>
          <a:srgbClr val="003964"/>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1CD154B1-A7A7-4EFD-A892-5B332E8D3B28}">
      <dsp:nvSpPr>
        <dsp:cNvPr id="0" name=""/>
        <dsp:cNvSpPr/>
      </dsp:nvSpPr>
      <dsp:spPr>
        <a:xfrm>
          <a:off x="893767" y="3038150"/>
          <a:ext cx="9576849" cy="607844"/>
        </a:xfrm>
        <a:prstGeom prst="rect">
          <a:avLst/>
        </a:prstGeom>
        <a:solidFill>
          <a:srgbClr val="00518E"/>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82476" tIns="81280" rIns="81280" bIns="81280" numCol="1" spcCol="1270" anchor="ctr" anchorCtr="0">
          <a:noAutofit/>
        </a:bodyPr>
        <a:lstStyle/>
        <a:p>
          <a:pPr lvl="0" algn="just" defTabSz="1422400">
            <a:lnSpc>
              <a:spcPct val="90000"/>
            </a:lnSpc>
            <a:spcBef>
              <a:spcPct val="0"/>
            </a:spcBef>
            <a:spcAft>
              <a:spcPct val="35000"/>
            </a:spcAft>
          </a:pPr>
          <a:r>
            <a:rPr lang="ru-RU" sz="3200" b="1" i="1" kern="1200" dirty="0" smtClean="0">
              <a:solidFill>
                <a:schemeClr val="bg1"/>
              </a:solidFill>
              <a:latin typeface="Times New Roman" panose="02020603050405020304" pitchFamily="18" charset="0"/>
            </a:rPr>
            <a:t>       Проверка.  </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893767" y="3038150"/>
        <a:ext cx="9576849" cy="607844"/>
      </dsp:txXfrm>
    </dsp:sp>
    <dsp:sp modelId="{644703C9-FEFC-4486-871A-28536A82FE9F}">
      <dsp:nvSpPr>
        <dsp:cNvPr id="0" name=""/>
        <dsp:cNvSpPr/>
      </dsp:nvSpPr>
      <dsp:spPr>
        <a:xfrm>
          <a:off x="513864" y="2962170"/>
          <a:ext cx="759805" cy="759805"/>
        </a:xfrm>
        <a:prstGeom prst="ellipse">
          <a:avLst/>
        </a:prstGeom>
        <a:solidFill>
          <a:srgbClr val="00518E"/>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FF04FAE-3A92-4E2E-BD7F-1217633E6D0C}">
      <dsp:nvSpPr>
        <dsp:cNvPr id="0" name=""/>
        <dsp:cNvSpPr/>
      </dsp:nvSpPr>
      <dsp:spPr>
        <a:xfrm>
          <a:off x="458204" y="3949625"/>
          <a:ext cx="10012412" cy="607844"/>
        </a:xfrm>
        <a:prstGeom prst="rect">
          <a:avLst/>
        </a:prstGeom>
        <a:solidFill>
          <a:srgbClr val="4A77D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482476" tIns="60960" rIns="60960" bIns="60960" numCol="1" spcCol="1270" anchor="ctr" anchorCtr="0">
          <a:noAutofit/>
        </a:bodyPr>
        <a:lstStyle/>
        <a:p>
          <a:pPr lvl="0" algn="l" defTabSz="1066800">
            <a:lnSpc>
              <a:spcPct val="90000"/>
            </a:lnSpc>
            <a:spcBef>
              <a:spcPct val="0"/>
            </a:spcBef>
            <a:spcAft>
              <a:spcPct val="35000"/>
            </a:spcAft>
          </a:pPr>
          <a:r>
            <a:rPr lang="ru-RU" sz="2400" b="0" i="1" kern="1200" dirty="0" smtClean="0">
              <a:solidFill>
                <a:schemeClr val="bg1"/>
              </a:solidFill>
              <a:latin typeface="Times New Roman" panose="02020603050405020304" pitchFamily="18" charset="0"/>
            </a:rPr>
            <a:t>       </a:t>
          </a:r>
          <a:r>
            <a:rPr lang="ru-RU" sz="3200" b="1" i="1" kern="1200" dirty="0" smtClean="0">
              <a:solidFill>
                <a:schemeClr val="bg1"/>
              </a:solidFill>
              <a:latin typeface="Times New Roman" panose="02020603050405020304" pitchFamily="18" charset="0"/>
            </a:rPr>
            <a:t>Правка.</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458204" y="3949625"/>
        <a:ext cx="10012412" cy="607844"/>
      </dsp:txXfrm>
    </dsp:sp>
    <dsp:sp modelId="{0C57FBA9-4760-4C5C-A673-3BC034B5B6EF}">
      <dsp:nvSpPr>
        <dsp:cNvPr id="0" name=""/>
        <dsp:cNvSpPr/>
      </dsp:nvSpPr>
      <dsp:spPr>
        <a:xfrm>
          <a:off x="78301" y="3873644"/>
          <a:ext cx="759805" cy="759805"/>
        </a:xfrm>
        <a:prstGeom prst="ellipse">
          <a:avLst/>
        </a:prstGeom>
        <a:solidFill>
          <a:srgbClr val="4A77D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D88D62-A170-424C-A2CE-482B5A2B0688}">
      <dsp:nvSpPr>
        <dsp:cNvPr id="0" name=""/>
        <dsp:cNvSpPr/>
      </dsp:nvSpPr>
      <dsp:spPr>
        <a:xfrm>
          <a:off x="-5891608" y="-901627"/>
          <a:ext cx="7013882" cy="7013882"/>
        </a:xfrm>
        <a:prstGeom prst="blockArc">
          <a:avLst>
            <a:gd name="adj1" fmla="val 18900000"/>
            <a:gd name="adj2" fmla="val 2700000"/>
            <a:gd name="adj3" fmla="val 308"/>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8A16D2E-8C77-4E38-B5A6-759D4C295B25}">
      <dsp:nvSpPr>
        <dsp:cNvPr id="0" name=""/>
        <dsp:cNvSpPr/>
      </dsp:nvSpPr>
      <dsp:spPr>
        <a:xfrm>
          <a:off x="490493" y="178133"/>
          <a:ext cx="9974604" cy="946389"/>
        </a:xfrm>
        <a:prstGeom prst="rect">
          <a:avLst/>
        </a:prstGeom>
        <a:solidFill>
          <a:srgbClr val="00001E"/>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17157" tIns="71120" rIns="71120" bIns="71120" numCol="1" spcCol="1270" anchor="ctr" anchorCtr="0">
          <a:noAutofit/>
        </a:bodyPr>
        <a:lstStyle/>
        <a:p>
          <a:pPr lvl="0" algn="just" defTabSz="1244600">
            <a:lnSpc>
              <a:spcPct val="90000"/>
            </a:lnSpc>
            <a:spcBef>
              <a:spcPct val="0"/>
            </a:spcBef>
            <a:spcAft>
              <a:spcPct val="35000"/>
            </a:spcAft>
          </a:pPr>
          <a:r>
            <a:rPr lang="ru-RU" sz="2800" b="1" i="1" kern="1200" dirty="0" smtClean="0">
              <a:solidFill>
                <a:schemeClr val="bg1"/>
              </a:solidFill>
              <a:latin typeface="Times New Roman" panose="02020603050405020304" pitchFamily="18" charset="0"/>
              <a:cs typeface="Times New Roman" panose="02020603050405020304" pitchFamily="18" charset="0"/>
            </a:rPr>
            <a:t>       Плохая проверка </a:t>
          </a:r>
          <a:r>
            <a:rPr lang="ru-RU" sz="2400" b="0" i="1" kern="1200" dirty="0" smtClean="0">
              <a:solidFill>
                <a:schemeClr val="bg1"/>
              </a:solidFill>
              <a:latin typeface="Times New Roman" panose="02020603050405020304" pitchFamily="18" charset="0"/>
              <a:cs typeface="Times New Roman" panose="02020603050405020304" pitchFamily="18" charset="0"/>
            </a:rPr>
            <a:t>(двусмысленность выражений, неудачные обороты и т. д)</a:t>
          </a:r>
          <a:r>
            <a:rPr lang="ru-RU" sz="3200" b="0" i="1" kern="1200" dirty="0" smtClean="0">
              <a:solidFill>
                <a:schemeClr val="bg1"/>
              </a:solidFill>
              <a:latin typeface="Times New Roman" panose="02020603050405020304" pitchFamily="18" charset="0"/>
              <a:cs typeface="Times New Roman" panose="02020603050405020304" pitchFamily="18" charset="0"/>
            </a:rPr>
            <a:t>.</a:t>
          </a:r>
          <a:endParaRPr lang="ru-RU" sz="3200" b="0" i="1" kern="1200" dirty="0">
            <a:solidFill>
              <a:schemeClr val="bg1"/>
            </a:solidFill>
            <a:latin typeface="Times New Roman" panose="02020603050405020304" pitchFamily="18" charset="0"/>
            <a:cs typeface="Times New Roman" panose="02020603050405020304" pitchFamily="18" charset="0"/>
          </a:endParaRPr>
        </a:p>
      </dsp:txBody>
      <dsp:txXfrm>
        <a:off x="490493" y="178133"/>
        <a:ext cx="9974604" cy="946389"/>
      </dsp:txXfrm>
    </dsp:sp>
    <dsp:sp modelId="{512FB62E-4654-4A66-914D-727B70B0B070}">
      <dsp:nvSpPr>
        <dsp:cNvPr id="0" name=""/>
        <dsp:cNvSpPr/>
      </dsp:nvSpPr>
      <dsp:spPr>
        <a:xfrm>
          <a:off x="83283" y="244117"/>
          <a:ext cx="814421" cy="814421"/>
        </a:xfrm>
        <a:prstGeom prst="ellipse">
          <a:avLst/>
        </a:prstGeom>
        <a:solidFill>
          <a:srgbClr val="00001E"/>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5CA6DB04-87F9-4353-BA74-3DE790792A4F}">
      <dsp:nvSpPr>
        <dsp:cNvPr id="0" name=""/>
        <dsp:cNvSpPr/>
      </dsp:nvSpPr>
      <dsp:spPr>
        <a:xfrm>
          <a:off x="957365" y="1237056"/>
          <a:ext cx="9507731" cy="782528"/>
        </a:xfrm>
        <a:prstGeom prst="rect">
          <a:avLst/>
        </a:prstGeom>
        <a:solidFill>
          <a:srgbClr val="00004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17157" tIns="81280" rIns="81280" bIns="81280" numCol="1" spcCol="1270" anchor="ctr" anchorCtr="0">
          <a:noAutofit/>
        </a:bodyPr>
        <a:lstStyle/>
        <a:p>
          <a:pPr lvl="0" algn="just" defTabSz="1422400">
            <a:lnSpc>
              <a:spcPct val="90000"/>
            </a:lnSpc>
            <a:spcBef>
              <a:spcPct val="0"/>
            </a:spcBef>
            <a:spcAft>
              <a:spcPct val="35000"/>
            </a:spcAft>
          </a:pPr>
          <a:r>
            <a:rPr lang="ru-RU" sz="3200" b="1" i="1" kern="1200" dirty="0" smtClean="0">
              <a:solidFill>
                <a:schemeClr val="bg1"/>
              </a:solidFill>
              <a:latin typeface="Times New Roman" panose="02020603050405020304" pitchFamily="18" charset="0"/>
              <a:cs typeface="Times New Roman" panose="02020603050405020304" pitchFamily="18" charset="0"/>
            </a:rPr>
            <a:t>      </a:t>
          </a:r>
          <a:r>
            <a:rPr lang="ru-RU" sz="2800" b="1" i="1" kern="1200" dirty="0" smtClean="0">
              <a:solidFill>
                <a:schemeClr val="bg1"/>
              </a:solidFill>
              <a:latin typeface="Times New Roman" panose="02020603050405020304" pitchFamily="18" charset="0"/>
              <a:cs typeface="Times New Roman" panose="02020603050405020304" pitchFamily="18" charset="0"/>
            </a:rPr>
            <a:t>Утомительные предисловия. Недостаточное количество деталей.</a:t>
          </a:r>
          <a:endParaRPr lang="ru-RU" sz="2800" b="0" i="1" kern="1200" dirty="0">
            <a:solidFill>
              <a:schemeClr val="bg1"/>
            </a:solidFill>
            <a:latin typeface="Times New Roman" panose="02020603050405020304" pitchFamily="18" charset="0"/>
            <a:cs typeface="Times New Roman" panose="02020603050405020304" pitchFamily="18" charset="0"/>
          </a:endParaRPr>
        </a:p>
      </dsp:txBody>
      <dsp:txXfrm>
        <a:off x="957365" y="1237056"/>
        <a:ext cx="9507731" cy="782528"/>
      </dsp:txXfrm>
    </dsp:sp>
    <dsp:sp modelId="{8E91EDDA-A26B-425B-ACD0-0F723E1D97D8}">
      <dsp:nvSpPr>
        <dsp:cNvPr id="0" name=""/>
        <dsp:cNvSpPr/>
      </dsp:nvSpPr>
      <dsp:spPr>
        <a:xfrm>
          <a:off x="550155" y="1221110"/>
          <a:ext cx="814421" cy="814421"/>
        </a:xfrm>
        <a:prstGeom prst="ellipse">
          <a:avLst/>
        </a:prstGeom>
        <a:solidFill>
          <a:srgbClr val="000042"/>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41F7F2D7-FA21-41CE-B5C9-7073CE01513E}">
      <dsp:nvSpPr>
        <dsp:cNvPr id="0" name=""/>
        <dsp:cNvSpPr/>
      </dsp:nvSpPr>
      <dsp:spPr>
        <a:xfrm>
          <a:off x="1100657" y="2279545"/>
          <a:ext cx="9364439" cy="651536"/>
        </a:xfrm>
        <a:prstGeom prst="rect">
          <a:avLst/>
        </a:prstGeom>
        <a:solidFill>
          <a:srgbClr val="0000D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17157" tIns="81280" rIns="81280" bIns="81280" numCol="1" spcCol="1270" anchor="ctr" anchorCtr="0">
          <a:noAutofit/>
        </a:bodyPr>
        <a:lstStyle/>
        <a:p>
          <a:pPr lvl="0" algn="just" defTabSz="1422400">
            <a:lnSpc>
              <a:spcPct val="90000"/>
            </a:lnSpc>
            <a:spcBef>
              <a:spcPct val="0"/>
            </a:spcBef>
            <a:spcAft>
              <a:spcPct val="35000"/>
            </a:spcAft>
          </a:pPr>
          <a:r>
            <a:rPr lang="ru-RU" sz="3200" b="1" i="1" kern="1200" dirty="0" smtClean="0">
              <a:solidFill>
                <a:schemeClr val="bg1"/>
              </a:solidFill>
              <a:latin typeface="Times New Roman" panose="02020603050405020304" pitchFamily="18" charset="0"/>
            </a:rPr>
            <a:t>     </a:t>
          </a:r>
          <a:r>
            <a:rPr lang="ru-RU" sz="2800" b="1" i="1" kern="1200" dirty="0" smtClean="0">
              <a:solidFill>
                <a:schemeClr val="bg1"/>
              </a:solidFill>
              <a:latin typeface="Times New Roman" panose="02020603050405020304" pitchFamily="18" charset="0"/>
            </a:rPr>
            <a:t>Многословие.   </a:t>
          </a:r>
          <a:endParaRPr lang="ru-RU" sz="2800" b="0" i="1" kern="1200" dirty="0">
            <a:solidFill>
              <a:schemeClr val="bg1"/>
            </a:solidFill>
            <a:latin typeface="Times New Roman" panose="02020603050405020304" pitchFamily="18" charset="0"/>
            <a:cs typeface="Times New Roman" panose="02020603050405020304" pitchFamily="18" charset="0"/>
          </a:endParaRPr>
        </a:p>
      </dsp:txBody>
      <dsp:txXfrm>
        <a:off x="1100657" y="2279545"/>
        <a:ext cx="9364439" cy="651536"/>
      </dsp:txXfrm>
    </dsp:sp>
    <dsp:sp modelId="{A340C881-C44C-4552-93E3-DFC143448403}">
      <dsp:nvSpPr>
        <dsp:cNvPr id="0" name=""/>
        <dsp:cNvSpPr/>
      </dsp:nvSpPr>
      <dsp:spPr>
        <a:xfrm>
          <a:off x="693447" y="2198102"/>
          <a:ext cx="814421" cy="814421"/>
        </a:xfrm>
        <a:prstGeom prst="ellipse">
          <a:avLst/>
        </a:prstGeom>
        <a:solidFill>
          <a:srgbClr val="0000D2"/>
        </a:solidFill>
        <a:ln w="12700" cap="flat" cmpd="sng" algn="ctr">
          <a:noFill/>
          <a:prstDash val="solid"/>
          <a:miter lim="800000"/>
        </a:ln>
        <a:effectLst>
          <a:glow rad="228600">
            <a:schemeClr val="accent1">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1CD154B1-A7A7-4EFD-A892-5B332E8D3B28}">
      <dsp:nvSpPr>
        <dsp:cNvPr id="0" name=""/>
        <dsp:cNvSpPr/>
      </dsp:nvSpPr>
      <dsp:spPr>
        <a:xfrm>
          <a:off x="957365" y="3256537"/>
          <a:ext cx="9507731" cy="651536"/>
        </a:xfrm>
        <a:prstGeom prst="rect">
          <a:avLst/>
        </a:prstGeom>
        <a:solidFill>
          <a:srgbClr val="00518E"/>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17157" tIns="81280" rIns="81280" bIns="81280" numCol="1" spcCol="1270" anchor="ctr" anchorCtr="0">
          <a:noAutofit/>
        </a:bodyPr>
        <a:lstStyle/>
        <a:p>
          <a:pPr lvl="0" algn="just" defTabSz="1422400">
            <a:lnSpc>
              <a:spcPct val="90000"/>
            </a:lnSpc>
            <a:spcBef>
              <a:spcPct val="0"/>
            </a:spcBef>
            <a:spcAft>
              <a:spcPct val="35000"/>
            </a:spcAft>
          </a:pPr>
          <a:r>
            <a:rPr lang="ru-RU" sz="3200" b="1" i="1" kern="1200" dirty="0" smtClean="0">
              <a:solidFill>
                <a:schemeClr val="bg1"/>
              </a:solidFill>
              <a:latin typeface="Times New Roman" panose="02020603050405020304" pitchFamily="18" charset="0"/>
            </a:rPr>
            <a:t>       Длинные фразы.  </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957365" y="3256537"/>
        <a:ext cx="9507731" cy="651536"/>
      </dsp:txXfrm>
    </dsp:sp>
    <dsp:sp modelId="{644703C9-FEFC-4486-871A-28536A82FE9F}">
      <dsp:nvSpPr>
        <dsp:cNvPr id="0" name=""/>
        <dsp:cNvSpPr/>
      </dsp:nvSpPr>
      <dsp:spPr>
        <a:xfrm>
          <a:off x="550155" y="3175095"/>
          <a:ext cx="814421" cy="814421"/>
        </a:xfrm>
        <a:prstGeom prst="ellipse">
          <a:avLst/>
        </a:prstGeom>
        <a:solidFill>
          <a:srgbClr val="00518E"/>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 modelId="{BFF04FAE-3A92-4E2E-BD7F-1217633E6D0C}">
      <dsp:nvSpPr>
        <dsp:cNvPr id="0" name=""/>
        <dsp:cNvSpPr/>
      </dsp:nvSpPr>
      <dsp:spPr>
        <a:xfrm>
          <a:off x="490493" y="4233530"/>
          <a:ext cx="9974604" cy="651536"/>
        </a:xfrm>
        <a:prstGeom prst="rect">
          <a:avLst/>
        </a:prstGeom>
        <a:solidFill>
          <a:srgbClr val="4A77D2"/>
        </a:solidFill>
        <a:ln w="12700" cap="flat" cmpd="sng" algn="ctr">
          <a:noFill/>
          <a:prstDash val="solid"/>
          <a:miter lim="800000"/>
        </a:ln>
        <a:effectLst>
          <a:glow rad="1397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a:schemeClr val="lt1"/>
        </a:fontRef>
      </dsp:style>
      <dsp:txBody>
        <a:bodyPr spcFirstLastPara="0" vert="horz" wrap="square" lIns="517157" tIns="60960" rIns="60960" bIns="60960" numCol="1" spcCol="1270" anchor="ctr" anchorCtr="0">
          <a:noAutofit/>
        </a:bodyPr>
        <a:lstStyle/>
        <a:p>
          <a:pPr lvl="0" algn="l" defTabSz="1066800">
            <a:lnSpc>
              <a:spcPct val="90000"/>
            </a:lnSpc>
            <a:spcBef>
              <a:spcPct val="0"/>
            </a:spcBef>
            <a:spcAft>
              <a:spcPct val="35000"/>
            </a:spcAft>
          </a:pPr>
          <a:r>
            <a:rPr lang="ru-RU" sz="2400" b="0" i="1" kern="1200" dirty="0" smtClean="0">
              <a:solidFill>
                <a:schemeClr val="bg1"/>
              </a:solidFill>
              <a:latin typeface="Times New Roman" panose="02020603050405020304" pitchFamily="18" charset="0"/>
            </a:rPr>
            <a:t>       </a:t>
          </a:r>
          <a:r>
            <a:rPr lang="ru-RU" sz="2800" b="1" i="1" kern="1200" dirty="0" smtClean="0">
              <a:solidFill>
                <a:schemeClr val="bg1"/>
              </a:solidFill>
              <a:latin typeface="Times New Roman" panose="02020603050405020304" pitchFamily="18" charset="0"/>
            </a:rPr>
            <a:t>Неточное употребление энциклопедических слов</a:t>
          </a:r>
          <a:r>
            <a:rPr lang="ru-RU" sz="3200" b="1" i="1" kern="1200" dirty="0" smtClean="0">
              <a:solidFill>
                <a:schemeClr val="bg1"/>
              </a:solidFill>
              <a:latin typeface="Times New Roman" panose="02020603050405020304" pitchFamily="18" charset="0"/>
            </a:rPr>
            <a:t>.</a:t>
          </a:r>
          <a:endParaRPr lang="ru-RU" sz="3200" b="1" i="1" kern="1200" dirty="0">
            <a:solidFill>
              <a:schemeClr val="bg1"/>
            </a:solidFill>
            <a:latin typeface="Times New Roman" panose="02020603050405020304" pitchFamily="18" charset="0"/>
            <a:cs typeface="Times New Roman" panose="02020603050405020304" pitchFamily="18" charset="0"/>
          </a:endParaRPr>
        </a:p>
      </dsp:txBody>
      <dsp:txXfrm>
        <a:off x="490493" y="4233530"/>
        <a:ext cx="9974604" cy="651536"/>
      </dsp:txXfrm>
    </dsp:sp>
    <dsp:sp modelId="{0C57FBA9-4760-4C5C-A673-3BC034B5B6EF}">
      <dsp:nvSpPr>
        <dsp:cNvPr id="0" name=""/>
        <dsp:cNvSpPr/>
      </dsp:nvSpPr>
      <dsp:spPr>
        <a:xfrm>
          <a:off x="83283" y="4152088"/>
          <a:ext cx="814421" cy="814421"/>
        </a:xfrm>
        <a:prstGeom prst="ellipse">
          <a:avLst/>
        </a:prstGeom>
        <a:solidFill>
          <a:srgbClr val="4A77D2"/>
        </a:solidFill>
        <a:ln w="12700" cap="flat" cmpd="sng" algn="ctr">
          <a:noFill/>
          <a:prstDash val="solid"/>
          <a:miter lim="800000"/>
        </a:ln>
        <a:effectLst>
          <a:glow rad="228600">
            <a:schemeClr val="accent5">
              <a:satMod val="175000"/>
              <a:alpha val="40000"/>
            </a:schemeClr>
          </a:glow>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8.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508D57-7977-4256-8009-645558A671CC}" type="datetimeFigureOut">
              <a:rPr lang="ru-RU" smtClean="0"/>
              <a:t>29.12.2019</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B398B9-7E96-4A37-B562-969D45C61B2E}" type="slidenum">
              <a:rPr lang="ru-RU" smtClean="0"/>
              <a:t>‹#›</a:t>
            </a:fld>
            <a:endParaRPr lang="ru-RU"/>
          </a:p>
        </p:txBody>
      </p:sp>
    </p:spTree>
    <p:extLst>
      <p:ext uri="{BB962C8B-B14F-4D97-AF65-F5344CB8AC3E}">
        <p14:creationId xmlns:p14="http://schemas.microsoft.com/office/powerpoint/2010/main" val="7011165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0"/>
              </a:spcAft>
            </a:pPr>
            <a:r>
              <a:rPr lang="ru-RU" sz="1200" b="1" dirty="0" smtClean="0">
                <a:effectLst/>
                <a:latin typeface="Times New Roman" panose="02020603050405020304" pitchFamily="18" charset="0"/>
                <a:ea typeface="Calibri" panose="020F0502020204030204" pitchFamily="34" charset="0"/>
                <a:cs typeface="Times New Roman" panose="02020603050405020304" pitchFamily="18" charset="0"/>
              </a:rPr>
              <a:t>        Данные методические рекомендации предназначены для студентов педагогического колледжа</a:t>
            </a: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и составлены на основе имеющихся материалов в методической и справочной литературе.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Для грамотного, интересного эссе необходимо соблюдение некоторых правил и рекомендаций, с которыми вас познакомит эта памятка.    </a:t>
            </a:r>
            <a:endParaRPr lang="ru-RU" dirty="0"/>
          </a:p>
        </p:txBody>
      </p:sp>
      <p:sp>
        <p:nvSpPr>
          <p:cNvPr id="4" name="Номер слайда 3"/>
          <p:cNvSpPr>
            <a:spLocks noGrp="1"/>
          </p:cNvSpPr>
          <p:nvPr>
            <p:ph type="sldNum" sz="quarter" idx="10"/>
          </p:nvPr>
        </p:nvSpPr>
        <p:spPr/>
        <p:txBody>
          <a:bodyPr/>
          <a:lstStyle/>
          <a:p>
            <a:fld id="{08B398B9-7E96-4A37-B562-969D45C61B2E}" type="slidenum">
              <a:rPr lang="ru-RU" smtClean="0"/>
              <a:t>1</a:t>
            </a:fld>
            <a:endParaRPr lang="ru-RU"/>
          </a:p>
        </p:txBody>
      </p:sp>
    </p:spTree>
    <p:extLst>
      <p:ext uri="{BB962C8B-B14F-4D97-AF65-F5344CB8AC3E}">
        <p14:creationId xmlns:p14="http://schemas.microsoft.com/office/powerpoint/2010/main" val="271936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При написании эссе чрезвычайно важно то, как используются эмпирические данные и другие источники (особенно качество чтения). Все (фактические) данные соотносятся с конкретным временем и местом, поэтому прежде, чем их использовать, необходимо убедится в том, что они соответствуют необходимому для исследований времени и месту. Соответствующая спецификация данных по времени и месту — один из способов, который может предотвратить чрезмерное обобщение, результатом которого может, например, стать предположение о том, что все страны по некоторым важным аспектам одинаковы (если вы так полагаете, тогда это должно быть доказано, а не быть голословным утверждением). </a:t>
            </a:r>
          </a:p>
          <a:p>
            <a:pPr algn="just"/>
            <a:r>
              <a:rPr lang="ru-RU" sz="1200" kern="1200" dirty="0" smtClean="0">
                <a:solidFill>
                  <a:schemeClr val="tx1"/>
                </a:solidFill>
                <a:effectLst/>
                <a:latin typeface="+mn-lt"/>
                <a:ea typeface="+mn-ea"/>
                <a:cs typeface="+mn-cs"/>
              </a:rPr>
              <a:t>Всегда можно избежать чрезмерного обобщения, если помнить, что в рамках эссе используемые данные являются иллюстративным материалом, а не заключительным актом, т.е. они подтверждают аргументы и рассуждения и свидетельствуют о том, что автор умеет использовать данные должным образом. Нельзя забывать также, что данные, касающиеся спорных вопросов, всегда подвергаются сомнению. От автора не ждут определенного или окончательного ответа. Необходимо понять сущность фактического материала, связанного с этим вопросом (соответствующие индикаторы? насколько надежны данные для построения таких индикаторов? к какому заключению можно прийти на основании имеющихся данных и индикаторов относительно причин и следствий? и т.д.), и продемонстрировать это в эссе. Нельзя ссылаться на работы, которые автор эссе не читал сам. </a:t>
            </a:r>
          </a:p>
          <a:p>
            <a:endParaRPr lang="ru-RU" dirty="0"/>
          </a:p>
        </p:txBody>
      </p:sp>
      <p:sp>
        <p:nvSpPr>
          <p:cNvPr id="4" name="Номер слайда 3"/>
          <p:cNvSpPr>
            <a:spLocks noGrp="1"/>
          </p:cNvSpPr>
          <p:nvPr>
            <p:ph type="sldNum" sz="quarter" idx="10"/>
          </p:nvPr>
        </p:nvSpPr>
        <p:spPr/>
        <p:txBody>
          <a:bodyPr/>
          <a:lstStyle/>
          <a:p>
            <a:fld id="{08B398B9-7E96-4A37-B562-969D45C61B2E}" type="slidenum">
              <a:rPr lang="ru-RU" smtClean="0"/>
              <a:t>15</a:t>
            </a:fld>
            <a:endParaRPr lang="ru-RU"/>
          </a:p>
        </p:txBody>
      </p:sp>
    </p:spTree>
    <p:extLst>
      <p:ext uri="{BB962C8B-B14F-4D97-AF65-F5344CB8AC3E}">
        <p14:creationId xmlns:p14="http://schemas.microsoft.com/office/powerpoint/2010/main" val="12491058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i="1" kern="1200" baseline="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kern="1200" dirty="0" smtClean="0">
                <a:solidFill>
                  <a:schemeClr val="tx1"/>
                </a:solidFill>
                <a:effectLst/>
                <a:latin typeface="+mn-lt"/>
                <a:ea typeface="+mn-ea"/>
                <a:cs typeface="+mn-cs"/>
              </a:rPr>
              <a:t>Ошибки при написании эссе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 отличие от тестов, эссе не предполагают формата </a:t>
            </a:r>
            <a:r>
              <a:rPr lang="ru-RU" sz="1200" kern="1200" dirty="0" err="1" smtClean="0">
                <a:solidFill>
                  <a:schemeClr val="tx1"/>
                </a:solidFill>
                <a:effectLst/>
                <a:latin typeface="+mn-lt"/>
                <a:ea typeface="+mn-ea"/>
                <a:cs typeface="+mn-cs"/>
              </a:rPr>
              <a:t>multiple-choice</a:t>
            </a:r>
            <a:r>
              <a:rPr lang="ru-RU" sz="1200" kern="1200" dirty="0" smtClean="0">
                <a:solidFill>
                  <a:schemeClr val="tx1"/>
                </a:solidFill>
                <a:effectLst/>
                <a:latin typeface="+mn-lt"/>
                <a:ea typeface="+mn-ea"/>
                <a:cs typeface="+mn-cs"/>
              </a:rPr>
              <a:t> (когда вам на выбор предлагается несколько вариантов ответа). Написание эссе не ограничено по времени, вы можете переписывать его много раз, попросить друзей прочитать ваше эссе. Воспользуйтесь всеми возможностями и постарайтесь избежать распространенных ошибок.</a:t>
            </a:r>
          </a:p>
          <a:p>
            <a:r>
              <a:rPr lang="ru-RU" sz="1200" b="1" kern="1200" dirty="0" smtClean="0">
                <a:solidFill>
                  <a:schemeClr val="tx1"/>
                </a:solidFill>
                <a:effectLst/>
                <a:latin typeface="+mn-lt"/>
                <a:ea typeface="+mn-ea"/>
                <a:cs typeface="+mn-cs"/>
              </a:rPr>
              <a:t>Плохая проверка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Не думайте, что можно ограничиться лишь проверкой правописания. Перечитайте свои эссе и убедитесь в том, что там нет каких-либо двусмысленных выражений, неудачных оборотов и т. д. Примеры, которые не стоит "брать на заметку":</a:t>
            </a:r>
          </a:p>
          <a:p>
            <a:r>
              <a:rPr lang="ru-RU" sz="1200" kern="1200" dirty="0" smtClean="0">
                <a:solidFill>
                  <a:schemeClr val="tx1"/>
                </a:solidFill>
                <a:effectLst/>
                <a:latin typeface="+mn-lt"/>
                <a:ea typeface="+mn-ea"/>
                <a:cs typeface="+mn-cs"/>
              </a:rPr>
              <a:t>"Я горжусь тем, что смог противостоять употреблению наркотиков, алкоголя, табака".</a:t>
            </a:r>
          </a:p>
          <a:p>
            <a:r>
              <a:rPr lang="ru-RU" sz="1200" kern="1200" dirty="0" smtClean="0">
                <a:solidFill>
                  <a:schemeClr val="tx1"/>
                </a:solidFill>
                <a:effectLst/>
                <a:latin typeface="+mn-lt"/>
                <a:ea typeface="+mn-ea"/>
                <a:cs typeface="+mn-cs"/>
              </a:rPr>
              <a:t>"Работать в вашей фирме (организации), расположенной в чудесном месте, где много архитектуры в готическом стиле, будет для меня захватывающей проблемой".</a:t>
            </a:r>
          </a:p>
          <a:p>
            <a:r>
              <a:rPr lang="ru-RU" sz="1200" b="1" kern="1200" dirty="0" smtClean="0">
                <a:solidFill>
                  <a:schemeClr val="tx1"/>
                </a:solidFill>
                <a:effectLst/>
                <a:latin typeface="+mn-lt"/>
                <a:ea typeface="+mn-ea"/>
                <a:cs typeface="+mn-cs"/>
              </a:rPr>
              <a:t>Утомительные предисловия. Недостаточное количество деталей</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Слишком часто интересное эссе проигрывает в том, что представляет собой перечисление утверждений без иллюстрации их примерами. Для эссе характерны обычные клише: важность усердной работы и упорства, учеба на ошибках и т. д.</a:t>
            </a:r>
          </a:p>
          <a:p>
            <a:r>
              <a:rPr lang="ru-RU" sz="1200" b="1" kern="1200" dirty="0" smtClean="0">
                <a:solidFill>
                  <a:schemeClr val="tx1"/>
                </a:solidFill>
                <a:effectLst/>
                <a:latin typeface="+mn-lt"/>
                <a:ea typeface="+mn-ea"/>
                <a:cs typeface="+mn-cs"/>
              </a:rPr>
              <a:t>Многословие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Эссе ограничены определенным количеством слов, поэтому вам необходимо разумно распорядиться этим объемом. Иногда это означает отказ от каких-то идей или подробностей, особенно, если они уже где-то упоминались или не имеют непосредственного отношения к делу. Такие вещи только отвлекают внимание читателя (слушателя) и затмевают основную тему эссе.</a:t>
            </a:r>
          </a:p>
          <a:p>
            <a:r>
              <a:rPr lang="ru-RU" sz="1200" b="1" kern="1200" dirty="0" smtClean="0">
                <a:solidFill>
                  <a:schemeClr val="tx1"/>
                </a:solidFill>
                <a:effectLst/>
                <a:latin typeface="+mn-lt"/>
                <a:ea typeface="+mn-ea"/>
                <a:cs typeface="+mn-cs"/>
              </a:rPr>
              <a:t>Длинные фразы</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Чем длиннее предложение, тем лучше - так считают некоторые кандидаты. Однако это далеко от истины. Длинные фразы еще не доказывают правоту автора, а короткие предложения часто производят больший эффект. Лучше всего, когда в эссе длинные фразы чередуются с короткими. Попробуйте прочитать эссе вслух. Если почувствуете, что у вас перехватывает дыхание, разбейте параграф на более мелкие абзацы.</a:t>
            </a:r>
          </a:p>
          <a:p>
            <a:r>
              <a:rPr lang="ru-RU" sz="1200" b="1" kern="1200" dirty="0" smtClean="0">
                <a:solidFill>
                  <a:schemeClr val="tx1"/>
                </a:solidFill>
                <a:effectLst/>
                <a:latin typeface="+mn-lt"/>
                <a:ea typeface="+mn-ea"/>
                <a:cs typeface="+mn-cs"/>
              </a:rPr>
              <a:t>Не перегружайте эссе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При написании эссе отбросьте слова из энциклопедий. Неправильное употребление таких слов отвлекает внимание читателя, приуменьшает значение эссе.</a:t>
            </a:r>
          </a:p>
          <a:p>
            <a:r>
              <a:rPr lang="ru-RU" sz="1200" kern="1200" dirty="0" smtClean="0">
                <a:solidFill>
                  <a:schemeClr val="tx1"/>
                </a:solidFill>
                <a:effectLst/>
                <a:latin typeface="+mn-lt"/>
                <a:ea typeface="+mn-ea"/>
                <a:cs typeface="+mn-cs"/>
              </a:rPr>
              <a:t>Избежав подобных распространенных ошибок, вы сможете заинтересовать экспертную комиссию (работодателя) своим опытом.</a:t>
            </a:r>
          </a:p>
          <a:p>
            <a:r>
              <a:rPr lang="ru-RU" sz="1200" b="1" i="1" kern="1200" baseline="0" dirty="0" smtClean="0">
                <a:solidFill>
                  <a:schemeClr val="tx1"/>
                </a:solidFill>
                <a:effectLst/>
                <a:latin typeface="Times New Roman" panose="02020603050405020304" pitchFamily="18" charset="0"/>
                <a:ea typeface="+mn-ea"/>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727267-0912-42BE-9CB0-9CDC4A26516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6840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Критерии оценивания эссе: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Раскрытие смысла высказывания – 1 балл</a:t>
            </a:r>
          </a:p>
          <a:p>
            <a:r>
              <a:rPr lang="ru-RU" sz="1200" kern="1200" dirty="0" smtClean="0">
                <a:solidFill>
                  <a:schemeClr val="tx1"/>
                </a:solidFill>
                <a:effectLst/>
                <a:latin typeface="+mn-lt"/>
                <a:ea typeface="+mn-ea"/>
                <a:cs typeface="+mn-cs"/>
              </a:rPr>
              <a:t>Представление и пояснение собственной позиции обучающего – 1 балл</a:t>
            </a:r>
          </a:p>
          <a:p>
            <a:r>
              <a:rPr lang="ru-RU" sz="1200" kern="1200" dirty="0" smtClean="0">
                <a:solidFill>
                  <a:schemeClr val="tx1"/>
                </a:solidFill>
                <a:effectLst/>
                <a:latin typeface="+mn-lt"/>
                <a:ea typeface="+mn-ea"/>
                <a:cs typeface="+mn-cs"/>
              </a:rPr>
              <a:t>Характер и уровень приводимых суждений и аргументов – 3 балла</a:t>
            </a:r>
          </a:p>
          <a:p>
            <a:r>
              <a:rPr lang="ru-RU" sz="1200" kern="1200" dirty="0" smtClean="0">
                <a:solidFill>
                  <a:schemeClr val="tx1"/>
                </a:solidFill>
                <a:effectLst/>
                <a:latin typeface="+mn-lt"/>
                <a:ea typeface="+mn-ea"/>
                <a:cs typeface="+mn-cs"/>
              </a:rPr>
              <a:t>Максимальный балл 5</a:t>
            </a:r>
          </a:p>
          <a:p>
            <a:endParaRPr lang="ru-RU" dirty="0"/>
          </a:p>
        </p:txBody>
      </p:sp>
      <p:sp>
        <p:nvSpPr>
          <p:cNvPr id="4" name="Номер слайда 3"/>
          <p:cNvSpPr>
            <a:spLocks noGrp="1"/>
          </p:cNvSpPr>
          <p:nvPr>
            <p:ph type="sldNum" sz="quarter" idx="10"/>
          </p:nvPr>
        </p:nvSpPr>
        <p:spPr/>
        <p:txBody>
          <a:bodyPr/>
          <a:lstStyle/>
          <a:p>
            <a:fld id="{08B398B9-7E96-4A37-B562-969D45C61B2E}" type="slidenum">
              <a:rPr lang="ru-RU" smtClean="0"/>
              <a:t>18</a:t>
            </a:fld>
            <a:endParaRPr lang="ru-RU"/>
          </a:p>
        </p:txBody>
      </p:sp>
    </p:spTree>
    <p:extLst>
      <p:ext uri="{BB962C8B-B14F-4D97-AF65-F5344CB8AC3E}">
        <p14:creationId xmlns:p14="http://schemas.microsoft.com/office/powerpoint/2010/main" val="36817730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i="0" dirty="0" smtClean="0">
                <a:solidFill>
                  <a:srgbClr val="000042"/>
                </a:solidFill>
                <a:latin typeface="Times New Roman" panose="02020603050405020304" pitchFamily="18" charset="0"/>
                <a:ea typeface="Times New Roman" panose="02020603050405020304" pitchFamily="18" charset="0"/>
              </a:rPr>
              <a:t>       Критерии оценки самостоятельной работы по теме </a:t>
            </a:r>
            <a:r>
              <a:rPr lang="ru-RU" sz="1200" b="1" i="0" dirty="0" smtClean="0">
                <a:solidFill>
                  <a:srgbClr val="002B2A"/>
                </a:solidFill>
                <a:latin typeface="Times New Roman" panose="02020603050405020304" pitchFamily="18" charset="0"/>
                <a:ea typeface="Times New Roman" panose="02020603050405020304" pitchFamily="18" charset="0"/>
              </a:rPr>
              <a:t>«</a:t>
            </a:r>
            <a:r>
              <a:rPr lang="ru-RU" sz="1200" b="1" i="0" dirty="0" smtClean="0">
                <a:solidFill>
                  <a:srgbClr val="000042"/>
                </a:solidFill>
                <a:latin typeface="Times New Roman" panose="02020603050405020304" pitchFamily="18" charset="0"/>
                <a:ea typeface="Times New Roman" panose="02020603050405020304" pitchFamily="18" charset="0"/>
              </a:rPr>
              <a:t>Написание эссе</a:t>
            </a:r>
            <a:r>
              <a:rPr lang="ru-RU" sz="1200" i="0" dirty="0" smtClean="0">
                <a:solidFill>
                  <a:srgbClr val="000042"/>
                </a:solidFill>
                <a:latin typeface="Times New Roman" panose="02020603050405020304" pitchFamily="18" charset="0"/>
                <a:ea typeface="Times New Roman" panose="02020603050405020304" pitchFamily="18" charset="0"/>
              </a:rPr>
              <a:t> </a:t>
            </a:r>
            <a:r>
              <a:rPr lang="ru-RU" sz="1200" b="1" i="0" dirty="0" smtClean="0">
                <a:solidFill>
                  <a:srgbClr val="000042"/>
                </a:solidFill>
                <a:latin typeface="Times New Roman" panose="02020603050405020304" pitchFamily="18" charset="0"/>
                <a:ea typeface="Times New Roman" panose="02020603050405020304" pitchFamily="18" charset="0"/>
              </a:rPr>
              <a:t>в процессе изучения дисциплин</a:t>
            </a:r>
            <a:r>
              <a:rPr lang="ru-RU" sz="1200" i="0" dirty="0" smtClean="0">
                <a:solidFill>
                  <a:srgbClr val="000042"/>
                </a:solidFill>
                <a:latin typeface="Times New Roman" panose="02020603050405020304" pitchFamily="18" charset="0"/>
                <a:ea typeface="Times New Roman" panose="02020603050405020304" pitchFamily="18" charset="0"/>
              </a:rPr>
              <a:t> </a:t>
            </a:r>
            <a:r>
              <a:rPr lang="ru-RU" sz="1200" b="1" i="0" kern="0" dirty="0" smtClean="0">
                <a:solidFill>
                  <a:srgbClr val="000042"/>
                </a:solidFill>
                <a:latin typeface="Times New Roman" panose="02020603050405020304" pitchFamily="18" charset="0"/>
                <a:ea typeface="Times New Roman" panose="02020603050405020304" pitchFamily="18" charset="0"/>
              </a:rPr>
              <a:t>психолого-педагогического цикла</a:t>
            </a:r>
            <a:r>
              <a:rPr lang="ru-RU" sz="1200" b="1" i="0" dirty="0" smtClean="0">
                <a:solidFill>
                  <a:srgbClr val="002B2A"/>
                </a:solidFill>
                <a:latin typeface="Times New Roman" panose="02020603050405020304" pitchFamily="18" charset="0"/>
                <a:ea typeface="Times New Roman" panose="02020603050405020304" pitchFamily="18" charset="0"/>
              </a:rPr>
              <a:t>»</a:t>
            </a:r>
            <a:endParaRPr lang="ru-RU" sz="1200" i="0" dirty="0" smtClean="0">
              <a:solidFill>
                <a:srgbClr val="002B2A"/>
              </a:solidFill>
              <a:latin typeface="Times New Roman" panose="02020603050405020304" pitchFamily="18" charset="0"/>
              <a:ea typeface="Times New Roman" panose="02020603050405020304" pitchFamily="18" charset="0"/>
            </a:endParaRPr>
          </a:p>
          <a:p>
            <a:pPr marL="190500" marR="190500" algn="just">
              <a:lnSpc>
                <a:spcPct val="107000"/>
              </a:lnSpc>
              <a:spcAft>
                <a:spcPts val="0"/>
              </a:spcAft>
            </a:pPr>
            <a:r>
              <a:rPr lang="ru-RU" sz="1200" b="1"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Оценка «5» выставляется, если:</a:t>
            </a:r>
            <a:endParaRPr lang="ru-RU" sz="1200" b="1"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1200"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 выполнены все требования к написанию эссе: сочинение соответствует теме, которая раскрыта полностью и глубоко, приведены аргументы и доказательства, сформулированы выводы, выдержан объем, соблюдены требования к внешнему оформлению.</a:t>
            </a:r>
            <a:endParaRPr lang="ru-RU" sz="12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1200" b="1"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Оценка «4» выставляется, если:</a:t>
            </a:r>
            <a:endParaRPr lang="ru-RU" sz="1200" b="1"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1200"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 основные требования к эссе соблюдены, но при этом допущены недочеты, например: имеются неточности в изложении материала, отсутствует логическая последовательность в суждениях, имеются упущения в оформлении;</a:t>
            </a:r>
            <a:endParaRPr lang="ru-RU" sz="12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1200" b="1"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Оценка «3» выставляется, если:</a:t>
            </a:r>
            <a:endParaRPr lang="ru-RU" sz="1200" b="1"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1200"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 тема эссе раскрыта не в полном объеме, отсутствует логическая последовательность в суждениях, имеются упущения в оформлении.</a:t>
            </a:r>
            <a:endParaRPr lang="ru-RU" sz="1200" i="1" dirty="0" smtClean="0">
              <a:solidFill>
                <a:srgbClr val="000042"/>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endParaRPr lang="ru-RU" i="0" dirty="0"/>
          </a:p>
        </p:txBody>
      </p:sp>
      <p:sp>
        <p:nvSpPr>
          <p:cNvPr id="4" name="Номер слайда 3"/>
          <p:cNvSpPr>
            <a:spLocks noGrp="1"/>
          </p:cNvSpPr>
          <p:nvPr>
            <p:ph type="sldNum" sz="quarter" idx="10"/>
          </p:nvPr>
        </p:nvSpPr>
        <p:spPr/>
        <p:txBody>
          <a:bodyPr/>
          <a:lstStyle/>
          <a:p>
            <a:fld id="{08B398B9-7E96-4A37-B562-969D45C61B2E}" type="slidenum">
              <a:rPr lang="ru-RU" smtClean="0"/>
              <a:t>20</a:t>
            </a:fld>
            <a:endParaRPr lang="ru-RU"/>
          </a:p>
        </p:txBody>
      </p:sp>
    </p:spTree>
    <p:extLst>
      <p:ext uri="{BB962C8B-B14F-4D97-AF65-F5344CB8AC3E}">
        <p14:creationId xmlns:p14="http://schemas.microsoft.com/office/powerpoint/2010/main" val="3859445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       Эссе студента</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 это самостоятельная письменная работа на тему, предложенную преподавателем (тема может быть предложена и </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студентом</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но обязательно должна быть согласована с преподавателем). </a:t>
            </a:r>
            <a:endParaRPr lang="ru-RU" sz="1200" kern="1200" dirty="0" smtClean="0">
              <a:solidFill>
                <a:schemeClr val="tx1"/>
              </a:solidFill>
              <a:effectLst/>
              <a:latin typeface="Times New Roman" panose="02020603050405020304" pitchFamily="18" charset="0"/>
              <a:ea typeface="+mn-ea"/>
              <a:cs typeface="Times New Roman" panose="02020603050405020304" pitchFamily="18" charset="0"/>
            </a:endParaRP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kern="1200" dirty="0" smtClean="0">
                <a:solidFill>
                  <a:schemeClr val="tx1"/>
                </a:solidFill>
                <a:effectLst/>
                <a:latin typeface="+mn-lt"/>
                <a:ea typeface="+mn-ea"/>
                <a:cs typeface="+mn-cs"/>
              </a:rPr>
              <a:t>Эссе</a:t>
            </a:r>
            <a:r>
              <a:rPr lang="ru-RU" sz="1200" kern="1200" dirty="0" smtClean="0">
                <a:solidFill>
                  <a:schemeClr val="tx1"/>
                </a:solidFill>
                <a:effectLst/>
                <a:latin typeface="+mn-lt"/>
                <a:ea typeface="+mn-ea"/>
                <a:cs typeface="+mn-cs"/>
              </a:rPr>
              <a:t> как вид учебной деятельности обучающегося — самостоятельное сочинение-размышление над научной проблемой, при использовании идей, концепций, ассоциативных образов из других областей науки, искусства, собственного опыта, общественной практики.</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       Цель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эссе</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состоит в развитии навыков самостоятельного творческого мышления и письменного изложения собственных мыслей. Писать эссе чрезвычайно полезно, поскольку это позволяет автору научиться четко и грамотно формулировать мысли, структурировать информацию, использовать </a:t>
            </a:r>
            <a:r>
              <a:rPr lang="ru-RU" sz="1200" kern="1200" dirty="0" smtClean="0">
                <a:solidFill>
                  <a:schemeClr val="tx1"/>
                </a:solidFill>
                <a:effectLst/>
                <a:latin typeface="+mn-lt"/>
                <a:ea typeface="+mn-ea"/>
                <a:cs typeface="+mn-cs"/>
              </a:rPr>
              <a:t>основные категории анализа, выделять причинноследственные связи, иллюстрировать понятия соответствующими примерами, аргументировать свои выводы; овладеть научным стилем речи.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Эссе создается индивидуально.</a:t>
            </a:r>
          </a:p>
          <a:p>
            <a:endParaRPr lang="ru-RU" dirty="0"/>
          </a:p>
        </p:txBody>
      </p:sp>
      <p:sp>
        <p:nvSpPr>
          <p:cNvPr id="4" name="Номер слайда 3"/>
          <p:cNvSpPr>
            <a:spLocks noGrp="1"/>
          </p:cNvSpPr>
          <p:nvPr>
            <p:ph type="sldNum" sz="quarter" idx="10"/>
          </p:nvPr>
        </p:nvSpPr>
        <p:spPr/>
        <p:txBody>
          <a:bodyPr/>
          <a:lstStyle/>
          <a:p>
            <a:fld id="{08B398B9-7E96-4A37-B562-969D45C61B2E}" type="slidenum">
              <a:rPr lang="ru-RU" smtClean="0"/>
              <a:t>2</a:t>
            </a:fld>
            <a:endParaRPr lang="ru-RU"/>
          </a:p>
        </p:txBody>
      </p:sp>
    </p:spTree>
    <p:extLst>
      <p:ext uri="{BB962C8B-B14F-4D97-AF65-F5344CB8AC3E}">
        <p14:creationId xmlns:p14="http://schemas.microsoft.com/office/powerpoint/2010/main" val="309768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В данном случае в основу положены композиционные особенности произведения, выполненного в жанре эссе.</a:t>
            </a:r>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727267-0912-42BE-9CB0-9CDC4A26516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84820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Эссе молодого специалиста на определенную тему принадлежит ко второй группе.</a:t>
            </a:r>
            <a:endParaRPr lang="ru-RU" dirty="0"/>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727267-0912-42BE-9CB0-9CDC4A26516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795898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kern="1200" dirty="0" smtClean="0">
                <a:solidFill>
                  <a:schemeClr val="tx1"/>
                </a:solidFill>
                <a:effectLst/>
                <a:latin typeface="+mn-lt"/>
                <a:ea typeface="+mn-ea"/>
                <a:cs typeface="+mn-cs"/>
              </a:rPr>
              <a:t>Признаки эссе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Можно выделить некоторые общие признаки (особенности) жанра, которые обычно перечисляются в энциклопедиях и словарях:</a:t>
            </a:r>
          </a:p>
          <a:p>
            <a:r>
              <a:rPr lang="ru-RU" sz="1200" b="1" kern="1200" dirty="0" smtClean="0">
                <a:solidFill>
                  <a:schemeClr val="tx1"/>
                </a:solidFill>
                <a:effectLst/>
                <a:latin typeface="+mn-lt"/>
                <a:ea typeface="+mn-ea"/>
                <a:cs typeface="+mn-cs"/>
              </a:rPr>
              <a:t>       Небольшой объем</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Каких-либо жестких границ, конечно, не существует. Объем эссе - от трех до семи страниц компьютерного текста. Например, в Гарвардской школе бизнеса часто пишутся эссе всего на двух страницах. В российских университетах допускается эссе до десяти страниц, правда, машинописного текста.</a:t>
            </a:r>
          </a:p>
          <a:p>
            <a:r>
              <a:rPr lang="ru-RU" sz="1200" b="1" kern="1200" dirty="0" smtClean="0">
                <a:solidFill>
                  <a:schemeClr val="tx1"/>
                </a:solidFill>
                <a:effectLst/>
                <a:latin typeface="+mn-lt"/>
                <a:ea typeface="+mn-ea"/>
                <a:cs typeface="+mn-cs"/>
              </a:rPr>
              <a:t>       Конкретная тема и подчеркнуто субъективная ее трактовка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Тема эссе всегда конкретна. Эссе не может содержать много тем или идей (мыслей). Оно отражает только один вариант, одну мысль. И развивает ее. Это ответ на один вопрос.</a:t>
            </a:r>
          </a:p>
          <a:p>
            <a:r>
              <a:rPr lang="ru-RU" sz="1200" b="1" kern="1200" dirty="0" smtClean="0">
                <a:solidFill>
                  <a:schemeClr val="tx1"/>
                </a:solidFill>
                <a:effectLst/>
                <a:latin typeface="+mn-lt"/>
                <a:ea typeface="+mn-ea"/>
                <a:cs typeface="+mn-cs"/>
              </a:rPr>
              <a:t>       Свободная композиция - важная особенность эссе.</a:t>
            </a:r>
          </a:p>
          <a:p>
            <a:r>
              <a:rPr lang="ru-RU" sz="1200" kern="1200" dirty="0" smtClean="0">
                <a:solidFill>
                  <a:schemeClr val="tx1"/>
                </a:solidFill>
                <a:effectLst/>
                <a:latin typeface="+mn-lt"/>
                <a:ea typeface="+mn-ea"/>
                <a:cs typeface="+mn-cs"/>
              </a:rPr>
              <a:t>Исследователи отмечают, что эссе по своей природе устроено так, что не терпит никаких формальных рамок. Оно нередко строится вопреки законам логики, подчиняется произвольным ассоциациям, руководствуется принципом "Всё наоборот".</a:t>
            </a:r>
          </a:p>
          <a:p>
            <a:r>
              <a:rPr lang="ru-RU" sz="1200" b="1" kern="1200" dirty="0" smtClean="0">
                <a:solidFill>
                  <a:schemeClr val="tx1"/>
                </a:solidFill>
                <a:effectLst/>
                <a:latin typeface="+mn-lt"/>
                <a:ea typeface="+mn-ea"/>
                <a:cs typeface="+mn-cs"/>
              </a:rPr>
              <a:t>       Непринужденность повествования</a:t>
            </a:r>
          </a:p>
          <a:p>
            <a:r>
              <a:rPr lang="ru-RU" sz="1200" kern="1200" dirty="0" smtClean="0">
                <a:solidFill>
                  <a:schemeClr val="tx1"/>
                </a:solidFill>
                <a:effectLst/>
                <a:latin typeface="+mn-lt"/>
                <a:ea typeface="+mn-ea"/>
                <a:cs typeface="+mn-cs"/>
              </a:rPr>
              <a:t>Автору эссе важно установить доверительный стиль общения с читателем; чтобы быть понятым, он избегает намеренно усложненных, неясных, излишне строгих построений. Исследователи отмечают, что хорошее эссе может написать только тот, кто свободно владеет темой, видит ее с различных сторон и готов предъявить читателю не исчерпывающий, но многоаспектный взгляд на явление, ставшее отправной точкой его размышлений.</a:t>
            </a:r>
          </a:p>
          <a:p>
            <a:r>
              <a:rPr lang="ru-RU" sz="1200" b="1" kern="1200" dirty="0" smtClean="0">
                <a:solidFill>
                  <a:schemeClr val="tx1"/>
                </a:solidFill>
                <a:effectLst/>
                <a:latin typeface="+mn-lt"/>
                <a:ea typeface="+mn-ea"/>
                <a:cs typeface="+mn-cs"/>
              </a:rPr>
              <a:t>       Склонность к парадоксам</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Эссе призвано удивить читателя (слушателя) - это, по мнению многих исследователей, его обязательное качество. Отправной точкой для размышлений, воплощенных в эссе, нередко является афористическое, яркое высказывание или парадоксальное определение, буквально сталкивающее на первый взгляд бесспорные, но взаимоисключающие друг друга утверждения, характеристики, тезисы.</a:t>
            </a:r>
          </a:p>
          <a:p>
            <a:r>
              <a:rPr lang="ru-RU" sz="1200" b="1" kern="1200" dirty="0" smtClean="0">
                <a:solidFill>
                  <a:schemeClr val="tx1"/>
                </a:solidFill>
                <a:effectLst/>
                <a:latin typeface="+mn-lt"/>
                <a:ea typeface="+mn-ea"/>
                <a:cs typeface="+mn-cs"/>
              </a:rPr>
              <a:t>       Внутреннее смысловое единство</a:t>
            </a:r>
          </a:p>
          <a:p>
            <a:r>
              <a:rPr lang="ru-RU" sz="1200" kern="1200" dirty="0" smtClean="0">
                <a:solidFill>
                  <a:schemeClr val="tx1"/>
                </a:solidFill>
                <a:effectLst/>
                <a:latin typeface="+mn-lt"/>
                <a:ea typeface="+mn-ea"/>
                <a:cs typeface="+mn-cs"/>
              </a:rPr>
              <a:t>Возможно, это один из парадоксов жанра. Свободное по композиции, ориентированное на субъективность, эссе вместе с тем обладает внутренним смысловым единством, т.е. согласованностью ключевых тезисов и утверждений, внутренней гармонией аргументов и ассоциаций, непротиворечивостью тех суждений, в которых выражена личностная позиция автора.</a:t>
            </a:r>
          </a:p>
          <a:p>
            <a:r>
              <a:rPr lang="ru-RU" sz="1200" b="1" kern="1200" dirty="0" smtClean="0">
                <a:solidFill>
                  <a:schemeClr val="tx1"/>
                </a:solidFill>
                <a:effectLst/>
                <a:latin typeface="+mn-lt"/>
                <a:ea typeface="+mn-ea"/>
                <a:cs typeface="+mn-cs"/>
              </a:rPr>
              <a:t>       Ориентация на разговорную речь</a:t>
            </a:r>
          </a:p>
          <a:p>
            <a:r>
              <a:rPr lang="ru-RU" sz="1200" kern="1200" dirty="0" smtClean="0">
                <a:solidFill>
                  <a:schemeClr val="tx1"/>
                </a:solidFill>
                <a:effectLst/>
                <a:latin typeface="+mn-lt"/>
                <a:ea typeface="+mn-ea"/>
                <a:cs typeface="+mn-cs"/>
              </a:rPr>
              <a:t>В то же время необходимо избегать употребления в эссе сленга, шаблонных фраз, сокращения слов, чересчур легкомысленного тона. Язык, употребляемый при написании эссе, должен восприниматься серьезно.   </a:t>
            </a:r>
          </a:p>
          <a:p>
            <a:pPr algn="just"/>
            <a:endParaRPr lang="ru-RU" sz="14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727267-0912-42BE-9CB0-9CDC4A26516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98810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i="0" dirty="0" smtClean="0">
                <a:solidFill>
                  <a:srgbClr val="000042"/>
                </a:solidFill>
                <a:latin typeface="Times New Roman" panose="02020603050405020304" pitchFamily="18" charset="0"/>
                <a:ea typeface="Times New Roman" panose="02020603050405020304" pitchFamily="18" charset="0"/>
              </a:rPr>
              <a:t>Выполнение задания </a:t>
            </a:r>
            <a:r>
              <a:rPr lang="ru-RU" sz="1200" b="1" i="1" dirty="0" smtClean="0">
                <a:solidFill>
                  <a:srgbClr val="000042"/>
                </a:solidFill>
                <a:latin typeface="Times New Roman" panose="02020603050405020304" pitchFamily="18" charset="0"/>
                <a:ea typeface="Times New Roman" panose="02020603050405020304" pitchFamily="18" charset="0"/>
              </a:rPr>
              <a:t>(</a:t>
            </a:r>
            <a:r>
              <a:rPr lang="ru-RU" sz="1200" b="1" i="0" kern="1200" dirty="0" smtClean="0">
                <a:solidFill>
                  <a:schemeClr val="tx1"/>
                </a:solidFill>
                <a:effectLst/>
                <a:latin typeface="+mn-lt"/>
                <a:ea typeface="+mn-ea"/>
                <a:cs typeface="+mn-cs"/>
              </a:rPr>
              <a:t>э</a:t>
            </a:r>
            <a:r>
              <a:rPr lang="ru-RU" sz="1200" b="1" kern="1200" dirty="0" smtClean="0">
                <a:solidFill>
                  <a:schemeClr val="tx1"/>
                </a:solidFill>
                <a:effectLst/>
                <a:latin typeface="+mn-lt"/>
                <a:ea typeface="+mn-ea"/>
                <a:cs typeface="+mn-cs"/>
              </a:rPr>
              <a:t>тапы написания эссе</a:t>
            </a:r>
            <a:r>
              <a:rPr lang="ru-RU" sz="1200" b="1" i="1" dirty="0" smtClean="0">
                <a:solidFill>
                  <a:srgbClr val="000042"/>
                </a:solidFill>
                <a:latin typeface="Times New Roman" panose="02020603050405020304" pitchFamily="18" charset="0"/>
                <a:ea typeface="Times New Roman" panose="02020603050405020304" pitchFamily="18" charset="0"/>
              </a:rPr>
              <a:t>)</a:t>
            </a:r>
            <a:r>
              <a:rPr lang="ru-RU" sz="1200" b="1" dirty="0" smtClean="0">
                <a:solidFill>
                  <a:srgbClr val="000042"/>
                </a:solidFill>
                <a:latin typeface="Times New Roman" panose="02020603050405020304" pitchFamily="18" charset="0"/>
                <a:ea typeface="Times New Roman" panose="02020603050405020304" pitchFamily="18" charset="0"/>
              </a:rPr>
              <a:t>:</a:t>
            </a:r>
          </a:p>
          <a:p>
            <a:pPr algn="just"/>
            <a:r>
              <a:rPr lang="ru-RU" sz="1200" kern="1200" dirty="0" smtClean="0">
                <a:solidFill>
                  <a:schemeClr val="tx1"/>
                </a:solidFill>
                <a:effectLst/>
                <a:latin typeface="+mn-lt"/>
                <a:ea typeface="+mn-ea"/>
                <a:cs typeface="+mn-cs"/>
              </a:rPr>
              <a:t>       1.Начинать эссе целесообразно с определения личной позиции (на мой взгляд; в данном высказывании есть…; я согласен с тем, что…).</a:t>
            </a:r>
          </a:p>
          <a:p>
            <a:pPr algn="just"/>
            <a:r>
              <a:rPr lang="ru-RU" sz="1200" kern="1200" dirty="0" smtClean="0">
                <a:solidFill>
                  <a:schemeClr val="tx1"/>
                </a:solidFill>
                <a:effectLst/>
                <a:latin typeface="+mn-lt"/>
                <a:ea typeface="+mn-ea"/>
                <a:cs typeface="+mn-cs"/>
              </a:rPr>
              <a:t>       2. В следующем предложении сформулировать свое понимание этого высказывания, перефразировать его.</a:t>
            </a:r>
          </a:p>
          <a:p>
            <a:pPr algn="just"/>
            <a:r>
              <a:rPr lang="ru-RU" sz="1200" kern="1200" dirty="0" smtClean="0">
                <a:solidFill>
                  <a:schemeClr val="tx1"/>
                </a:solidFill>
                <a:effectLst/>
                <a:latin typeface="+mn-lt"/>
                <a:ea typeface="+mn-ea"/>
                <a:cs typeface="+mn-cs"/>
              </a:rPr>
              <a:t>       3. В форме тезисов изложить собственное мнение по теме. Тезисы обосновать с помощью фактов, примеров. Фразы должны быть короткими, емкими, лаконичными.</a:t>
            </a:r>
          </a:p>
          <a:p>
            <a:pPr algn="just"/>
            <a:r>
              <a:rPr lang="ru-RU" sz="1200" kern="1200" dirty="0" smtClean="0">
                <a:solidFill>
                  <a:schemeClr val="tx1"/>
                </a:solidFill>
                <a:effectLst/>
                <a:latin typeface="+mn-lt"/>
                <a:ea typeface="+mn-ea"/>
                <a:cs typeface="+mn-cs"/>
              </a:rPr>
              <a:t>       4. Обосновать взгляд на проблему, обращаясь к теоретическим положениям. Нельзя опираться на примеры из личной жизни.</a:t>
            </a:r>
          </a:p>
          <a:p>
            <a:pPr algn="just"/>
            <a:r>
              <a:rPr lang="ru-RU" sz="1200" kern="1200" dirty="0" smtClean="0">
                <a:solidFill>
                  <a:schemeClr val="tx1"/>
                </a:solidFill>
                <a:effectLst/>
                <a:latin typeface="+mn-lt"/>
                <a:ea typeface="+mn-ea"/>
                <a:cs typeface="+mn-cs"/>
              </a:rPr>
              <a:t>       5. В заключение (1-2 предложения) подводятся итоги работы. Здесь можно перечислить вопросы, которые остались нераскрытыми, обозначить перспективу.</a:t>
            </a:r>
          </a:p>
          <a:p>
            <a:pPr algn="just"/>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Дополнительные аргументы в пользу автора эссе:</a:t>
            </a:r>
          </a:p>
          <a:p>
            <a:pPr algn="just"/>
            <a:r>
              <a:rPr lang="ru-RU" sz="1200" kern="1200" dirty="0" smtClean="0">
                <a:solidFill>
                  <a:schemeClr val="tx1"/>
                </a:solidFill>
                <a:effectLst/>
                <a:latin typeface="+mn-lt"/>
                <a:ea typeface="+mn-ea"/>
                <a:cs typeface="+mn-cs"/>
              </a:rPr>
              <a:t>- если дается информация об авторе высказывания,</a:t>
            </a:r>
          </a:p>
          <a:p>
            <a:pPr algn="just"/>
            <a:r>
              <a:rPr lang="ru-RU" sz="1200" kern="1200" dirty="0" smtClean="0">
                <a:solidFill>
                  <a:schemeClr val="tx1"/>
                </a:solidFill>
                <a:effectLst/>
                <a:latin typeface="+mn-lt"/>
                <a:ea typeface="+mn-ea"/>
                <a:cs typeface="+mn-cs"/>
              </a:rPr>
              <a:t>- если упоминаются его предшественники или научные противники,</a:t>
            </a:r>
          </a:p>
          <a:p>
            <a:pPr algn="just"/>
            <a:r>
              <a:rPr lang="ru-RU" sz="1200" kern="1200" dirty="0" smtClean="0">
                <a:solidFill>
                  <a:schemeClr val="tx1"/>
                </a:solidFill>
                <a:effectLst/>
                <a:latin typeface="+mn-lt"/>
                <a:ea typeface="+mn-ea"/>
                <a:cs typeface="+mn-cs"/>
              </a:rPr>
              <a:t>- если описываются различные точки зрения или подходы к решению проблемы.</a:t>
            </a:r>
          </a:p>
          <a:p>
            <a:pPr algn="just"/>
            <a:r>
              <a:rPr lang="ru-RU" sz="1200" kern="1200" dirty="0" smtClean="0">
                <a:solidFill>
                  <a:schemeClr val="tx1"/>
                </a:solidFill>
                <a:effectLst/>
                <a:latin typeface="+mn-lt"/>
                <a:ea typeface="+mn-ea"/>
                <a:cs typeface="+mn-cs"/>
              </a:rPr>
              <a:t>- если указывается значение используемых понятий и терминов.</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200" b="1" dirty="0" smtClean="0">
              <a:solidFill>
                <a:srgbClr val="000042"/>
              </a:solidFill>
              <a:latin typeface="Times New Roman" panose="02020603050405020304" pitchFamily="18" charset="0"/>
              <a:ea typeface="Times New Roman" panose="02020603050405020304" pitchFamily="18" charset="0"/>
            </a:endParaRPr>
          </a:p>
          <a:p>
            <a:pPr algn="just"/>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727267-0912-42BE-9CB0-9CDC4A26516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28298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i="1" kern="1200" baseline="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i="1" kern="1200" dirty="0" smtClean="0">
                <a:solidFill>
                  <a:schemeClr val="tx1"/>
                </a:solidFill>
                <a:effectLst/>
                <a:latin typeface="+mn-lt"/>
                <a:ea typeface="+mn-ea"/>
                <a:cs typeface="+mn-cs"/>
              </a:rPr>
              <a:t>Построение эссе</a:t>
            </a:r>
            <a:r>
              <a:rPr lang="ru-RU" sz="1200" b="0" i="0" kern="1200" dirty="0" smtClean="0">
                <a:solidFill>
                  <a:schemeClr val="tx1"/>
                </a:solidFill>
                <a:effectLst/>
                <a:latin typeface="+mn-lt"/>
                <a:ea typeface="+mn-ea"/>
                <a:cs typeface="+mn-cs"/>
              </a:rPr>
              <a:t> </a:t>
            </a:r>
            <a:endParaRPr lang="ru-RU" sz="1200" b="1" i="1"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Построение эссе - это ответ на вопрос или раскрытие темы, которое основано на классической системе доказательств</a:t>
            </a:r>
            <a:r>
              <a:rPr lang="ru-RU" sz="1200" kern="1200" smtClean="0">
                <a:solidFill>
                  <a:schemeClr val="tx1"/>
                </a:solidFill>
                <a:effectLst/>
                <a:latin typeface="+mn-lt"/>
                <a:ea typeface="+mn-ea"/>
                <a:cs typeface="+mn-cs"/>
              </a:rPr>
              <a:t>. </a:t>
            </a:r>
            <a:endPar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endParaRPr>
          </a:p>
          <a:p>
            <a:pPr algn="just"/>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Структура эссе </a:t>
            </a:r>
            <a:endPar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endParaRPr>
          </a:p>
          <a:p>
            <a:r>
              <a:rPr lang="ru-RU" sz="1200" kern="1200" dirty="0" smtClean="0">
                <a:solidFill>
                  <a:schemeClr val="tx1"/>
                </a:solidFill>
                <a:effectLst/>
                <a:latin typeface="+mn-lt"/>
                <a:ea typeface="+mn-ea"/>
                <a:cs typeface="+mn-cs"/>
              </a:rPr>
              <a:t>Структура эссе определяется предъявляемыми к нему требованиями:</a:t>
            </a:r>
          </a:p>
          <a:p>
            <a:r>
              <a:rPr lang="ru-RU" sz="1200" kern="1200" dirty="0" smtClean="0">
                <a:solidFill>
                  <a:schemeClr val="tx1"/>
                </a:solidFill>
                <a:effectLst/>
                <a:latin typeface="+mn-lt"/>
                <a:ea typeface="+mn-ea"/>
                <a:cs typeface="+mn-cs"/>
              </a:rPr>
              <a:t>- мысли автора по проблеме излагаются в форме кратких тезисов;</a:t>
            </a:r>
          </a:p>
          <a:p>
            <a:r>
              <a:rPr lang="ru-RU" sz="1200" kern="1200" dirty="0" smtClean="0">
                <a:solidFill>
                  <a:schemeClr val="tx1"/>
                </a:solidFill>
                <a:effectLst/>
                <a:latin typeface="+mn-lt"/>
                <a:ea typeface="+mn-ea"/>
                <a:cs typeface="+mn-cs"/>
              </a:rPr>
              <a:t>- мысль должна быть подкреплена доказательствами – поэтому за тезисом следуют аргументы.</a:t>
            </a:r>
          </a:p>
          <a:p>
            <a:r>
              <a:rPr lang="ru-RU" sz="1200" kern="1200" dirty="0" smtClean="0">
                <a:solidFill>
                  <a:schemeClr val="tx1"/>
                </a:solidFill>
                <a:effectLst/>
                <a:latin typeface="+mn-lt"/>
                <a:ea typeface="+mn-ea"/>
                <a:cs typeface="+mn-cs"/>
              </a:rPr>
              <a:t>Таким образом, эссе приобретает кольцевую структуру (количество тезисов и аргументов зависит от темы, избранного плана, логики развития мысли):</a:t>
            </a:r>
          </a:p>
          <a:p>
            <a:r>
              <a:rPr lang="ru-RU" sz="1200" kern="1200" dirty="0" smtClean="0">
                <a:solidFill>
                  <a:schemeClr val="tx1"/>
                </a:solidFill>
                <a:effectLst/>
                <a:latin typeface="+mn-lt"/>
                <a:ea typeface="+mn-ea"/>
                <a:cs typeface="+mn-cs"/>
              </a:rPr>
              <a:t>-</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вступление;</a:t>
            </a:r>
          </a:p>
          <a:p>
            <a:r>
              <a:rPr lang="ru-RU" sz="1200" kern="1200" dirty="0" smtClean="0">
                <a:solidFill>
                  <a:schemeClr val="tx1"/>
                </a:solidFill>
                <a:effectLst/>
                <a:latin typeface="+mn-lt"/>
                <a:ea typeface="+mn-ea"/>
                <a:cs typeface="+mn-cs"/>
              </a:rPr>
              <a:t>-</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тезис, аргументы;</a:t>
            </a:r>
          </a:p>
          <a:p>
            <a:r>
              <a:rPr lang="ru-RU" sz="1200" kern="1200" dirty="0" smtClean="0">
                <a:solidFill>
                  <a:schemeClr val="tx1"/>
                </a:solidFill>
                <a:effectLst/>
                <a:latin typeface="+mn-lt"/>
                <a:ea typeface="+mn-ea"/>
                <a:cs typeface="+mn-cs"/>
              </a:rPr>
              <a:t>-тезис, аргументы;</a:t>
            </a:r>
          </a:p>
          <a:p>
            <a:r>
              <a:rPr lang="ru-RU" sz="1200" kern="1200" dirty="0" smtClean="0">
                <a:solidFill>
                  <a:schemeClr val="tx1"/>
                </a:solidFill>
                <a:effectLst/>
                <a:latin typeface="+mn-lt"/>
                <a:ea typeface="+mn-ea"/>
                <a:cs typeface="+mn-cs"/>
              </a:rPr>
              <a:t>-</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тезис, аргументы;</a:t>
            </a:r>
          </a:p>
          <a:p>
            <a:r>
              <a:rPr lang="ru-RU" sz="1200" kern="1200" dirty="0" smtClean="0">
                <a:solidFill>
                  <a:schemeClr val="tx1"/>
                </a:solidFill>
                <a:effectLst/>
                <a:latin typeface="+mn-lt"/>
                <a:ea typeface="+mn-ea"/>
                <a:cs typeface="+mn-cs"/>
              </a:rPr>
              <a:t>-</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заключение.</a:t>
            </a:r>
            <a:endPar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endParaRPr>
          </a:p>
          <a:p>
            <a:pPr lvl="0" algn="just" fontAlgn="base"/>
            <a:r>
              <a:rPr lang="ru-RU" sz="1200" b="1" i="1"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Титульный лист</a:t>
            </a:r>
            <a:r>
              <a:rPr lang="ru-RU" sz="120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(заполняется по единой форме);  </a:t>
            </a:r>
          </a:p>
          <a:p>
            <a:pPr lvl="0" algn="just" fontAlgn="base"/>
            <a:r>
              <a:rPr lang="ru-RU" sz="1200" b="1" i="1"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Введение</a:t>
            </a:r>
            <a:r>
              <a:rPr lang="ru-RU" sz="1200" b="1"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суть и обоснование выбора данной темы, состоит из ряда компонентов, связанных логически и стилистически.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На этом этапе очень важно правильно </a:t>
            </a:r>
            <a:r>
              <a:rPr lang="ru-RU" sz="1200" i="1" kern="1200" dirty="0" smtClean="0">
                <a:solidFill>
                  <a:schemeClr val="tx1"/>
                </a:solidFill>
                <a:effectLst/>
                <a:latin typeface="Times New Roman" panose="02020603050405020304" pitchFamily="18" charset="0"/>
                <a:ea typeface="+mn-ea"/>
                <a:cs typeface="Times New Roman" panose="02020603050405020304" pitchFamily="18" charset="0"/>
              </a:rPr>
              <a:t>сформулировать вопрос, на который вы собираетесь найти ответ в ходе своего исследования.</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При работе над Введением могут помочь ответы на следующие вопросы: «Надо ли давать определения терминам, прозвучавшим в теме эссе?», «Почему тема, которую я раскрываю, является важной в настоящий момент?», «Какие понятия будут вовлечены в мои рассуждения по теме?», «Могу ли я разделить тему на несколько более мелких подтем?».  </a:t>
            </a:r>
          </a:p>
          <a:p>
            <a:pPr lvl="0" algn="just" fontAlgn="base"/>
            <a:r>
              <a:rPr lang="ru-RU" sz="1200" b="1" i="1"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Основная часть</a:t>
            </a:r>
            <a:r>
              <a:rPr lang="ru-RU" sz="1200" u="none" strike="noStrike" kern="1200" dirty="0" smtClean="0">
                <a:solidFill>
                  <a:schemeClr val="tx1"/>
                </a:solidFill>
                <a:effectLst/>
                <a:latin typeface="Times New Roman" panose="02020603050405020304" pitchFamily="18" charset="0"/>
                <a:ea typeface="+mn-ea"/>
                <a:cs typeface="Times New Roman" panose="02020603050405020304" pitchFamily="18" charset="0"/>
              </a:rPr>
              <a:t> - теоретические основы выбранной проблемы и изложение основного вопроса.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Данная часть предполагает развитие аргументации и анализа, а также обоснование их, исходя из имеющихся данных, других аргументов и позиций по этому вопросу. В этом заключается основное содержание эссе и это представляет собой главную трудность. Поэтому важное значение имеют подзаголовки, на основе которых осуществляется структурирование аргументации; именно здесь необходимо обосновать (логически, используя данные или строгие рассуждения) предлагаемую аргументацию/анализ. Там, где это необходимо, в качестве аналитического инструмента можно использовать графики, диаграммы и таблицы.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В зависимости от поставленного вопроса анализ проводится на основе следующих категорий: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Причина - следствие, общее - особенное, форма - содержание, часть - целое, постоянство - изменчивость.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В процессе построения эссе необходимо помнить, что один параграф должен содержать только одно утверждение и соответствующее доказательство, подкрепленное графическим и иллюстративным материалом. Следовательно, наполняя содержанием разделы аргументацией (соответствующей подзаголовкам), необходимо в пределах параграфа ограничить себя рассмотрением одной главной мысли.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Хорошо проверенный (и для большинства — совершено необходимый) способ построения любого эссе - использование подзаголовков для обозначения ключевых моментов аргументированного изложения: это помогает посмотреть на то, что предполагается сделать (и ответить на вопрос, хорош ли замысел). Такой подход поможет следовать точно определенной цели в данном исследовании. Эффективное использование подзаголовков - не только обозначение основных пунктов, которые необходимо осветить. Их последовательность может также свидетельствовать о наличии или отсутствии логичности в освещении темы. </a:t>
            </a:r>
          </a:p>
          <a:p>
            <a:pPr algn="just"/>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       4. </a:t>
            </a:r>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Заключение</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 обобщения и аргументированные выводы по теме с указанием области ее применения и т.д. Подытоживает эссе или еще раз вносит пояснения, подкрепляет смысл и значение изложенного в основной части. Методы, рекомендуемые для составления заключения: повторение, иллюстрация, цитата, впечатляющее утверждение. Заключение может содержать такой очень важный, дополняющий эссе элемент, как указание на применение </a:t>
            </a:r>
            <a:r>
              <a:rPr lang="ru-RU" sz="1200" kern="1200" dirty="0" smtClean="0">
                <a:solidFill>
                  <a:schemeClr val="tx1"/>
                </a:solidFill>
                <a:effectLst/>
                <a:latin typeface="+mn-lt"/>
                <a:ea typeface="+mn-ea"/>
                <a:cs typeface="+mn-cs"/>
              </a:rPr>
              <a:t>(импликацию) исследования, не исключая взаимосвязи с другими проблемами. </a:t>
            </a:r>
          </a:p>
          <a:p>
            <a:pPr algn="just"/>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727267-0912-42BE-9CB0-9CDC4A26516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93267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a:t>
            </a:r>
            <a:r>
              <a:rPr lang="ru-RU" sz="1200" b="1" kern="1200" baseline="0" dirty="0" smtClean="0">
                <a:solidFill>
                  <a:schemeClr val="tx1"/>
                </a:solidFill>
                <a:effectLst/>
                <a:latin typeface="+mn-lt"/>
                <a:ea typeface="+mn-ea"/>
                <a:cs typeface="+mn-cs"/>
              </a:rPr>
              <a:t>       </a:t>
            </a:r>
            <a:r>
              <a:rPr lang="ru-RU" sz="1200" b="1" i="1" kern="1200" dirty="0" smtClean="0">
                <a:solidFill>
                  <a:schemeClr val="tx1"/>
                </a:solidFill>
                <a:effectLst/>
                <a:latin typeface="+mn-lt"/>
                <a:ea typeface="+mn-ea"/>
                <a:cs typeface="+mn-cs"/>
              </a:rPr>
              <a:t>Структура аппарата доказательств, необходимых для написания эссе</a:t>
            </a:r>
            <a:r>
              <a:rPr lang="ru-RU" sz="1200" b="0" i="1" kern="1200" dirty="0" smtClean="0">
                <a:solidFill>
                  <a:schemeClr val="tx1"/>
                </a:solidFill>
                <a:effectLst/>
                <a:latin typeface="+mn-lt"/>
                <a:ea typeface="+mn-ea"/>
                <a:cs typeface="+mn-cs"/>
              </a:rPr>
              <a:t>  </a:t>
            </a:r>
            <a:endParaRPr lang="ru-RU" sz="1200" b="1" i="1" kern="1200" dirty="0" smtClean="0">
              <a:solidFill>
                <a:schemeClr val="tx1"/>
              </a:solidFill>
              <a:effectLst/>
              <a:latin typeface="+mn-lt"/>
              <a:ea typeface="+mn-ea"/>
              <a:cs typeface="+mn-cs"/>
            </a:endParaRPr>
          </a:p>
          <a:p>
            <a:pPr algn="just"/>
            <a:r>
              <a:rPr lang="ru-RU" sz="1200" b="1" kern="1200" dirty="0" smtClean="0">
                <a:solidFill>
                  <a:schemeClr val="tx1"/>
                </a:solidFill>
                <a:effectLst/>
                <a:latin typeface="+mn-lt"/>
                <a:ea typeface="+mn-ea"/>
                <a:cs typeface="+mn-cs"/>
              </a:rPr>
              <a:t>       Доказательство </a:t>
            </a:r>
            <a:r>
              <a:rPr lang="ru-RU" sz="1200" kern="1200" dirty="0" smtClean="0">
                <a:solidFill>
                  <a:schemeClr val="tx1"/>
                </a:solidFill>
                <a:effectLst/>
                <a:latin typeface="+mn-lt"/>
                <a:ea typeface="+mn-ea"/>
                <a:cs typeface="+mn-cs"/>
              </a:rPr>
              <a:t>- это совокупность логических приемов обоснования истинности какого-либо суждения с помощью других истинных и связанных с ним суждений. Оно связано с убеждением, но не тождественно ему: аргументация или доказательство должны основываться на данных науки и общественно-исторической практики, убеждения же могут быть основаны на предрассудках, неосведомленности людей в вопросах экономики и политики, видимости доказательности. Другими словами, доказательство или аргументация - это рассуждение, использующее факты, истинные суждения, научные данные и убеждающее нас в истинности того, о чем идет речь. </a:t>
            </a:r>
          </a:p>
          <a:p>
            <a:pPr algn="just"/>
            <a:endParaRPr lang="ru-RU" sz="1200" b="1" kern="1200" dirty="0" smtClean="0">
              <a:solidFill>
                <a:schemeClr val="tx1"/>
              </a:solidFill>
              <a:effectLst/>
              <a:latin typeface="+mn-lt"/>
              <a:ea typeface="+mn-ea"/>
              <a:cs typeface="+mn-cs"/>
            </a:endParaRPr>
          </a:p>
          <a:p>
            <a:pPr algn="just"/>
            <a:r>
              <a:rPr lang="ru-RU" sz="1200" b="1" kern="1200" dirty="0" smtClean="0">
                <a:solidFill>
                  <a:schemeClr val="tx1"/>
                </a:solidFill>
                <a:effectLst/>
                <a:latin typeface="+mn-lt"/>
                <a:ea typeface="+mn-ea"/>
                <a:cs typeface="+mn-cs"/>
              </a:rPr>
              <a:t>        Структура любого доказательства включает в себя три составляющие: тезис, аргументы и выводы или оценочные суждения. </a:t>
            </a:r>
          </a:p>
          <a:p>
            <a:pPr algn="just"/>
            <a:r>
              <a:rPr lang="ru-RU" sz="1200" b="1" i="1" kern="1200" dirty="0" smtClean="0">
                <a:solidFill>
                  <a:schemeClr val="tx1"/>
                </a:solidFill>
                <a:effectLst/>
                <a:latin typeface="+mn-lt"/>
                <a:ea typeface="+mn-ea"/>
                <a:cs typeface="+mn-cs"/>
              </a:rPr>
              <a:t>Тезис</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это положение (суждение), которое требуется доказать.</a:t>
            </a:r>
            <a:r>
              <a:rPr lang="ru-RU" sz="1200" b="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pPr algn="just"/>
            <a:r>
              <a:rPr lang="ru-RU" sz="1200" b="1" i="1" kern="1200" dirty="0" smtClean="0">
                <a:solidFill>
                  <a:schemeClr val="tx1"/>
                </a:solidFill>
                <a:effectLst/>
                <a:latin typeface="+mn-lt"/>
                <a:ea typeface="+mn-ea"/>
                <a:cs typeface="+mn-cs"/>
              </a:rPr>
              <a:t>Аргументы</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это категории, которыми пользуются при доказательстве истинности тезиса. </a:t>
            </a:r>
            <a:r>
              <a:rPr lang="ru-RU" sz="1200" b="1" i="1" kern="1200" dirty="0" smtClean="0">
                <a:solidFill>
                  <a:schemeClr val="tx1"/>
                </a:solidFill>
                <a:effectLst/>
                <a:latin typeface="+mn-lt"/>
                <a:ea typeface="+mn-ea"/>
                <a:cs typeface="+mn-cs"/>
              </a:rPr>
              <a:t>Вывод</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это мнение, основанное на анализе фактов. </a:t>
            </a:r>
          </a:p>
          <a:p>
            <a:pPr algn="just"/>
            <a:r>
              <a:rPr lang="ru-RU" sz="1200" b="1" i="1" kern="1200" dirty="0" smtClean="0">
                <a:solidFill>
                  <a:schemeClr val="tx1"/>
                </a:solidFill>
                <a:effectLst/>
                <a:latin typeface="+mn-lt"/>
                <a:ea typeface="+mn-ea"/>
                <a:cs typeface="+mn-cs"/>
              </a:rPr>
              <a:t>Оценочные суждения</a:t>
            </a:r>
            <a:r>
              <a:rPr lang="ru-RU" sz="1200" kern="1200" dirty="0" smtClean="0">
                <a:solidFill>
                  <a:schemeClr val="tx1"/>
                </a:solidFill>
                <a:effectLst/>
                <a:latin typeface="+mn-lt"/>
                <a:ea typeface="+mn-ea"/>
                <a:cs typeface="+mn-cs"/>
              </a:rPr>
              <a:t> - это мнения, основанные на наших убеждениях, верованиях или взглядах. </a:t>
            </a:r>
          </a:p>
          <a:p>
            <a:pPr algn="just"/>
            <a:r>
              <a:rPr lang="ru-RU" sz="1200" b="1" i="1" kern="1200" dirty="0" smtClean="0">
                <a:solidFill>
                  <a:schemeClr val="tx1"/>
                </a:solidFill>
                <a:effectLst/>
                <a:latin typeface="+mn-lt"/>
                <a:ea typeface="+mn-ea"/>
                <a:cs typeface="+mn-cs"/>
              </a:rPr>
              <a:t>       Аргументы</a:t>
            </a:r>
            <a:r>
              <a:rPr lang="ru-RU" sz="1200" b="1" kern="1200" dirty="0" smtClean="0">
                <a:solidFill>
                  <a:schemeClr val="tx1"/>
                </a:solidFill>
                <a:effectLst/>
                <a:latin typeface="+mn-lt"/>
                <a:ea typeface="+mn-ea"/>
                <a:cs typeface="+mn-cs"/>
              </a:rPr>
              <a:t> обычно делятся на следующие группы: </a:t>
            </a:r>
          </a:p>
          <a:p>
            <a:pPr algn="just"/>
            <a:r>
              <a:rPr lang="ru-RU" sz="1200" i="1" kern="1200" dirty="0" smtClean="0">
                <a:solidFill>
                  <a:schemeClr val="tx1"/>
                </a:solidFill>
                <a:effectLst/>
                <a:latin typeface="+mn-lt"/>
                <a:ea typeface="+mn-ea"/>
                <a:cs typeface="+mn-cs"/>
              </a:rPr>
              <a:t>- удостоверенные факты</a:t>
            </a:r>
            <a:r>
              <a:rPr lang="ru-RU" sz="1200" kern="1200" dirty="0" smtClean="0">
                <a:solidFill>
                  <a:schemeClr val="tx1"/>
                </a:solidFill>
                <a:effectLst/>
                <a:latin typeface="+mn-lt"/>
                <a:ea typeface="+mn-ea"/>
                <a:cs typeface="+mn-cs"/>
              </a:rPr>
              <a:t> — фактический материал (или статистические данные);  </a:t>
            </a:r>
          </a:p>
          <a:p>
            <a:pPr algn="just"/>
            <a:r>
              <a:rPr lang="ru-RU" sz="1200" i="1" kern="1200" dirty="0" smtClean="0">
                <a:solidFill>
                  <a:schemeClr val="tx1"/>
                </a:solidFill>
                <a:effectLst/>
                <a:latin typeface="+mn-lt"/>
                <a:ea typeface="+mn-ea"/>
                <a:cs typeface="+mn-cs"/>
              </a:rPr>
              <a:t>- определения</a:t>
            </a:r>
            <a:r>
              <a:rPr lang="ru-RU" sz="1200" kern="1200" dirty="0" smtClean="0">
                <a:solidFill>
                  <a:schemeClr val="tx1"/>
                </a:solidFill>
                <a:effectLst/>
                <a:latin typeface="+mn-lt"/>
                <a:ea typeface="+mn-ea"/>
                <a:cs typeface="+mn-cs"/>
              </a:rPr>
              <a:t> в процессе аргументации используются как описание понятий, связанных с тезисом;  </a:t>
            </a:r>
          </a:p>
          <a:p>
            <a:pPr algn="just"/>
            <a:r>
              <a:rPr lang="ru-RU" sz="1200" i="1" kern="1200" dirty="0" smtClean="0">
                <a:solidFill>
                  <a:schemeClr val="tx1"/>
                </a:solidFill>
                <a:effectLst/>
                <a:latin typeface="+mn-lt"/>
                <a:ea typeface="+mn-ea"/>
                <a:cs typeface="+mn-cs"/>
              </a:rPr>
              <a:t>- законы</a:t>
            </a:r>
            <a:r>
              <a:rPr lang="ru-RU" sz="1200" kern="1200" dirty="0" smtClean="0">
                <a:solidFill>
                  <a:schemeClr val="tx1"/>
                </a:solidFill>
                <a:effectLst/>
                <a:latin typeface="+mn-lt"/>
                <a:ea typeface="+mn-ea"/>
                <a:cs typeface="+mn-cs"/>
              </a:rPr>
              <a:t> науки и ранее доказанные теоремы тоже могут использоваться как аргументы доказательства.  </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08B398B9-7E96-4A37-B562-969D45C61B2E}" type="slidenum">
              <a:rPr lang="ru-RU" smtClean="0"/>
              <a:t>8</a:t>
            </a:fld>
            <a:endParaRPr lang="ru-RU"/>
          </a:p>
        </p:txBody>
      </p:sp>
    </p:spTree>
    <p:extLst>
      <p:ext uri="{BB962C8B-B14F-4D97-AF65-F5344CB8AC3E}">
        <p14:creationId xmlns:p14="http://schemas.microsoft.com/office/powerpoint/2010/main" val="42217673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i="1" kern="1200" baseline="0" dirty="0" smtClean="0">
                <a:solidFill>
                  <a:schemeClr val="tx1"/>
                </a:solidFill>
                <a:effectLst/>
                <a:latin typeface="Times New Roman" panose="02020603050405020304" pitchFamily="18" charset="0"/>
                <a:ea typeface="+mn-ea"/>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1727267-0912-42BE-9CB0-9CDC4A265162}" type="slidenum">
              <a:rPr kumimoji="0" lang="ru-R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ru-R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9582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AE0922C-F4CE-48AA-B5F5-3A2F869C3AA5}" type="datetimeFigureOut">
              <a:rPr lang="ru-RU" smtClean="0"/>
              <a:t>29.12.2019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4015706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AE0922C-F4CE-48AA-B5F5-3A2F869C3AA5}" type="datetimeFigureOut">
              <a:rPr lang="ru-RU" smtClean="0"/>
              <a:t>29.12.2019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11802600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AE0922C-F4CE-48AA-B5F5-3A2F869C3AA5}" type="datetimeFigureOut">
              <a:rPr lang="ru-RU" smtClean="0"/>
              <a:t>29.12.2019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589024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AE0922C-F4CE-48AA-B5F5-3A2F869C3AA5}" type="datetimeFigureOut">
              <a:rPr lang="ru-RU" smtClean="0"/>
              <a:t>29.12.2019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996230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AE0922C-F4CE-48AA-B5F5-3A2F869C3AA5}" type="datetimeFigureOut">
              <a:rPr lang="ru-RU" smtClean="0"/>
              <a:t>29.12.2019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29402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AE0922C-F4CE-48AA-B5F5-3A2F869C3AA5}" type="datetimeFigureOut">
              <a:rPr lang="ru-RU" smtClean="0"/>
              <a:t>29.12.2019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1336980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AE0922C-F4CE-48AA-B5F5-3A2F869C3AA5}" type="datetimeFigureOut">
              <a:rPr lang="ru-RU" smtClean="0"/>
              <a:t>29.12.2019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33308167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AE0922C-F4CE-48AA-B5F5-3A2F869C3AA5}" type="datetimeFigureOut">
              <a:rPr lang="ru-RU" smtClean="0"/>
              <a:t>29.12.2019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3273684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AE0922C-F4CE-48AA-B5F5-3A2F869C3AA5}" type="datetimeFigureOut">
              <a:rPr lang="ru-RU" smtClean="0"/>
              <a:t>29.12.2019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1612184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AE0922C-F4CE-48AA-B5F5-3A2F869C3AA5}" type="datetimeFigureOut">
              <a:rPr lang="ru-RU" smtClean="0"/>
              <a:t>29.12.2019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3856603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AE0922C-F4CE-48AA-B5F5-3A2F869C3AA5}" type="datetimeFigureOut">
              <a:rPr lang="ru-RU" smtClean="0"/>
              <a:t>29.12.2019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C4B2E4F-64D4-4F1D-887B-3D6C9CD5449E}" type="slidenum">
              <a:rPr lang="ru-RU" smtClean="0"/>
              <a:t>‹#›</a:t>
            </a:fld>
            <a:endParaRPr lang="ru-RU"/>
          </a:p>
        </p:txBody>
      </p:sp>
    </p:spTree>
    <p:extLst>
      <p:ext uri="{BB962C8B-B14F-4D97-AF65-F5344CB8AC3E}">
        <p14:creationId xmlns:p14="http://schemas.microsoft.com/office/powerpoint/2010/main" val="11673455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E0922C-F4CE-48AA-B5F5-3A2F869C3AA5}" type="datetimeFigureOut">
              <a:rPr lang="ru-RU" smtClean="0"/>
              <a:t>29.12.2019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4B2E4F-64D4-4F1D-887B-3D6C9CD5449E}" type="slidenum">
              <a:rPr lang="ru-RU" smtClean="0"/>
              <a:t>‹#›</a:t>
            </a:fld>
            <a:endParaRPr lang="ru-RU"/>
          </a:p>
        </p:txBody>
      </p:sp>
    </p:spTree>
    <p:extLst>
      <p:ext uri="{BB962C8B-B14F-4D97-AF65-F5344CB8AC3E}">
        <p14:creationId xmlns:p14="http://schemas.microsoft.com/office/powerpoint/2010/main" val="20249463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99856" y="318655"/>
            <a:ext cx="7243390" cy="1384995"/>
          </a:xfrm>
          <a:prstGeom prst="rect">
            <a:avLst/>
          </a:prstGeom>
          <a:noFill/>
        </p:spPr>
        <p:txBody>
          <a:bodyPr wrap="square" rtlCol="0">
            <a:spAutoFit/>
          </a:bodyPr>
          <a:lstStyle/>
          <a:p>
            <a:pPr lvl="0" algn="ctr"/>
            <a:r>
              <a:rPr lang="ru-RU" sz="1200" b="1" i="1" dirty="0">
                <a:solidFill>
                  <a:srgbClr val="000042"/>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000042"/>
              </a:solidFill>
              <a:latin typeface="Times New Roman" panose="02020603050405020304" pitchFamily="18" charset="0"/>
              <a:ea typeface="Times New Roman" panose="02020603050405020304" pitchFamily="18" charset="0"/>
            </a:endParaRPr>
          </a:p>
          <a:p>
            <a:pPr lvl="0" algn="ctr"/>
            <a:r>
              <a:rPr lang="ru-RU" sz="1200" b="1" i="1" dirty="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000042"/>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000042"/>
                </a:solidFill>
                <a:latin typeface="Times New Roman" panose="02020603050405020304" pitchFamily="18" charset="0"/>
                <a:ea typeface="Times New Roman" panose="02020603050405020304" pitchFamily="18" charset="0"/>
              </a:rPr>
              <a:t> </a:t>
            </a:r>
            <a:endParaRPr lang="ru-RU" sz="1200" i="1" dirty="0">
              <a:solidFill>
                <a:srgbClr val="000042"/>
              </a:solidFill>
              <a:latin typeface="Times New Roman" panose="02020603050405020304" pitchFamily="18" charset="0"/>
              <a:ea typeface="Times New Roman" panose="02020603050405020304" pitchFamily="18" charset="0"/>
            </a:endParaRPr>
          </a:p>
          <a:p>
            <a:pPr lvl="0" algn="ctr"/>
            <a:r>
              <a:rPr lang="ru-RU" sz="1200" b="1" i="1" dirty="0">
                <a:solidFill>
                  <a:srgbClr val="000042"/>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000042"/>
              </a:solidFill>
              <a:latin typeface="Times New Roman" panose="02020603050405020304" pitchFamily="18" charset="0"/>
              <a:ea typeface="Times New Roman" panose="02020603050405020304" pitchFamily="18" charset="0"/>
            </a:endParaRPr>
          </a:p>
          <a:p>
            <a:pPr lvl="0" algn="ctr"/>
            <a:r>
              <a:rPr lang="ru-RU" sz="1200" b="1" i="1" dirty="0">
                <a:solidFill>
                  <a:srgbClr val="000042"/>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000042"/>
              </a:solidFill>
              <a:latin typeface="Times New Roman" panose="02020603050405020304" pitchFamily="18" charset="0"/>
              <a:ea typeface="Times New Roman" panose="02020603050405020304" pitchFamily="18" charset="0"/>
            </a:endParaRPr>
          </a:p>
          <a:p>
            <a:pPr lvl="0" algn="ctr"/>
            <a:r>
              <a:rPr lang="ru-RU" sz="1200" b="1" i="1" dirty="0">
                <a:solidFill>
                  <a:srgbClr val="000042"/>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000042"/>
              </a:solidFill>
              <a:latin typeface="Times New Roman" panose="02020603050405020304" pitchFamily="18" charset="0"/>
              <a:ea typeface="Times New Roman" panose="02020603050405020304" pitchFamily="18" charset="0"/>
            </a:endParaRPr>
          </a:p>
          <a:p>
            <a:pPr lvl="0" algn="ctr"/>
            <a:r>
              <a:rPr lang="ru-RU" sz="1200" b="1" i="1" dirty="0">
                <a:solidFill>
                  <a:srgbClr val="000042"/>
                </a:solidFill>
                <a:latin typeface="Times New Roman" panose="02020603050405020304" pitchFamily="18" charset="0"/>
                <a:ea typeface="Times New Roman" panose="02020603050405020304" pitchFamily="18" charset="0"/>
              </a:rPr>
              <a:t>(ГПОАУ АО АПК)</a:t>
            </a:r>
            <a:endParaRPr lang="ru-RU" sz="1200" b="1" i="1" dirty="0">
              <a:solidFill>
                <a:srgbClr val="000042"/>
              </a:solidFill>
              <a:latin typeface="Arial" pitchFamily="34" charset="0"/>
              <a:cs typeface="Arial" pitchFamily="34" charset="0"/>
            </a:endParaRPr>
          </a:p>
        </p:txBody>
      </p:sp>
      <p:pic>
        <p:nvPicPr>
          <p:cNvPr id="4" name="Рисунок 3"/>
          <p:cNvPicPr>
            <a:picLocks noChangeAspect="1"/>
          </p:cNvPicPr>
          <p:nvPr/>
        </p:nvPicPr>
        <p:blipFill>
          <a:blip r:embed="rId3" cstate="print"/>
          <a:stretch>
            <a:fillRect/>
          </a:stretch>
        </p:blipFill>
        <p:spPr>
          <a:xfrm>
            <a:off x="1626188" y="450463"/>
            <a:ext cx="1347333" cy="786452"/>
          </a:xfrm>
          <a:prstGeom prst="rect">
            <a:avLst/>
          </a:prstGeom>
        </p:spPr>
      </p:pic>
      <p:sp>
        <p:nvSpPr>
          <p:cNvPr id="7" name="TextBox 6"/>
          <p:cNvSpPr txBox="1"/>
          <p:nvPr/>
        </p:nvSpPr>
        <p:spPr>
          <a:xfrm>
            <a:off x="772733" y="5241701"/>
            <a:ext cx="6156102" cy="369332"/>
          </a:xfrm>
          <a:prstGeom prst="rect">
            <a:avLst/>
          </a:prstGeom>
          <a:noFill/>
        </p:spPr>
        <p:txBody>
          <a:bodyPr wrap="square" rtlCol="0">
            <a:spAutoFit/>
          </a:bodyPr>
          <a:lstStyle/>
          <a:p>
            <a:pPr lvl="0"/>
            <a:r>
              <a:rPr lang="ru-RU" b="1" i="1" dirty="0">
                <a:solidFill>
                  <a:srgbClr val="000042"/>
                </a:solidFill>
                <a:latin typeface="Times New Roman" panose="02020603050405020304" pitchFamily="18" charset="0"/>
                <a:cs typeface="Times New Roman" panose="02020603050405020304" pitchFamily="18" charset="0"/>
              </a:rPr>
              <a:t>Специальность </a:t>
            </a:r>
            <a:r>
              <a:rPr lang="ru-RU" i="1" dirty="0">
                <a:solidFill>
                  <a:srgbClr val="000042"/>
                </a:solidFill>
                <a:latin typeface="Times New Roman" panose="02020603050405020304" pitchFamily="18" charset="0"/>
                <a:cs typeface="Times New Roman" panose="02020603050405020304" pitchFamily="18" charset="0"/>
              </a:rPr>
              <a:t>44.02.01 Дошкольное образование</a:t>
            </a:r>
          </a:p>
        </p:txBody>
      </p:sp>
      <p:pic>
        <p:nvPicPr>
          <p:cNvPr id="9" name="Рисунок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45569" y="2505841"/>
            <a:ext cx="3346431" cy="4352159"/>
          </a:xfrm>
          <a:prstGeom prst="rect">
            <a:avLst/>
          </a:prstGeom>
        </p:spPr>
      </p:pic>
      <p:sp>
        <p:nvSpPr>
          <p:cNvPr id="10" name="TextBox 9"/>
          <p:cNvSpPr txBox="1"/>
          <p:nvPr/>
        </p:nvSpPr>
        <p:spPr>
          <a:xfrm>
            <a:off x="2562896" y="5833388"/>
            <a:ext cx="6980349" cy="707886"/>
          </a:xfrm>
          <a:prstGeom prst="rect">
            <a:avLst/>
          </a:prstGeom>
          <a:noFill/>
        </p:spPr>
        <p:txBody>
          <a:bodyPr wrap="square" rtlCol="0">
            <a:spAutoFit/>
          </a:bodyPr>
          <a:lstStyle/>
          <a:p>
            <a:pPr lvl="0" algn="r"/>
            <a:r>
              <a:rPr lang="ru-RU" sz="2000" b="1" i="1" dirty="0">
                <a:solidFill>
                  <a:srgbClr val="000042"/>
                </a:solidFill>
                <a:latin typeface="Times New Roman" pitchFamily="18" charset="0"/>
                <a:cs typeface="Times New Roman" pitchFamily="18" charset="0"/>
              </a:rPr>
              <a:t>Преподаватель высшей квалификационной категории: </a:t>
            </a:r>
          </a:p>
          <a:p>
            <a:pPr lvl="0" algn="r"/>
            <a:r>
              <a:rPr lang="ru-RU" sz="2000" i="1" dirty="0">
                <a:solidFill>
                  <a:srgbClr val="000042"/>
                </a:solidFill>
                <a:latin typeface="Times New Roman" pitchFamily="18" charset="0"/>
                <a:cs typeface="Times New Roman" pitchFamily="18" charset="0"/>
              </a:rPr>
              <a:t>Гольская Оксана Геннадьевна</a:t>
            </a:r>
          </a:p>
        </p:txBody>
      </p:sp>
      <p:sp>
        <p:nvSpPr>
          <p:cNvPr id="11" name="TextBox 10"/>
          <p:cNvSpPr txBox="1"/>
          <p:nvPr/>
        </p:nvSpPr>
        <p:spPr>
          <a:xfrm>
            <a:off x="1626187" y="3483295"/>
            <a:ext cx="8174635" cy="997196"/>
          </a:xfrm>
          <a:prstGeom prst="rect">
            <a:avLst/>
          </a:prstGeom>
          <a:noFill/>
        </p:spPr>
        <p:txBody>
          <a:bodyPr wrap="square" rtlCol="0">
            <a:spAutoFit/>
          </a:bodyPr>
          <a:lstStyle/>
          <a:p>
            <a:pPr marL="6350" marR="32385" lvl="0" indent="-6350" algn="ctr">
              <a:lnSpc>
                <a:spcPct val="105000"/>
              </a:lnSpc>
              <a:spcAft>
                <a:spcPts val="570"/>
              </a:spcAft>
            </a:pPr>
            <a:r>
              <a:rPr lang="ru-RU" sz="2400" b="1" i="1" kern="50" dirty="0">
                <a:solidFill>
                  <a:srgbClr val="000042"/>
                </a:solidFill>
                <a:latin typeface="Times New Roman" panose="02020603050405020304" pitchFamily="18" charset="0"/>
                <a:ea typeface="Courier New" panose="02070309020205020404" pitchFamily="49" charset="0"/>
              </a:rPr>
              <a:t>Тема «</a:t>
            </a:r>
            <a:r>
              <a:rPr lang="ru-RU" sz="2800" b="1" i="1" dirty="0">
                <a:solidFill>
                  <a:srgbClr val="000042"/>
                </a:solidFill>
                <a:latin typeface="Times New Roman" panose="02020603050405020304" pitchFamily="18" charset="0"/>
                <a:ea typeface="Times New Roman" panose="02020603050405020304" pitchFamily="18" charset="0"/>
              </a:rPr>
              <a:t>Написание эссе</a:t>
            </a:r>
            <a:r>
              <a:rPr lang="ru-RU" sz="2800" i="1" dirty="0">
                <a:solidFill>
                  <a:srgbClr val="000042"/>
                </a:solidFill>
                <a:latin typeface="Times New Roman" panose="02020603050405020304" pitchFamily="18" charset="0"/>
                <a:ea typeface="Times New Roman" panose="02020603050405020304" pitchFamily="18" charset="0"/>
              </a:rPr>
              <a:t> </a:t>
            </a:r>
            <a:r>
              <a:rPr lang="ru-RU" sz="2800" b="1" i="1" dirty="0" smtClean="0">
                <a:solidFill>
                  <a:srgbClr val="000042"/>
                </a:solidFill>
                <a:latin typeface="Times New Roman" panose="02020603050405020304" pitchFamily="18" charset="0"/>
                <a:ea typeface="Times New Roman" panose="02020603050405020304" pitchFamily="18" charset="0"/>
              </a:rPr>
              <a:t>в процессе изучения дисциплин</a:t>
            </a:r>
            <a:r>
              <a:rPr lang="ru-RU" sz="2800" i="1" dirty="0" smtClean="0">
                <a:solidFill>
                  <a:srgbClr val="000042"/>
                </a:solidFill>
                <a:latin typeface="Times New Roman" panose="02020603050405020304" pitchFamily="18" charset="0"/>
                <a:ea typeface="Times New Roman" panose="02020603050405020304" pitchFamily="18" charset="0"/>
              </a:rPr>
              <a:t> </a:t>
            </a:r>
            <a:r>
              <a:rPr lang="ru-RU" sz="2800" b="1" i="1" kern="0" dirty="0" smtClean="0">
                <a:solidFill>
                  <a:srgbClr val="000042"/>
                </a:solidFill>
                <a:latin typeface="Times New Roman" panose="02020603050405020304" pitchFamily="18" charset="0"/>
                <a:ea typeface="Times New Roman" panose="02020603050405020304" pitchFamily="18" charset="0"/>
              </a:rPr>
              <a:t>психолого-педагогического </a:t>
            </a:r>
            <a:r>
              <a:rPr lang="ru-RU" sz="2800" b="1" i="1" kern="0" dirty="0">
                <a:solidFill>
                  <a:srgbClr val="000042"/>
                </a:solidFill>
                <a:latin typeface="Times New Roman" panose="02020603050405020304" pitchFamily="18" charset="0"/>
                <a:ea typeface="Times New Roman" panose="02020603050405020304" pitchFamily="18" charset="0"/>
              </a:rPr>
              <a:t>цикла»</a:t>
            </a:r>
            <a:endParaRPr lang="ru-RU" sz="2800" b="1" i="1" kern="50" dirty="0">
              <a:solidFill>
                <a:srgbClr val="000042"/>
              </a:solidFill>
              <a:latin typeface="Courier New" panose="02070309020205020404" pitchFamily="49" charset="0"/>
              <a:ea typeface="Courier New" panose="02070309020205020404" pitchFamily="49" charset="0"/>
            </a:endParaRPr>
          </a:p>
        </p:txBody>
      </p:sp>
      <p:sp>
        <p:nvSpPr>
          <p:cNvPr id="12" name="TextBox 11"/>
          <p:cNvSpPr txBox="1"/>
          <p:nvPr/>
        </p:nvSpPr>
        <p:spPr>
          <a:xfrm>
            <a:off x="1043190" y="1835458"/>
            <a:ext cx="9465972" cy="1516029"/>
          </a:xfrm>
          <a:prstGeom prst="rect">
            <a:avLst/>
          </a:prstGeom>
          <a:noFill/>
        </p:spPr>
        <p:txBody>
          <a:bodyPr wrap="square" rtlCol="0">
            <a:spAutoFit/>
          </a:bodyPr>
          <a:lstStyle/>
          <a:p>
            <a:pPr marL="1049655" marR="1219200" lvl="0" indent="-6350" algn="ctr">
              <a:lnSpc>
                <a:spcPct val="112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Методические рекомендации </a:t>
            </a:r>
          </a:p>
          <a:p>
            <a:pPr marL="72390" marR="172085" lvl="0" indent="-6350" algn="ctr">
              <a:lnSpc>
                <a:spcPct val="112000"/>
              </a:lnSpc>
              <a:spcAft>
                <a:spcPts val="25"/>
              </a:spcAft>
            </a:pPr>
            <a:r>
              <a:rPr lang="ru-RU" sz="2400" b="1" i="1" dirty="0">
                <a:solidFill>
                  <a:srgbClr val="000042"/>
                </a:solidFill>
                <a:latin typeface="Times New Roman" panose="02020603050405020304" pitchFamily="18" charset="0"/>
                <a:ea typeface="Times New Roman" panose="02020603050405020304" pitchFamily="18" charset="0"/>
              </a:rPr>
              <a:t>по организации самостоятельной внеаудиторной </a:t>
            </a:r>
          </a:p>
          <a:p>
            <a:pPr marL="72390" marR="172085" lvl="0" indent="-6350" algn="ctr">
              <a:lnSpc>
                <a:spcPct val="112000"/>
              </a:lnSpc>
              <a:spcAft>
                <a:spcPts val="25"/>
              </a:spcAft>
            </a:pPr>
            <a:r>
              <a:rPr lang="ru-RU" sz="2400" b="1" i="1" dirty="0" smtClean="0">
                <a:solidFill>
                  <a:srgbClr val="000042"/>
                </a:solidFill>
                <a:latin typeface="Times New Roman" panose="02020603050405020304" pitchFamily="18" charset="0"/>
                <a:ea typeface="Times New Roman" panose="02020603050405020304" pitchFamily="18" charset="0"/>
              </a:rPr>
              <a:t>работы </a:t>
            </a:r>
            <a:r>
              <a:rPr lang="ru-RU" sz="2400" b="1" i="1" dirty="0">
                <a:solidFill>
                  <a:srgbClr val="000042"/>
                </a:solidFill>
                <a:latin typeface="Times New Roman" panose="02020603050405020304" pitchFamily="18" charset="0"/>
                <a:ea typeface="Times New Roman" panose="02020603050405020304" pitchFamily="18" charset="0"/>
              </a:rPr>
              <a:t>студентов</a:t>
            </a:r>
            <a:r>
              <a:rPr lang="ru-RU" sz="2400" b="1" i="1" dirty="0">
                <a:solidFill>
                  <a:srgbClr val="000D26"/>
                </a:solidFill>
                <a:latin typeface="Times New Roman" panose="02020603050405020304" pitchFamily="18" charset="0"/>
                <a:ea typeface="Times New Roman" panose="02020603050405020304" pitchFamily="18" charset="0"/>
              </a:rPr>
              <a:t>. </a:t>
            </a:r>
          </a:p>
        </p:txBody>
      </p:sp>
    </p:spTree>
    <p:extLst>
      <p:ext uri="{BB962C8B-B14F-4D97-AF65-F5344CB8AC3E}">
        <p14:creationId xmlns:p14="http://schemas.microsoft.com/office/powerpoint/2010/main" val="22205604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90171" y="449943"/>
            <a:ext cx="10624458" cy="2431435"/>
          </a:xfrm>
          <a:prstGeom prst="rect">
            <a:avLst/>
          </a:prstGeom>
          <a:noFill/>
        </p:spPr>
        <p:txBody>
          <a:bodyPr wrap="square" rtlCol="0">
            <a:spAutoFit/>
          </a:bodyPr>
          <a:lstStyle/>
          <a:p>
            <a:pPr marL="457200" indent="-457200" algn="just">
              <a:buFont typeface="Arial" panose="020B0604020202020204" pitchFamily="34" charset="0"/>
              <a:buChar char="•"/>
            </a:pPr>
            <a:r>
              <a:rPr lang="ru-RU" sz="3200" b="1" i="1" dirty="0" smtClean="0">
                <a:solidFill>
                  <a:srgbClr val="000042"/>
                </a:solidFill>
                <a:latin typeface="Times New Roman" panose="02020603050405020304" pitchFamily="18" charset="0"/>
                <a:ea typeface="Times New Roman" panose="02020603050405020304" pitchFamily="18" charset="0"/>
              </a:rPr>
              <a:t>Планирование</a:t>
            </a:r>
            <a:r>
              <a:rPr lang="ru-RU" sz="2800" b="1" i="1" dirty="0" smtClean="0">
                <a:solidFill>
                  <a:srgbClr val="000042"/>
                </a:solidFill>
                <a:latin typeface="Times New Roman" panose="02020603050405020304" pitchFamily="18" charset="0"/>
                <a:ea typeface="Times New Roman" panose="02020603050405020304" pitchFamily="18" charset="0"/>
              </a:rPr>
              <a:t> </a:t>
            </a:r>
            <a:r>
              <a:rPr lang="ru-RU" sz="2800" i="1" dirty="0">
                <a:solidFill>
                  <a:srgbClr val="000042"/>
                </a:solidFill>
                <a:latin typeface="Times New Roman" panose="02020603050405020304" pitchFamily="18" charset="0"/>
                <a:ea typeface="Times New Roman" panose="02020603050405020304" pitchFamily="18" charset="0"/>
              </a:rPr>
              <a:t>- определение цели, основных идей, источников информации, сроков окончания и представления работы. </a:t>
            </a:r>
            <a:endParaRPr lang="ru-RU" sz="2800" i="1" dirty="0" smtClean="0">
              <a:solidFill>
                <a:srgbClr val="000042"/>
              </a:solidFill>
              <a:latin typeface="Times New Roman" panose="02020603050405020304" pitchFamily="18" charset="0"/>
              <a:ea typeface="Times New Roman" panose="02020603050405020304" pitchFamily="18" charset="0"/>
            </a:endParaRPr>
          </a:p>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ea typeface="Times New Roman" panose="02020603050405020304" pitchFamily="18" charset="0"/>
              </a:rPr>
              <a:t>Цель</a:t>
            </a:r>
            <a:r>
              <a:rPr lang="ru-RU" sz="3200" i="1" dirty="0">
                <a:solidFill>
                  <a:srgbClr val="000042"/>
                </a:solidFill>
                <a:latin typeface="Times New Roman" panose="02020603050405020304" pitchFamily="18" charset="0"/>
                <a:ea typeface="Times New Roman" panose="02020603050405020304" pitchFamily="18" charset="0"/>
              </a:rPr>
              <a:t> </a:t>
            </a:r>
            <a:r>
              <a:rPr lang="ru-RU" sz="2800" i="1" dirty="0">
                <a:solidFill>
                  <a:srgbClr val="000042"/>
                </a:solidFill>
                <a:latin typeface="Times New Roman" panose="02020603050405020304" pitchFamily="18" charset="0"/>
                <a:ea typeface="Times New Roman" panose="02020603050405020304" pitchFamily="18" charset="0"/>
              </a:rPr>
              <a:t>должна определять действия. </a:t>
            </a:r>
            <a:endParaRPr lang="ru-RU" sz="2800" i="1" dirty="0" smtClean="0">
              <a:solidFill>
                <a:srgbClr val="000042"/>
              </a:solidFill>
              <a:latin typeface="Times New Roman" panose="02020603050405020304" pitchFamily="18" charset="0"/>
              <a:ea typeface="Times New Roman" panose="02020603050405020304" pitchFamily="18" charset="0"/>
            </a:endParaRPr>
          </a:p>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ea typeface="Times New Roman" panose="02020603050405020304" pitchFamily="18" charset="0"/>
              </a:rPr>
              <a:t>Идеи</a:t>
            </a:r>
            <a:r>
              <a:rPr lang="ru-RU" sz="3200" i="1" dirty="0">
                <a:solidFill>
                  <a:srgbClr val="000042"/>
                </a:solidFill>
                <a:latin typeface="Times New Roman" panose="02020603050405020304" pitchFamily="18" charset="0"/>
                <a:ea typeface="Times New Roman" panose="02020603050405020304" pitchFamily="18" charset="0"/>
              </a:rPr>
              <a:t>, </a:t>
            </a:r>
            <a:r>
              <a:rPr lang="ru-RU" sz="2800" i="1" dirty="0">
                <a:solidFill>
                  <a:srgbClr val="000042"/>
                </a:solidFill>
                <a:latin typeface="Times New Roman" panose="02020603050405020304" pitchFamily="18" charset="0"/>
                <a:ea typeface="Times New Roman" panose="02020603050405020304" pitchFamily="18" charset="0"/>
              </a:rPr>
              <a:t>как и цели, могут быть конкретными и общими, более абстрактными.</a:t>
            </a:r>
            <a:endParaRPr lang="ru-RU" sz="2800" i="1" dirty="0">
              <a:solidFill>
                <a:srgbClr val="000042"/>
              </a:solidFill>
            </a:endParaRPr>
          </a:p>
        </p:txBody>
      </p:sp>
      <p:sp>
        <p:nvSpPr>
          <p:cNvPr id="5" name="TextBox 4"/>
          <p:cNvSpPr txBox="1"/>
          <p:nvPr/>
        </p:nvSpPr>
        <p:spPr>
          <a:xfrm>
            <a:off x="1190171" y="3643085"/>
            <a:ext cx="10624458" cy="1446550"/>
          </a:xfrm>
          <a:prstGeom prst="rect">
            <a:avLst/>
          </a:prstGeom>
          <a:noFill/>
        </p:spPr>
        <p:txBody>
          <a:bodyPr wrap="square" rtlCol="0">
            <a:spAutoFit/>
          </a:bodyPr>
          <a:lstStyle/>
          <a:p>
            <a:pPr algn="just"/>
            <a:r>
              <a:rPr lang="ru-RU" sz="3200" b="1" i="1" dirty="0" smtClean="0">
                <a:solidFill>
                  <a:srgbClr val="000042"/>
                </a:solidFill>
                <a:latin typeface="Times New Roman" panose="02020603050405020304" pitchFamily="18" charset="0"/>
                <a:cs typeface="Times New Roman" panose="02020603050405020304" pitchFamily="18" charset="0"/>
              </a:rPr>
              <a:t>       </a:t>
            </a:r>
            <a:r>
              <a:rPr lang="ru-RU" sz="2800" b="1" i="1" dirty="0" smtClean="0">
                <a:solidFill>
                  <a:srgbClr val="000042"/>
                </a:solidFill>
                <a:latin typeface="Times New Roman" panose="02020603050405020304" pitchFamily="18" charset="0"/>
                <a:cs typeface="Times New Roman" panose="02020603050405020304" pitchFamily="18" charset="0"/>
              </a:rPr>
              <a:t>Мысли</a:t>
            </a:r>
            <a:r>
              <a:rPr lang="ru-RU" sz="2800" b="1" i="1" dirty="0">
                <a:solidFill>
                  <a:srgbClr val="000042"/>
                </a:solidFill>
                <a:latin typeface="Times New Roman" panose="02020603050405020304" pitchFamily="18" charset="0"/>
                <a:cs typeface="Times New Roman" panose="02020603050405020304" pitchFamily="18" charset="0"/>
              </a:rPr>
              <a:t>, чувства, взгляды и представления могут быть выражены в форме аналогий, ассоциации, предположений, рассуждений, суждений, аргументов, доводов и т.д. </a:t>
            </a: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8000" y="2477007"/>
            <a:ext cx="1554770" cy="1166078"/>
          </a:xfrm>
          <a:prstGeom prst="rect">
            <a:avLst/>
          </a:prstGeom>
        </p:spPr>
      </p:pic>
      <p:sp>
        <p:nvSpPr>
          <p:cNvPr id="7" name="TextBox 6"/>
          <p:cNvSpPr txBox="1"/>
          <p:nvPr/>
        </p:nvSpPr>
        <p:spPr>
          <a:xfrm>
            <a:off x="1335314" y="5471886"/>
            <a:ext cx="10479315" cy="1015663"/>
          </a:xfrm>
          <a:prstGeom prst="rect">
            <a:avLst/>
          </a:prstGeom>
          <a:noFill/>
        </p:spPr>
        <p:txBody>
          <a:bodyPr wrap="square" rtlCol="0">
            <a:spAutoFit/>
          </a:bodyPr>
          <a:lstStyle/>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Аналогии</a:t>
            </a:r>
            <a:r>
              <a:rPr lang="ru-RU" sz="2800" b="1" i="1" dirty="0">
                <a:solidFill>
                  <a:srgbClr val="000042"/>
                </a:solidFill>
                <a:latin typeface="Times New Roman" panose="02020603050405020304" pitchFamily="18" charset="0"/>
                <a:cs typeface="Times New Roman" panose="02020603050405020304" pitchFamily="18" charset="0"/>
              </a:rPr>
              <a:t> </a:t>
            </a:r>
            <a:r>
              <a:rPr lang="ru-RU" sz="2800" i="1" dirty="0">
                <a:solidFill>
                  <a:srgbClr val="000042"/>
                </a:solidFill>
                <a:latin typeface="Times New Roman" panose="02020603050405020304" pitchFamily="18" charset="0"/>
                <a:cs typeface="Times New Roman" panose="02020603050405020304" pitchFamily="18" charset="0"/>
              </a:rPr>
              <a:t>- выявление идеи и создание представлений, связь элементов значений. </a:t>
            </a:r>
          </a:p>
        </p:txBody>
      </p:sp>
    </p:spTree>
    <p:extLst>
      <p:ext uri="{BB962C8B-B14F-4D97-AF65-F5344CB8AC3E}">
        <p14:creationId xmlns:p14="http://schemas.microsoft.com/office/powerpoint/2010/main" val="75717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074056" y="275771"/>
            <a:ext cx="10726057" cy="6432530"/>
          </a:xfrm>
          <a:prstGeom prst="rect">
            <a:avLst/>
          </a:prstGeom>
          <a:noFill/>
        </p:spPr>
        <p:txBody>
          <a:bodyPr wrap="square" rtlCol="0">
            <a:spAutoFit/>
          </a:bodyPr>
          <a:lstStyle/>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Ассоциации</a:t>
            </a:r>
            <a:r>
              <a:rPr lang="ru-RU" sz="2800" i="1" dirty="0">
                <a:solidFill>
                  <a:srgbClr val="000042"/>
                </a:solidFill>
                <a:latin typeface="Times New Roman" panose="02020603050405020304" pitchFamily="18" charset="0"/>
                <a:cs typeface="Times New Roman" panose="02020603050405020304" pitchFamily="18" charset="0"/>
              </a:rPr>
              <a:t> - отражение взаимосвязей предметов и явлений действительности в форме закономерной связи между нервно - психическими явлениями (в ответ на тот или иной словесный стимул выдать «первую пришедшую в голову» реакцию). </a:t>
            </a:r>
          </a:p>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Предположения</a:t>
            </a:r>
            <a:r>
              <a:rPr lang="ru-RU" sz="2800" b="1" i="1" dirty="0">
                <a:solidFill>
                  <a:srgbClr val="000042"/>
                </a:solidFill>
                <a:latin typeface="Times New Roman" panose="02020603050405020304" pitchFamily="18" charset="0"/>
                <a:cs typeface="Times New Roman" panose="02020603050405020304" pitchFamily="18" charset="0"/>
              </a:rPr>
              <a:t> </a:t>
            </a:r>
            <a:r>
              <a:rPr lang="ru-RU" sz="2800" i="1" dirty="0">
                <a:solidFill>
                  <a:srgbClr val="000042"/>
                </a:solidFill>
                <a:latin typeface="Times New Roman" panose="02020603050405020304" pitchFamily="18" charset="0"/>
                <a:cs typeface="Times New Roman" panose="02020603050405020304" pitchFamily="18" charset="0"/>
              </a:rPr>
              <a:t>- утверждение, не подтвержденное никакими доказательствами. </a:t>
            </a:r>
            <a:endParaRPr lang="ru-RU" sz="2800" i="1" dirty="0" smtClean="0">
              <a:solidFill>
                <a:srgbClr val="000042"/>
              </a:solidFill>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3200" b="1" i="1" dirty="0" smtClean="0">
                <a:solidFill>
                  <a:srgbClr val="000042"/>
                </a:solidFill>
                <a:latin typeface="Times New Roman" panose="02020603050405020304" pitchFamily="18" charset="0"/>
                <a:cs typeface="Times New Roman" panose="02020603050405020304" pitchFamily="18" charset="0"/>
              </a:rPr>
              <a:t>Рассуждения</a:t>
            </a:r>
            <a:r>
              <a:rPr lang="ru-RU" sz="2800" i="1" dirty="0" smtClean="0">
                <a:solidFill>
                  <a:srgbClr val="000042"/>
                </a:solidFill>
                <a:latin typeface="Times New Roman" panose="02020603050405020304" pitchFamily="18" charset="0"/>
                <a:cs typeface="Times New Roman" panose="02020603050405020304" pitchFamily="18" charset="0"/>
              </a:rPr>
              <a:t> </a:t>
            </a:r>
            <a:r>
              <a:rPr lang="ru-RU" sz="2800" i="1" dirty="0">
                <a:solidFill>
                  <a:srgbClr val="000042"/>
                </a:solidFill>
                <a:latin typeface="Times New Roman" panose="02020603050405020304" pitchFamily="18" charset="0"/>
                <a:cs typeface="Times New Roman" panose="02020603050405020304" pitchFamily="18" charset="0"/>
              </a:rPr>
              <a:t>- формулировка и доказательство мнений. </a:t>
            </a:r>
            <a:endParaRPr lang="ru-RU" sz="2800" i="1" dirty="0" smtClean="0">
              <a:solidFill>
                <a:srgbClr val="000042"/>
              </a:solidFill>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Аргументация</a:t>
            </a:r>
            <a:r>
              <a:rPr lang="ru-RU" sz="2800" i="1" dirty="0">
                <a:solidFill>
                  <a:srgbClr val="000042"/>
                </a:solidFill>
                <a:latin typeface="Times New Roman" panose="02020603050405020304" pitchFamily="18" charset="0"/>
                <a:cs typeface="Times New Roman" panose="02020603050405020304" pitchFamily="18" charset="0"/>
              </a:rPr>
              <a:t> - ряд связанных между собой суждений, которые высказываются для того, чтобы убедить читателя (слушателя) в верности (истинности) тезиса, точки зрения, позиции. </a:t>
            </a:r>
          </a:p>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Суждение</a:t>
            </a:r>
            <a:r>
              <a:rPr lang="ru-RU" sz="2800" i="1" dirty="0">
                <a:solidFill>
                  <a:srgbClr val="000042"/>
                </a:solidFill>
                <a:latin typeface="Times New Roman" panose="02020603050405020304" pitchFamily="18" charset="0"/>
                <a:cs typeface="Times New Roman" panose="02020603050405020304" pitchFamily="18" charset="0"/>
              </a:rPr>
              <a:t> - фраза или предложение, для которого имеет смысл вопрос: истинно или ложно? </a:t>
            </a:r>
          </a:p>
          <a:p>
            <a:pPr algn="just"/>
            <a:endParaRPr lang="ru-RU" sz="2800" i="1" dirty="0">
              <a:solidFill>
                <a:srgbClr val="00004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17018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045030" y="246743"/>
            <a:ext cx="10914742" cy="6678751"/>
          </a:xfrm>
          <a:prstGeom prst="rect">
            <a:avLst/>
          </a:prstGeom>
          <a:noFill/>
        </p:spPr>
        <p:txBody>
          <a:bodyPr wrap="square" rtlCol="0">
            <a:spAutoFit/>
          </a:bodyPr>
          <a:lstStyle/>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Доводы</a:t>
            </a:r>
            <a:r>
              <a:rPr lang="ru-RU" sz="2800" i="1" dirty="0">
                <a:solidFill>
                  <a:srgbClr val="000042"/>
                </a:solidFill>
                <a:latin typeface="Times New Roman" panose="02020603050405020304" pitchFamily="18" charset="0"/>
                <a:cs typeface="Times New Roman" panose="02020603050405020304" pitchFamily="18" charset="0"/>
              </a:rPr>
              <a:t> - обоснование того, что заключение верно абсолютно или с какой-либо долей вероятности. В качестве доводов используются факты, ссылки на авторитеты, заведомо истинные суждения (законы, аксиомы и т.п.), доказательства (прямые, косвенные, «от противного», «методом исключения») и т.д. </a:t>
            </a:r>
            <a:endParaRPr lang="ru-RU" sz="2800" i="1" dirty="0" smtClean="0">
              <a:solidFill>
                <a:srgbClr val="000042"/>
              </a:solidFill>
              <a:latin typeface="Times New Roman" panose="02020603050405020304" pitchFamily="18" charset="0"/>
              <a:cs typeface="Times New Roman" panose="02020603050405020304" pitchFamily="18" charset="0"/>
            </a:endParaRPr>
          </a:p>
          <a:p>
            <a:pPr algn="just"/>
            <a:endParaRPr lang="ru-RU" sz="2800" i="1" dirty="0">
              <a:solidFill>
                <a:srgbClr val="000042"/>
              </a:solidFill>
              <a:latin typeface="Times New Roman" panose="02020603050405020304" pitchFamily="18" charset="0"/>
              <a:cs typeface="Times New Roman" panose="02020603050405020304" pitchFamily="18" charset="0"/>
            </a:endParaRPr>
          </a:p>
          <a:p>
            <a:pPr algn="just"/>
            <a:r>
              <a:rPr lang="ru-RU" sz="2800" i="1" dirty="0" smtClean="0">
                <a:solidFill>
                  <a:srgbClr val="000042"/>
                </a:solidFill>
                <a:latin typeface="Times New Roman" panose="02020603050405020304" pitchFamily="18" charset="0"/>
                <a:cs typeface="Times New Roman" panose="02020603050405020304" pitchFamily="18" charset="0"/>
              </a:rPr>
              <a:t>       Перечень</a:t>
            </a:r>
            <a:r>
              <a:rPr lang="ru-RU" sz="2800" i="1" dirty="0">
                <a:solidFill>
                  <a:srgbClr val="000042"/>
                </a:solidFill>
                <a:latin typeface="Times New Roman" panose="02020603050405020304" pitchFamily="18" charset="0"/>
                <a:cs typeface="Times New Roman" panose="02020603050405020304" pitchFamily="18" charset="0"/>
              </a:rPr>
              <a:t>, который получится в результате перечисления идей, поможет определить, какие из них нуждаются в особенной аргументации</a:t>
            </a:r>
            <a:r>
              <a:rPr lang="ru-RU" sz="2800" i="1" dirty="0" smtClean="0">
                <a:solidFill>
                  <a:srgbClr val="000042"/>
                </a:solidFill>
                <a:latin typeface="Times New Roman" panose="02020603050405020304" pitchFamily="18" charset="0"/>
                <a:cs typeface="Times New Roman" panose="02020603050405020304" pitchFamily="18" charset="0"/>
              </a:rPr>
              <a:t>.</a:t>
            </a:r>
          </a:p>
          <a:p>
            <a:pPr algn="just"/>
            <a:r>
              <a:rPr lang="ru-RU" sz="2800" i="1" dirty="0" smtClean="0">
                <a:solidFill>
                  <a:srgbClr val="000042"/>
                </a:solidFill>
                <a:latin typeface="Times New Roman" panose="02020603050405020304" pitchFamily="18" charset="0"/>
                <a:cs typeface="Times New Roman" panose="02020603050405020304" pitchFamily="18" charset="0"/>
              </a:rPr>
              <a:t>  </a:t>
            </a:r>
            <a:endParaRPr lang="ru-RU" sz="2800" i="1" dirty="0">
              <a:solidFill>
                <a:srgbClr val="000042"/>
              </a:solidFill>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Источники.</a:t>
            </a:r>
            <a:r>
              <a:rPr lang="ru-RU" sz="2800" b="1" i="1" dirty="0">
                <a:solidFill>
                  <a:srgbClr val="000042"/>
                </a:solidFill>
                <a:latin typeface="Times New Roman" panose="02020603050405020304" pitchFamily="18" charset="0"/>
                <a:cs typeface="Times New Roman" panose="02020603050405020304" pitchFamily="18" charset="0"/>
              </a:rPr>
              <a:t> </a:t>
            </a:r>
            <a:r>
              <a:rPr lang="ru-RU" sz="2800" i="1" dirty="0">
                <a:solidFill>
                  <a:srgbClr val="000042"/>
                </a:solidFill>
                <a:latin typeface="Times New Roman" panose="02020603050405020304" pitchFamily="18" charset="0"/>
                <a:cs typeface="Times New Roman" panose="02020603050405020304" pitchFamily="18" charset="0"/>
              </a:rPr>
              <a:t>Тема эссе подскажет, где искать нужный материал. Обычно пользуются библиотекой, Интернет-ресурсами, словарями, справочниками. Пересмотр означает редактирование текста с ориентацией на качество и эффективность.  </a:t>
            </a:r>
          </a:p>
        </p:txBody>
      </p:sp>
    </p:spTree>
    <p:extLst>
      <p:ext uri="{BB962C8B-B14F-4D97-AF65-F5344CB8AC3E}">
        <p14:creationId xmlns:p14="http://schemas.microsoft.com/office/powerpoint/2010/main" val="28866664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291771" y="522514"/>
            <a:ext cx="10450286" cy="6155531"/>
          </a:xfrm>
          <a:prstGeom prst="rect">
            <a:avLst/>
          </a:prstGeom>
          <a:noFill/>
        </p:spPr>
        <p:txBody>
          <a:bodyPr wrap="square" rtlCol="0">
            <a:spAutoFit/>
          </a:bodyPr>
          <a:lstStyle/>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Мысль</a:t>
            </a:r>
            <a:r>
              <a:rPr lang="ru-RU" sz="3200" i="1" dirty="0">
                <a:solidFill>
                  <a:srgbClr val="000042"/>
                </a:solidFill>
                <a:latin typeface="Times New Roman" panose="02020603050405020304" pitchFamily="18" charset="0"/>
                <a:cs typeface="Times New Roman" panose="02020603050405020304" pitchFamily="18" charset="0"/>
              </a:rPr>
              <a:t> </a:t>
            </a:r>
            <a:r>
              <a:rPr lang="ru-RU" sz="2800" i="1" dirty="0">
                <a:solidFill>
                  <a:srgbClr val="000042"/>
                </a:solidFill>
                <a:latin typeface="Times New Roman" panose="02020603050405020304" pitchFamily="18" charset="0"/>
                <a:cs typeface="Times New Roman" panose="02020603050405020304" pitchFamily="18" charset="0"/>
              </a:rPr>
              <a:t>- это содержание написанного. Необходимо четко и ясно формулировать идеи, которые хотите выразить, в противном случае вам не удастся донести эти идеи и сведения до окружающих. </a:t>
            </a:r>
          </a:p>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Внятность</a:t>
            </a:r>
            <a:r>
              <a:rPr lang="ru-RU" sz="2800" b="1" i="1" dirty="0">
                <a:solidFill>
                  <a:srgbClr val="000042"/>
                </a:solidFill>
                <a:latin typeface="Times New Roman" panose="02020603050405020304" pitchFamily="18" charset="0"/>
                <a:cs typeface="Times New Roman" panose="02020603050405020304" pitchFamily="18" charset="0"/>
              </a:rPr>
              <a:t> </a:t>
            </a:r>
            <a:r>
              <a:rPr lang="ru-RU" sz="2800" i="1" dirty="0">
                <a:solidFill>
                  <a:srgbClr val="000042"/>
                </a:solidFill>
                <a:latin typeface="Times New Roman" panose="02020603050405020304" pitchFamily="18" charset="0"/>
                <a:cs typeface="Times New Roman" panose="02020603050405020304" pitchFamily="18" charset="0"/>
              </a:rPr>
              <a:t>- это доступность текста для понимания. Легче всего ее можно достичь, пользуясь логично и последовательно тщательно выбранными словами, фразами и взаимосвязанными абзацами, раскрывающими тему. </a:t>
            </a:r>
          </a:p>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Грамотность</a:t>
            </a:r>
            <a:r>
              <a:rPr lang="ru-RU" sz="2800" i="1" dirty="0">
                <a:solidFill>
                  <a:srgbClr val="000042"/>
                </a:solidFill>
                <a:latin typeface="Times New Roman" panose="02020603050405020304" pitchFamily="18" charset="0"/>
                <a:cs typeface="Times New Roman" panose="02020603050405020304" pitchFamily="18" charset="0"/>
              </a:rPr>
              <a:t> отражает соблюдение норм грамматики и правописания. Если в чем-то сомневаетесь, загляните в учебник, справьтесь в словаре или руководстве по стилистике или дайте прочитать написанное человеку, чья манера писать вам нравится. </a:t>
            </a:r>
          </a:p>
          <a:p>
            <a:r>
              <a:rPr lang="ru-RU" dirty="0" smtClean="0"/>
              <a:t> </a:t>
            </a:r>
            <a:endParaRPr lang="ru-RU" dirty="0"/>
          </a:p>
        </p:txBody>
      </p:sp>
    </p:spTree>
    <p:extLst>
      <p:ext uri="{BB962C8B-B14F-4D97-AF65-F5344CB8AC3E}">
        <p14:creationId xmlns:p14="http://schemas.microsoft.com/office/powerpoint/2010/main" val="33367334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61143" y="362857"/>
            <a:ext cx="10609944" cy="1723549"/>
          </a:xfrm>
          <a:prstGeom prst="rect">
            <a:avLst/>
          </a:prstGeom>
          <a:noFill/>
        </p:spPr>
        <p:txBody>
          <a:bodyPr wrap="square" rtlCol="0">
            <a:spAutoFit/>
          </a:bodyPr>
          <a:lstStyle/>
          <a:p>
            <a:pPr marL="457200" indent="-457200" algn="just">
              <a:buFont typeface="Arial" panose="020B0604020202020204" pitchFamily="34" charset="0"/>
              <a:buChar char="•"/>
            </a:pPr>
            <a:r>
              <a:rPr lang="ru-RU" sz="3200" b="1" i="1" dirty="0">
                <a:solidFill>
                  <a:srgbClr val="000042"/>
                </a:solidFill>
                <a:latin typeface="Times New Roman" panose="02020603050405020304" pitchFamily="18" charset="0"/>
                <a:cs typeface="Times New Roman" panose="02020603050405020304" pitchFamily="18" charset="0"/>
              </a:rPr>
              <a:t>Корректность </a:t>
            </a:r>
            <a:r>
              <a:rPr lang="ru-RU" sz="2800" i="1" dirty="0">
                <a:solidFill>
                  <a:srgbClr val="000042"/>
                </a:solidFill>
                <a:latin typeface="Times New Roman" panose="02020603050405020304" pitchFamily="18" charset="0"/>
                <a:cs typeface="Times New Roman" panose="02020603050405020304" pitchFamily="18" charset="0"/>
              </a:rPr>
              <a:t>— это стиль написанного. Стиль определятся жанром, структурой работы, целями, которые ставит перед собой пишущий, читателями, к которым он обращается. </a:t>
            </a:r>
          </a:p>
          <a:p>
            <a:r>
              <a:rPr lang="ru-RU" dirty="0"/>
              <a:t> </a:t>
            </a: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04051" y="2086406"/>
            <a:ext cx="5967036" cy="433604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9114400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8400" y="1688524"/>
            <a:ext cx="7082971" cy="39452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TextBox 3"/>
          <p:cNvSpPr txBox="1"/>
          <p:nvPr/>
        </p:nvSpPr>
        <p:spPr>
          <a:xfrm>
            <a:off x="0" y="333829"/>
            <a:ext cx="12061371" cy="885179"/>
          </a:xfrm>
          <a:prstGeom prst="rect">
            <a:avLst/>
          </a:prstGeom>
          <a:noFill/>
        </p:spPr>
        <p:txBody>
          <a:bodyPr wrap="square" rtlCol="0">
            <a:spAutoFit/>
          </a:bodyPr>
          <a:lstStyle/>
          <a:p>
            <a:pPr marL="1338580" indent="-6350" algn="ctr">
              <a:lnSpc>
                <a:spcPct val="161000"/>
              </a:lnSpc>
            </a:pPr>
            <a:r>
              <a:rPr lang="ru-RU" sz="3200" b="1" i="1" dirty="0">
                <a:solidFill>
                  <a:srgbClr val="000042"/>
                </a:solidFill>
                <a:latin typeface="Times New Roman" panose="02020603050405020304" pitchFamily="18" charset="0"/>
                <a:ea typeface="Times New Roman" panose="02020603050405020304" pitchFamily="18" charset="0"/>
              </a:rPr>
              <a:t>Требования к фактическим данным и другим источникам</a:t>
            </a:r>
            <a:r>
              <a:rPr lang="ru-RU" sz="3200" i="1" dirty="0">
                <a:solidFill>
                  <a:srgbClr val="000042"/>
                </a:solidFill>
                <a:latin typeface="Times New Roman" panose="02020603050405020304" pitchFamily="18" charset="0"/>
                <a:ea typeface="Times New Roman" panose="02020603050405020304" pitchFamily="18" charset="0"/>
              </a:rPr>
              <a:t>  </a:t>
            </a:r>
            <a:endParaRPr lang="ru-RU" sz="3200" dirty="0">
              <a:solidFill>
                <a:srgbClr val="000042"/>
              </a:solidFill>
              <a:latin typeface="Times New Roman" panose="02020603050405020304" pitchFamily="18" charset="0"/>
              <a:ea typeface="Times New Roman" panose="02020603050405020304" pitchFamily="18" charset="0"/>
            </a:endParaRPr>
          </a:p>
        </p:txBody>
      </p:sp>
      <p:sp>
        <p:nvSpPr>
          <p:cNvPr id="5" name="TextBox 4"/>
          <p:cNvSpPr txBox="1"/>
          <p:nvPr/>
        </p:nvSpPr>
        <p:spPr>
          <a:xfrm>
            <a:off x="1103085" y="1688523"/>
            <a:ext cx="3454401" cy="3539430"/>
          </a:xfrm>
          <a:prstGeom prst="rect">
            <a:avLst/>
          </a:prstGeom>
          <a:noFill/>
        </p:spPr>
        <p:txBody>
          <a:bodyPr wrap="square" rtlCol="0">
            <a:spAutoFit/>
          </a:bodyPr>
          <a:lstStyle/>
          <a:p>
            <a:pPr algn="just"/>
            <a:r>
              <a:rPr lang="ru-RU" sz="2800" i="1" dirty="0" smtClean="0">
                <a:solidFill>
                  <a:srgbClr val="000042"/>
                </a:solidFill>
                <a:latin typeface="Times New Roman" panose="02020603050405020304" pitchFamily="18" charset="0"/>
                <a:ea typeface="Times New Roman" panose="02020603050405020304" pitchFamily="18" charset="0"/>
              </a:rPr>
              <a:t>       При </a:t>
            </a:r>
            <a:r>
              <a:rPr lang="ru-RU" sz="2800" i="1" dirty="0">
                <a:solidFill>
                  <a:srgbClr val="000042"/>
                </a:solidFill>
                <a:latin typeface="Times New Roman" panose="02020603050405020304" pitchFamily="18" charset="0"/>
                <a:ea typeface="Times New Roman" panose="02020603050405020304" pitchFamily="18" charset="0"/>
              </a:rPr>
              <a:t>написании эссе чрезвычайно важно то, как используются эмпирические данные и другие источники (особенно качество чтения). </a:t>
            </a:r>
            <a:endParaRPr lang="ru-RU" sz="2800" i="1" dirty="0">
              <a:solidFill>
                <a:srgbClr val="000042"/>
              </a:solidFill>
            </a:endParaRPr>
          </a:p>
        </p:txBody>
      </p:sp>
    </p:spTree>
    <p:extLst>
      <p:ext uri="{BB962C8B-B14F-4D97-AF65-F5344CB8AC3E}">
        <p14:creationId xmlns:p14="http://schemas.microsoft.com/office/powerpoint/2010/main" val="33725804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61143" y="362857"/>
            <a:ext cx="10609944" cy="369332"/>
          </a:xfrm>
          <a:prstGeom prst="rect">
            <a:avLst/>
          </a:prstGeom>
          <a:noFill/>
        </p:spPr>
        <p:txBody>
          <a:bodyPr wrap="square" rtlCol="0">
            <a:spAutoFit/>
          </a:bodyPr>
          <a:lstStyle/>
          <a:p>
            <a:r>
              <a:rPr lang="ru-RU" dirty="0" smtClean="0"/>
              <a:t> </a:t>
            </a:r>
            <a:endParaRPr lang="ru-RU" dirty="0"/>
          </a:p>
        </p:txBody>
      </p:sp>
      <p:sp>
        <p:nvSpPr>
          <p:cNvPr id="4" name="TextBox 3"/>
          <p:cNvSpPr txBox="1"/>
          <p:nvPr/>
        </p:nvSpPr>
        <p:spPr>
          <a:xfrm>
            <a:off x="870858" y="159657"/>
            <a:ext cx="9840686" cy="1541319"/>
          </a:xfrm>
          <a:prstGeom prst="rect">
            <a:avLst/>
          </a:prstGeom>
          <a:noFill/>
        </p:spPr>
        <p:txBody>
          <a:bodyPr wrap="square" rtlCol="0">
            <a:spAutoFit/>
          </a:bodyPr>
          <a:lstStyle/>
          <a:p>
            <a:pPr algn="ctr">
              <a:lnSpc>
                <a:spcPct val="107000"/>
              </a:lnSpc>
              <a:spcAft>
                <a:spcPts val="0"/>
              </a:spcAft>
            </a:pPr>
            <a:r>
              <a:rPr lang="ru-RU" sz="28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Клише, которые можно использовать </a:t>
            </a:r>
            <a:endParaRPr lang="ru-RU" sz="2800" b="1"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algn="ctr">
              <a:lnSpc>
                <a:spcPct val="107000"/>
              </a:lnSpc>
              <a:spcAft>
                <a:spcPts val="0"/>
              </a:spcAft>
            </a:pPr>
            <a:r>
              <a:rPr lang="ru-RU" sz="2800" b="1"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при </a:t>
            </a:r>
            <a:r>
              <a:rPr lang="ru-RU" sz="28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написании эссе:</a:t>
            </a:r>
            <a:endParaRPr lang="ru-RU" sz="28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ru-RU" sz="32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 </a:t>
            </a:r>
            <a:endParaRPr lang="ru-RU" sz="3200" i="1" dirty="0">
              <a:solidFill>
                <a:srgbClr val="000042"/>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25353" y="316327"/>
            <a:ext cx="1497389" cy="1123042"/>
          </a:xfrm>
          <a:prstGeom prst="rect">
            <a:avLst/>
          </a:prstGeom>
        </p:spPr>
      </p:pic>
      <p:sp>
        <p:nvSpPr>
          <p:cNvPr id="7" name="TextBox 6"/>
          <p:cNvSpPr txBox="1"/>
          <p:nvPr/>
        </p:nvSpPr>
        <p:spPr>
          <a:xfrm>
            <a:off x="1248230" y="1291771"/>
            <a:ext cx="10682514" cy="5427255"/>
          </a:xfrm>
          <a:prstGeom prst="rect">
            <a:avLst/>
          </a:prstGeom>
          <a:noFill/>
        </p:spPr>
        <p:txBody>
          <a:bodyPr wrap="square" rtlCol="0">
            <a:spAutoFit/>
          </a:bodyPr>
          <a:lstStyle/>
          <a:p>
            <a:pPr>
              <a:lnSpc>
                <a:spcPct val="107000"/>
              </a:lnSpc>
              <a:spcAft>
                <a:spcPts val="0"/>
              </a:spcAft>
            </a:pPr>
            <a:r>
              <a:rPr lang="ru-RU" sz="2400" b="1"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2800" b="1"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1</a:t>
            </a:r>
            <a:r>
              <a:rPr lang="ru-RU" sz="28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 Введение.</a:t>
            </a:r>
            <a:endParaRPr lang="ru-RU" sz="28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Никогда не думал, что меня заденет за живое идея о том, что…</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Выбор данной темы продиктован следующими соображениями…</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Поразительный простор для мысли открывает это короткое высказывание…</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Для меня эта фраза является ключом к пониманию…</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       </a:t>
            </a:r>
            <a:r>
              <a:rPr lang="ru-RU" sz="28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2. Основная часть.</a:t>
            </a:r>
            <a:endParaRPr lang="ru-RU" sz="28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Во-первых, … Во-вторых, … В-третьих, …</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Рассмотрим несколько подходов…, Например, …</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Проиллюстрируем это положение следующим примером…</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С одной стороны, … С другой стороны, …</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8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       </a:t>
            </a:r>
            <a:r>
              <a:rPr lang="ru-RU" sz="28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3. Заключение.</a:t>
            </a:r>
            <a:endParaRPr lang="ru-RU" sz="28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Подведем общий итог рассуждениям.</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К какому же выводу мы пришли…</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Таким образом, …</a:t>
            </a:r>
            <a:endParaRPr lang="ru-RU" sz="20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Итак,  ..</a:t>
            </a:r>
            <a:endParaRPr lang="ru-RU" sz="2000" i="1" dirty="0">
              <a:solidFill>
                <a:srgbClr val="000042"/>
              </a:solidFill>
            </a:endParaRPr>
          </a:p>
        </p:txBody>
      </p:sp>
    </p:spTree>
    <p:extLst>
      <p:ext uri="{BB962C8B-B14F-4D97-AF65-F5344CB8AC3E}">
        <p14:creationId xmlns:p14="http://schemas.microsoft.com/office/powerpoint/2010/main" val="14101589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72836" cy="6858000"/>
          </a:xfrm>
          <a:prstGeom prst="rect">
            <a:avLst/>
          </a:prstGeom>
          <a:solidFill>
            <a:schemeClr val="accent1">
              <a:lumMod val="7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p:cNvSpPr txBox="1"/>
          <p:nvPr/>
        </p:nvSpPr>
        <p:spPr>
          <a:xfrm>
            <a:off x="1175657" y="391886"/>
            <a:ext cx="9753600" cy="576312"/>
          </a:xfrm>
          <a:prstGeom prst="rect">
            <a:avLst/>
          </a:prstGeom>
          <a:noFill/>
        </p:spPr>
        <p:txBody>
          <a:bodyPr wrap="square" rtlCol="0">
            <a:spAutoFit/>
          </a:bodyPr>
          <a:lstStyle/>
          <a:p>
            <a:pPr marL="213360" marR="36195" indent="-6350" algn="ctr">
              <a:lnSpc>
                <a:spcPct val="105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Ошибки при написании эссе: </a:t>
            </a:r>
            <a:endParaRPr lang="ru-RU" sz="3200" b="1" i="1" dirty="0" smtClean="0">
              <a:solidFill>
                <a:srgbClr val="000042"/>
              </a:solidFill>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2359606975"/>
              </p:ext>
            </p:extLst>
          </p:nvPr>
        </p:nvGraphicFramePr>
        <p:xfrm>
          <a:off x="1427018" y="1364343"/>
          <a:ext cx="10538394" cy="52106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654629" y="1706257"/>
            <a:ext cx="827314" cy="584775"/>
          </a:xfrm>
          <a:prstGeom prst="rect">
            <a:avLst/>
          </a:prstGeom>
          <a:noFill/>
        </p:spPr>
        <p:txBody>
          <a:bodyPr wrap="square" rtlCol="0">
            <a:spAutoFit/>
          </a:bodyPr>
          <a:lstStyle/>
          <a:p>
            <a:r>
              <a:rPr lang="ru-RU" sz="3200" b="1" i="1" dirty="0" smtClean="0">
                <a:solidFill>
                  <a:schemeClr val="bg1"/>
                </a:solidFill>
                <a:latin typeface="Times New Roman" panose="02020603050405020304" pitchFamily="18" charset="0"/>
                <a:cs typeface="Times New Roman" panose="02020603050405020304" pitchFamily="18" charset="0"/>
              </a:rPr>
              <a:t>1)</a:t>
            </a:r>
            <a:endParaRPr lang="ru-RU" sz="3200" b="1" i="1" dirty="0">
              <a:solidFill>
                <a:schemeClr val="bg1"/>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2148113" y="2687177"/>
            <a:ext cx="682173" cy="584775"/>
          </a:xfrm>
          <a:prstGeom prst="rect">
            <a:avLst/>
          </a:prstGeom>
          <a:noFill/>
        </p:spPr>
        <p:txBody>
          <a:bodyPr wrap="square" rtlCol="0">
            <a:spAutoFit/>
          </a:bodyPr>
          <a:lstStyle/>
          <a:p>
            <a:pPr lvl="0"/>
            <a:r>
              <a:rPr lang="ru-RU" sz="3200" b="1" i="1" dirty="0" smtClean="0">
                <a:solidFill>
                  <a:prstClr val="white"/>
                </a:solidFill>
                <a:latin typeface="Times New Roman" panose="02020603050405020304" pitchFamily="18" charset="0"/>
                <a:cs typeface="Times New Roman" panose="02020603050405020304" pitchFamily="18" charset="0"/>
              </a:rPr>
              <a:t>2)</a:t>
            </a:r>
            <a:endParaRPr lang="ru-RU" sz="3200" b="1" i="1" dirty="0">
              <a:solidFill>
                <a:prstClr val="white"/>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2293034" y="3704145"/>
            <a:ext cx="537252" cy="584775"/>
          </a:xfrm>
          <a:prstGeom prst="rect">
            <a:avLst/>
          </a:prstGeom>
          <a:noFill/>
        </p:spPr>
        <p:txBody>
          <a:bodyPr wrap="square" rtlCol="0">
            <a:spAutoFit/>
          </a:bodyPr>
          <a:lstStyle/>
          <a:p>
            <a:pPr lvl="0"/>
            <a:r>
              <a:rPr lang="ru-RU" sz="3200" b="1" i="1" dirty="0" smtClean="0">
                <a:solidFill>
                  <a:prstClr val="white"/>
                </a:solidFill>
                <a:latin typeface="Times New Roman" panose="02020603050405020304" pitchFamily="18" charset="0"/>
                <a:cs typeface="Times New Roman" panose="02020603050405020304" pitchFamily="18" charset="0"/>
              </a:rPr>
              <a:t>3)</a:t>
            </a:r>
            <a:endParaRPr lang="ru-RU" sz="3200" b="1" i="1" dirty="0">
              <a:solidFill>
                <a:prstClr val="white"/>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2148114" y="4609137"/>
            <a:ext cx="928916" cy="584775"/>
          </a:xfrm>
          <a:prstGeom prst="rect">
            <a:avLst/>
          </a:prstGeom>
          <a:noFill/>
        </p:spPr>
        <p:txBody>
          <a:bodyPr wrap="square" rtlCol="0">
            <a:spAutoFit/>
          </a:bodyPr>
          <a:lstStyle/>
          <a:p>
            <a:pPr lvl="0"/>
            <a:r>
              <a:rPr lang="ru-RU" sz="3200" b="1" i="1" dirty="0" smtClean="0">
                <a:solidFill>
                  <a:prstClr val="white"/>
                </a:solidFill>
                <a:latin typeface="Times New Roman" panose="02020603050405020304" pitchFamily="18" charset="0"/>
                <a:cs typeface="Times New Roman" panose="02020603050405020304" pitchFamily="18" charset="0"/>
              </a:rPr>
              <a:t>4)</a:t>
            </a:r>
            <a:endParaRPr lang="ru-RU" sz="3200" b="1" i="1" dirty="0">
              <a:solidFill>
                <a:prstClr val="white"/>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942286" y="391887"/>
            <a:ext cx="1289792" cy="967344"/>
          </a:xfrm>
          <a:prstGeom prst="rect">
            <a:avLst/>
          </a:prstGeom>
        </p:spPr>
      </p:pic>
      <p:sp>
        <p:nvSpPr>
          <p:cNvPr id="9" name="TextBox 8"/>
          <p:cNvSpPr txBox="1"/>
          <p:nvPr/>
        </p:nvSpPr>
        <p:spPr>
          <a:xfrm>
            <a:off x="1654629" y="5626105"/>
            <a:ext cx="827314" cy="584775"/>
          </a:xfrm>
          <a:prstGeom prst="rect">
            <a:avLst/>
          </a:prstGeom>
          <a:noFill/>
        </p:spPr>
        <p:txBody>
          <a:bodyPr wrap="square" rtlCol="0">
            <a:spAutoFit/>
          </a:bodyPr>
          <a:lstStyle/>
          <a:p>
            <a:r>
              <a:rPr lang="ru-RU" sz="3200" b="1" i="1" dirty="0" smtClean="0">
                <a:solidFill>
                  <a:schemeClr val="bg1"/>
                </a:solidFill>
                <a:latin typeface="Times New Roman" panose="02020603050405020304" pitchFamily="18" charset="0"/>
                <a:cs typeface="Times New Roman" panose="02020603050405020304" pitchFamily="18" charset="0"/>
              </a:rPr>
              <a:t>5)</a:t>
            </a:r>
            <a:endParaRPr lang="ru-RU" sz="3200" b="1"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44220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61143" y="362857"/>
            <a:ext cx="10609944" cy="369332"/>
          </a:xfrm>
          <a:prstGeom prst="rect">
            <a:avLst/>
          </a:prstGeom>
          <a:noFill/>
        </p:spPr>
        <p:txBody>
          <a:bodyPr wrap="square" rtlCol="0">
            <a:spAutoFit/>
          </a:bodyPr>
          <a:lstStyle/>
          <a:p>
            <a:r>
              <a:rPr lang="ru-RU" dirty="0" smtClean="0"/>
              <a:t> </a:t>
            </a:r>
            <a:endParaRPr lang="ru-RU" dirty="0"/>
          </a:p>
        </p:txBody>
      </p:sp>
      <p:sp>
        <p:nvSpPr>
          <p:cNvPr id="4" name="TextBox 3"/>
          <p:cNvSpPr txBox="1"/>
          <p:nvPr/>
        </p:nvSpPr>
        <p:spPr>
          <a:xfrm>
            <a:off x="1161143" y="1378039"/>
            <a:ext cx="5123748" cy="4834400"/>
          </a:xfrm>
          <a:prstGeom prst="rect">
            <a:avLst/>
          </a:prstGeom>
          <a:noFill/>
        </p:spPr>
        <p:txBody>
          <a:bodyPr wrap="square" rtlCol="0">
            <a:spAutoFit/>
          </a:bodyPr>
          <a:lstStyle/>
          <a:p>
            <a:pPr>
              <a:lnSpc>
                <a:spcPct val="107000"/>
              </a:lnSpc>
              <a:spcAft>
                <a:spcPts val="0"/>
              </a:spcAft>
            </a:pPr>
            <a:r>
              <a:rPr lang="ru-RU" sz="24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Титульный </a:t>
            </a:r>
            <a:r>
              <a:rPr lang="ru-RU" sz="24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лист.</a:t>
            </a:r>
            <a:endParaRPr lang="ru-RU" sz="24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Текст эссе.</a:t>
            </a:r>
            <a:endParaRPr lang="ru-RU" sz="24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Формат листов-А4. Шрифт- Times New Roman, размер-14, расстояние между строк- интерлиньяж полуторный, абзацный отступ- 1,25см., поля-30мм(слева), 20мм (снизу),20мм (сверху), 20мм (справа). </a:t>
            </a:r>
            <a:endParaRPr lang="ru-RU" sz="24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Страницы </a:t>
            </a:r>
            <a:r>
              <a:rPr lang="ru-RU" sz="24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нумеруются снизу по центру. </a:t>
            </a:r>
            <a:endParaRPr lang="ru-RU" sz="24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smtClean="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Титульный </a:t>
            </a:r>
            <a:r>
              <a:rPr lang="ru-RU" sz="24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лист считается, но не нумеруется.</a:t>
            </a:r>
            <a:endParaRPr lang="ru-RU" sz="2400" i="1" dirty="0">
              <a:solidFill>
                <a:srgbClr val="000042"/>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p:cNvPicPr>
            <a:picLocks noChangeAspect="1"/>
          </p:cNvPicPr>
          <p:nvPr/>
        </p:nvPicPr>
        <p:blipFill rotWithShape="1">
          <a:blip r:embed="rId3">
            <a:extLst>
              <a:ext uri="{28A0092B-C50C-407E-A947-70E740481C1C}">
                <a14:useLocalDpi xmlns:a14="http://schemas.microsoft.com/office/drawing/2010/main" val="0"/>
              </a:ext>
            </a:extLst>
          </a:blip>
          <a:srcRect l="6591"/>
          <a:stretch/>
        </p:blipFill>
        <p:spPr>
          <a:xfrm>
            <a:off x="6284891" y="1536443"/>
            <a:ext cx="5744304" cy="41013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3721994" y="362857"/>
            <a:ext cx="6336407" cy="619272"/>
          </a:xfrm>
          <a:prstGeom prst="rect">
            <a:avLst/>
          </a:prstGeom>
          <a:noFill/>
        </p:spPr>
        <p:txBody>
          <a:bodyPr wrap="square" rtlCol="0">
            <a:spAutoFit/>
          </a:bodyPr>
          <a:lstStyle/>
          <a:p>
            <a:pPr lvl="0">
              <a:lnSpc>
                <a:spcPct val="107000"/>
              </a:lnSpc>
            </a:pPr>
            <a:r>
              <a:rPr lang="ru-RU" sz="32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rPr>
              <a:t>Требования к оформлению:</a:t>
            </a:r>
            <a:endParaRPr lang="ru-RU" sz="3200" i="1" dirty="0">
              <a:solidFill>
                <a:srgbClr val="000042"/>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413869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03086" y="159658"/>
            <a:ext cx="10406743" cy="1126462"/>
          </a:xfrm>
          <a:prstGeom prst="rect">
            <a:avLst/>
          </a:prstGeom>
          <a:noFill/>
        </p:spPr>
        <p:txBody>
          <a:bodyPr wrap="square" rtlCol="0">
            <a:spAutoFit/>
          </a:bodyPr>
          <a:lstStyle/>
          <a:p>
            <a:pPr marR="27305" indent="209550" algn="just">
              <a:lnSpc>
                <a:spcPct val="105000"/>
              </a:lnSpc>
              <a:spcAft>
                <a:spcPts val="1810"/>
              </a:spcAft>
            </a:pPr>
            <a:r>
              <a:rPr lang="ru-RU" sz="3200" b="1" i="1" dirty="0" smtClean="0">
                <a:solidFill>
                  <a:srgbClr val="181717"/>
                </a:solidFill>
                <a:latin typeface="Times New Roman" panose="02020603050405020304" pitchFamily="18" charset="0"/>
                <a:ea typeface="Times New Roman" panose="02020603050405020304" pitchFamily="18" charset="0"/>
              </a:rPr>
              <a:t>       </a:t>
            </a:r>
            <a:r>
              <a:rPr lang="ru-RU" sz="3200" b="1" i="1" dirty="0" smtClean="0">
                <a:solidFill>
                  <a:srgbClr val="000042"/>
                </a:solidFill>
                <a:latin typeface="Times New Roman" panose="02020603050405020304" pitchFamily="18" charset="0"/>
                <a:ea typeface="Times New Roman" panose="02020603050405020304" pitchFamily="18" charset="0"/>
              </a:rPr>
              <a:t>Планируемые </a:t>
            </a:r>
            <a:r>
              <a:rPr lang="ru-RU" sz="3200" b="1" i="1" dirty="0">
                <a:solidFill>
                  <a:srgbClr val="000042"/>
                </a:solidFill>
                <a:latin typeface="Times New Roman" panose="02020603050405020304" pitchFamily="18" charset="0"/>
                <a:ea typeface="Times New Roman" panose="02020603050405020304" pitchFamily="18" charset="0"/>
              </a:rPr>
              <a:t>результаты самостоятельной работы</a:t>
            </a:r>
            <a:r>
              <a:rPr lang="ru-RU" sz="3200" b="1" i="1" dirty="0" smtClean="0">
                <a:solidFill>
                  <a:srgbClr val="000042"/>
                </a:solidFill>
                <a:latin typeface="Times New Roman" panose="02020603050405020304" pitchFamily="18" charset="0"/>
                <a:ea typeface="Times New Roman" panose="02020603050405020304" pitchFamily="18" charset="0"/>
              </a:rPr>
              <a:t>:</a:t>
            </a:r>
            <a:endParaRPr lang="ru-RU" sz="2800" i="1" dirty="0">
              <a:solidFill>
                <a:srgbClr val="000042"/>
              </a:solidFill>
              <a:latin typeface="Times New Roman" panose="02020603050405020304" pitchFamily="18" charset="0"/>
              <a:ea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5999" y="1488782"/>
            <a:ext cx="5826481" cy="38804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extBox 4"/>
          <p:cNvSpPr txBox="1"/>
          <p:nvPr/>
        </p:nvSpPr>
        <p:spPr>
          <a:xfrm>
            <a:off x="1001485" y="1286120"/>
            <a:ext cx="4789715" cy="4893647"/>
          </a:xfrm>
          <a:prstGeom prst="rect">
            <a:avLst/>
          </a:prstGeom>
          <a:noFill/>
        </p:spPr>
        <p:txBody>
          <a:bodyPr wrap="square" rtlCol="0">
            <a:spAutoFit/>
          </a:bodyPr>
          <a:lstStyle/>
          <a:p>
            <a:pPr marL="457200" indent="-457200" algn="just">
              <a:buFontTx/>
              <a:buChar char="-"/>
            </a:pPr>
            <a:r>
              <a:rPr lang="ru-RU" sz="2400" i="1" dirty="0" smtClean="0">
                <a:latin typeface="Times New Roman" panose="02020603050405020304" pitchFamily="18" charset="0"/>
                <a:ea typeface="Calibri" panose="020F0502020204030204" pitchFamily="34" charset="0"/>
                <a:cs typeface="Times New Roman" panose="02020603050405020304" pitchFamily="18" charset="0"/>
              </a:rPr>
              <a:t>формулировать </a:t>
            </a:r>
            <a:r>
              <a:rPr lang="ru-RU" sz="2400" i="1" dirty="0">
                <a:latin typeface="Times New Roman" panose="02020603050405020304" pitchFamily="18" charset="0"/>
                <a:ea typeface="Calibri" panose="020F0502020204030204" pitchFamily="34" charset="0"/>
                <a:cs typeface="Times New Roman" panose="02020603050405020304" pitchFamily="18" charset="0"/>
              </a:rPr>
              <a:t>мысли, структурировать </a:t>
            </a:r>
            <a:r>
              <a:rPr lang="ru-RU" sz="2400" i="1" dirty="0" smtClean="0">
                <a:latin typeface="Times New Roman" panose="02020603050405020304" pitchFamily="18" charset="0"/>
                <a:ea typeface="Calibri" panose="020F0502020204030204" pitchFamily="34" charset="0"/>
                <a:cs typeface="Times New Roman" panose="02020603050405020304" pitchFamily="18" charset="0"/>
              </a:rPr>
              <a:t>информацию; </a:t>
            </a:r>
          </a:p>
          <a:p>
            <a:pPr marL="457200" indent="-457200" algn="just">
              <a:buFontTx/>
              <a:buChar char="-"/>
            </a:pPr>
            <a:r>
              <a:rPr lang="ru-RU" sz="2400" i="1" dirty="0" smtClean="0">
                <a:latin typeface="Times New Roman" panose="02020603050405020304" pitchFamily="18" charset="0"/>
                <a:ea typeface="Calibri" panose="020F0502020204030204" pitchFamily="34" charset="0"/>
                <a:cs typeface="Times New Roman" panose="02020603050405020304" pitchFamily="18" charset="0"/>
              </a:rPr>
              <a:t>использовать </a:t>
            </a:r>
            <a:r>
              <a:rPr lang="ru-RU" sz="2400" i="1" dirty="0">
                <a:latin typeface="Times New Roman" panose="02020603050405020304" pitchFamily="18" charset="0"/>
                <a:ea typeface="Calibri" panose="020F0502020204030204" pitchFamily="34" charset="0"/>
                <a:cs typeface="Times New Roman" panose="02020603050405020304" pitchFamily="18" charset="0"/>
              </a:rPr>
              <a:t>основные понятия, выделять причинно-следственные связи, иллюстрировать опыт соответствующими </a:t>
            </a:r>
            <a:r>
              <a:rPr lang="ru-RU" sz="2400" i="1" dirty="0" smtClean="0">
                <a:latin typeface="Times New Roman" panose="02020603050405020304" pitchFamily="18" charset="0"/>
                <a:ea typeface="Calibri" panose="020F0502020204030204" pitchFamily="34" charset="0"/>
                <a:cs typeface="Times New Roman" panose="02020603050405020304" pitchFamily="18" charset="0"/>
              </a:rPr>
              <a:t>примерами; </a:t>
            </a:r>
          </a:p>
          <a:p>
            <a:pPr marL="457200" indent="-457200" algn="just">
              <a:buFontTx/>
              <a:buChar char="-"/>
            </a:pPr>
            <a:r>
              <a:rPr lang="ru-RU" sz="2400" i="1" dirty="0" smtClean="0">
                <a:latin typeface="Times New Roman" panose="02020603050405020304" pitchFamily="18" charset="0"/>
                <a:ea typeface="Calibri" panose="020F0502020204030204" pitchFamily="34" charset="0"/>
                <a:cs typeface="Times New Roman" panose="02020603050405020304" pitchFamily="18" charset="0"/>
              </a:rPr>
              <a:t>способность </a:t>
            </a:r>
            <a:r>
              <a:rPr lang="ru-RU" sz="2400" i="1" dirty="0">
                <a:latin typeface="Times New Roman" panose="02020603050405020304" pitchFamily="18" charset="0"/>
                <a:ea typeface="Calibri" panose="020F0502020204030204" pitchFamily="34" charset="0"/>
                <a:cs typeface="Times New Roman" panose="02020603050405020304" pitchFamily="18" charset="0"/>
              </a:rPr>
              <a:t>логически верно, аргументированно и ясно строить устную и письменную </a:t>
            </a:r>
            <a:r>
              <a:rPr lang="ru-RU" sz="2400" i="1" dirty="0" smtClean="0">
                <a:latin typeface="Times New Roman" panose="02020603050405020304" pitchFamily="18" charset="0"/>
                <a:ea typeface="Calibri" panose="020F0502020204030204" pitchFamily="34" charset="0"/>
                <a:cs typeface="Times New Roman" panose="02020603050405020304" pitchFamily="18" charset="0"/>
              </a:rPr>
              <a:t>речь, делать свои </a:t>
            </a:r>
            <a:r>
              <a:rPr lang="ru-RU" sz="2400" i="1" dirty="0">
                <a:latin typeface="Times New Roman" panose="02020603050405020304" pitchFamily="18" charset="0"/>
                <a:ea typeface="Calibri" panose="020F0502020204030204" pitchFamily="34" charset="0"/>
                <a:cs typeface="Times New Roman" panose="02020603050405020304" pitchFamily="18" charset="0"/>
              </a:rPr>
              <a:t>выводы.</a:t>
            </a:r>
            <a:endParaRPr lang="ru-RU" sz="2400" i="1" dirty="0"/>
          </a:p>
        </p:txBody>
      </p:sp>
    </p:spTree>
    <p:extLst>
      <p:ext uri="{BB962C8B-B14F-4D97-AF65-F5344CB8AC3E}">
        <p14:creationId xmlns:p14="http://schemas.microsoft.com/office/powerpoint/2010/main" val="705361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094510" y="235527"/>
            <a:ext cx="7273636" cy="2031325"/>
          </a:xfrm>
          <a:prstGeom prst="rect">
            <a:avLst/>
          </a:prstGeom>
          <a:noFill/>
        </p:spPr>
        <p:txBody>
          <a:bodyPr wrap="square" rtlCol="0">
            <a:spAutoFit/>
          </a:bodyPr>
          <a:lstStyle/>
          <a:p>
            <a:pPr marR="27305" indent="209550" algn="just">
              <a:lnSpc>
                <a:spcPct val="105000"/>
              </a:lnSpc>
              <a:spcAft>
                <a:spcPts val="25"/>
              </a:spcAft>
            </a:pPr>
            <a:r>
              <a:rPr lang="ru-RU" sz="3200" b="1" i="1" dirty="0" smtClean="0">
                <a:solidFill>
                  <a:srgbClr val="181717"/>
                </a:solidFill>
                <a:latin typeface="Times New Roman" panose="02020603050405020304" pitchFamily="18" charset="0"/>
                <a:ea typeface="Times New Roman" panose="02020603050405020304" pitchFamily="18" charset="0"/>
              </a:rPr>
              <a:t>      </a:t>
            </a:r>
            <a:r>
              <a:rPr lang="ru-RU" sz="3200" b="1" i="1" dirty="0" smtClean="0">
                <a:solidFill>
                  <a:srgbClr val="000042"/>
                </a:solidFill>
                <a:latin typeface="Times New Roman" panose="02020603050405020304" pitchFamily="18" charset="0"/>
                <a:ea typeface="Times New Roman" panose="02020603050405020304" pitchFamily="18" charset="0"/>
              </a:rPr>
              <a:t>Цель </a:t>
            </a:r>
            <a:r>
              <a:rPr lang="ru-RU" sz="3200" b="1" i="1" dirty="0">
                <a:solidFill>
                  <a:srgbClr val="000042"/>
                </a:solidFill>
                <a:latin typeface="Times New Roman" panose="02020603050405020304" pitchFamily="18" charset="0"/>
                <a:ea typeface="Times New Roman" panose="02020603050405020304" pitchFamily="18" charset="0"/>
              </a:rPr>
              <a:t>самостоятельной работы: </a:t>
            </a:r>
            <a:r>
              <a:rPr lang="ru-RU" sz="2800" i="1" dirty="0">
                <a:solidFill>
                  <a:srgbClr val="000042"/>
                </a:solidFill>
                <a:latin typeface="Times New Roman" panose="02020603050405020304" pitchFamily="18" charset="0"/>
                <a:ea typeface="Times New Roman" panose="02020603050405020304" pitchFamily="18" charset="0"/>
              </a:rPr>
              <a:t>развитие навыков</a:t>
            </a:r>
            <a:r>
              <a:rPr lang="ru-RU" sz="2800" b="1" i="1" dirty="0">
                <a:solidFill>
                  <a:srgbClr val="000042"/>
                </a:solidFill>
                <a:latin typeface="Times New Roman" panose="02020603050405020304" pitchFamily="18" charset="0"/>
                <a:ea typeface="Times New Roman" panose="02020603050405020304" pitchFamily="18" charset="0"/>
              </a:rPr>
              <a:t> </a:t>
            </a:r>
            <a:r>
              <a:rPr lang="ru-RU" sz="2800" i="1" dirty="0">
                <a:solidFill>
                  <a:srgbClr val="000042"/>
                </a:solidFill>
                <a:latin typeface="Times New Roman" panose="02020603050405020304" pitchFamily="18" charset="0"/>
                <a:ea typeface="Times New Roman" panose="02020603050405020304" pitchFamily="18" charset="0"/>
              </a:rPr>
              <a:t>самостоятельного творческого мышления и письменного изложения собственных мыслей</a:t>
            </a:r>
            <a:r>
              <a:rPr lang="ru-RU" sz="3200" i="1" dirty="0">
                <a:solidFill>
                  <a:srgbClr val="000042"/>
                </a:solidFill>
                <a:latin typeface="Times New Roman" panose="02020603050405020304" pitchFamily="18" charset="0"/>
                <a:ea typeface="Times New Roman" panose="02020603050405020304" pitchFamily="18" charset="0"/>
              </a:rPr>
              <a:t>.</a:t>
            </a:r>
          </a:p>
        </p:txBody>
      </p:sp>
      <p:sp>
        <p:nvSpPr>
          <p:cNvPr id="4" name="TextBox 3"/>
          <p:cNvSpPr txBox="1"/>
          <p:nvPr/>
        </p:nvSpPr>
        <p:spPr>
          <a:xfrm>
            <a:off x="1108364" y="2535382"/>
            <a:ext cx="7259782" cy="4135235"/>
          </a:xfrm>
          <a:prstGeom prst="rect">
            <a:avLst/>
          </a:prstGeom>
          <a:noFill/>
        </p:spPr>
        <p:txBody>
          <a:bodyPr wrap="square" rtlCol="0">
            <a:spAutoFit/>
          </a:bodyPr>
          <a:lstStyle/>
          <a:p>
            <a:pPr marR="27305" indent="209550" algn="just">
              <a:lnSpc>
                <a:spcPct val="105000"/>
              </a:lnSpc>
              <a:spcAft>
                <a:spcPts val="25"/>
              </a:spcAft>
            </a:pPr>
            <a:r>
              <a:rPr lang="ru-RU" sz="3200" b="1" i="1" dirty="0" smtClean="0">
                <a:solidFill>
                  <a:srgbClr val="000042"/>
                </a:solidFill>
                <a:latin typeface="Times New Roman" panose="02020603050405020304" pitchFamily="18" charset="0"/>
                <a:ea typeface="Times New Roman" panose="02020603050405020304" pitchFamily="18" charset="0"/>
              </a:rPr>
              <a:t>      Эссе</a:t>
            </a:r>
            <a:r>
              <a:rPr lang="ru-RU" sz="2800" i="1" dirty="0" smtClean="0">
                <a:solidFill>
                  <a:srgbClr val="000042"/>
                </a:solidFill>
                <a:latin typeface="Times New Roman" panose="02020603050405020304" pitchFamily="18" charset="0"/>
                <a:ea typeface="Times New Roman" panose="02020603050405020304" pitchFamily="18" charset="0"/>
              </a:rPr>
              <a:t> </a:t>
            </a:r>
            <a:r>
              <a:rPr lang="ru-RU" sz="2800" i="1" dirty="0">
                <a:solidFill>
                  <a:srgbClr val="000042"/>
                </a:solidFill>
                <a:latin typeface="Times New Roman" panose="02020603050405020304" pitchFamily="18" charset="0"/>
                <a:ea typeface="Times New Roman" panose="02020603050405020304" pitchFamily="18" charset="0"/>
              </a:rPr>
              <a:t>— «жанр философской, литературно-критической, историко-биографической, публицистической прозы, сочетающий подчеркнуто индивидуальную позицию автора с непринужденным, часто парадоксальным изложением, ориентированным на разговорную речь» </a:t>
            </a:r>
            <a:r>
              <a:rPr lang="ru-RU" sz="2400" i="1" dirty="0">
                <a:solidFill>
                  <a:srgbClr val="000042"/>
                </a:solidFill>
                <a:latin typeface="Times New Roman" panose="02020603050405020304" pitchFamily="18" charset="0"/>
                <a:ea typeface="Times New Roman" panose="02020603050405020304" pitchFamily="18" charset="0"/>
              </a:rPr>
              <a:t>(советский энциклопедический словарь. М., 1987. с. 1565).</a:t>
            </a: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1383" y="1395899"/>
            <a:ext cx="3371557" cy="3371557"/>
          </a:xfrm>
          <a:prstGeom prst="rect">
            <a:avLst/>
          </a:prstGeom>
        </p:spPr>
      </p:pic>
    </p:spTree>
    <p:extLst>
      <p:ext uri="{BB962C8B-B14F-4D97-AF65-F5344CB8AC3E}">
        <p14:creationId xmlns:p14="http://schemas.microsoft.com/office/powerpoint/2010/main" val="39685429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03086" y="159658"/>
            <a:ext cx="10784114" cy="2197525"/>
          </a:xfrm>
          <a:prstGeom prst="rect">
            <a:avLst/>
          </a:prstGeom>
          <a:noFill/>
        </p:spPr>
        <p:txBody>
          <a:bodyPr wrap="square" rtlCol="0">
            <a:spAutoFit/>
          </a:bodyPr>
          <a:lstStyle/>
          <a:p>
            <a:pPr marR="27305" indent="209550" algn="ctr">
              <a:lnSpc>
                <a:spcPct val="105000"/>
              </a:lnSpc>
              <a:spcAft>
                <a:spcPts val="1810"/>
              </a:spcAft>
            </a:pPr>
            <a:r>
              <a:rPr lang="ru-RU" sz="3200" b="1" i="1" dirty="0" smtClean="0">
                <a:solidFill>
                  <a:srgbClr val="000042"/>
                </a:solidFill>
                <a:latin typeface="Times New Roman" panose="02020603050405020304" pitchFamily="18" charset="0"/>
                <a:ea typeface="Times New Roman" panose="02020603050405020304" pitchFamily="18" charset="0"/>
              </a:rPr>
              <a:t>       </a:t>
            </a:r>
            <a:r>
              <a:rPr lang="ru-RU" sz="2800" b="1" i="1" dirty="0">
                <a:solidFill>
                  <a:srgbClr val="000042"/>
                </a:solidFill>
                <a:latin typeface="Times New Roman" panose="02020603050405020304" pitchFamily="18" charset="0"/>
                <a:ea typeface="Times New Roman" panose="02020603050405020304" pitchFamily="18" charset="0"/>
              </a:rPr>
              <a:t>Критерии оценки самостоятельной работы по теме </a:t>
            </a:r>
            <a:r>
              <a:rPr lang="ru-RU" sz="2800" b="1" i="1" dirty="0" smtClean="0">
                <a:solidFill>
                  <a:srgbClr val="002B2A"/>
                </a:solidFill>
                <a:latin typeface="Times New Roman" panose="02020603050405020304" pitchFamily="18" charset="0"/>
                <a:ea typeface="Times New Roman" panose="02020603050405020304" pitchFamily="18" charset="0"/>
              </a:rPr>
              <a:t>«</a:t>
            </a:r>
            <a:r>
              <a:rPr lang="ru-RU" sz="2800" b="1" i="1" dirty="0">
                <a:solidFill>
                  <a:srgbClr val="000042"/>
                </a:solidFill>
                <a:latin typeface="Times New Roman" panose="02020603050405020304" pitchFamily="18" charset="0"/>
                <a:ea typeface="Times New Roman" panose="02020603050405020304" pitchFamily="18" charset="0"/>
              </a:rPr>
              <a:t>Написание эссе</a:t>
            </a:r>
            <a:r>
              <a:rPr lang="ru-RU" sz="2800" i="1" dirty="0">
                <a:solidFill>
                  <a:srgbClr val="000042"/>
                </a:solidFill>
                <a:latin typeface="Times New Roman" panose="02020603050405020304" pitchFamily="18" charset="0"/>
                <a:ea typeface="Times New Roman" panose="02020603050405020304" pitchFamily="18" charset="0"/>
              </a:rPr>
              <a:t> </a:t>
            </a:r>
            <a:r>
              <a:rPr lang="ru-RU" sz="2800" b="1" i="1" dirty="0">
                <a:solidFill>
                  <a:srgbClr val="000042"/>
                </a:solidFill>
                <a:latin typeface="Times New Roman" panose="02020603050405020304" pitchFamily="18" charset="0"/>
                <a:ea typeface="Times New Roman" panose="02020603050405020304" pitchFamily="18" charset="0"/>
              </a:rPr>
              <a:t>в процессе изучения дисциплин</a:t>
            </a:r>
            <a:r>
              <a:rPr lang="ru-RU" sz="2800" i="1" dirty="0">
                <a:solidFill>
                  <a:srgbClr val="000042"/>
                </a:solidFill>
                <a:latin typeface="Times New Roman" panose="02020603050405020304" pitchFamily="18" charset="0"/>
                <a:ea typeface="Times New Roman" panose="02020603050405020304" pitchFamily="18" charset="0"/>
              </a:rPr>
              <a:t> </a:t>
            </a:r>
            <a:r>
              <a:rPr lang="ru-RU" sz="2800" b="1" i="1" kern="0" dirty="0">
                <a:solidFill>
                  <a:srgbClr val="000042"/>
                </a:solidFill>
                <a:latin typeface="Times New Roman" panose="02020603050405020304" pitchFamily="18" charset="0"/>
                <a:ea typeface="Times New Roman" panose="02020603050405020304" pitchFamily="18" charset="0"/>
              </a:rPr>
              <a:t>психолого-педагогического цикла</a:t>
            </a:r>
            <a:r>
              <a:rPr lang="ru-RU" sz="2800" b="1" i="1" dirty="0" smtClean="0">
                <a:solidFill>
                  <a:srgbClr val="002B2A"/>
                </a:solidFill>
                <a:latin typeface="Times New Roman" panose="02020603050405020304" pitchFamily="18" charset="0"/>
                <a:ea typeface="Times New Roman" panose="02020603050405020304" pitchFamily="18" charset="0"/>
              </a:rPr>
              <a:t>»</a:t>
            </a:r>
            <a:endParaRPr lang="ru-RU" sz="2800" i="1" dirty="0">
              <a:solidFill>
                <a:srgbClr val="002B2A"/>
              </a:solidFill>
              <a:latin typeface="Times New Roman" panose="02020603050405020304" pitchFamily="18" charset="0"/>
              <a:ea typeface="Times New Roman" panose="02020603050405020304" pitchFamily="18" charset="0"/>
            </a:endParaRPr>
          </a:p>
          <a:p>
            <a:pPr marR="27305" indent="209550" algn="just">
              <a:lnSpc>
                <a:spcPct val="105000"/>
              </a:lnSpc>
              <a:spcAft>
                <a:spcPts val="1810"/>
              </a:spcAft>
            </a:pPr>
            <a:endParaRPr lang="ru-RU" sz="2800" i="1" dirty="0">
              <a:solidFill>
                <a:srgbClr val="000042"/>
              </a:solidFill>
              <a:latin typeface="Times New Roman" panose="02020603050405020304" pitchFamily="18" charset="0"/>
              <a:ea typeface="Times New Roman" panose="02020603050405020304" pitchFamily="18" charset="0"/>
            </a:endParaRPr>
          </a:p>
        </p:txBody>
      </p:sp>
      <p:sp>
        <p:nvSpPr>
          <p:cNvPr id="6" name="TextBox 5"/>
          <p:cNvSpPr txBox="1"/>
          <p:nvPr/>
        </p:nvSpPr>
        <p:spPr>
          <a:xfrm>
            <a:off x="1103086" y="1539240"/>
            <a:ext cx="10616474" cy="5229573"/>
          </a:xfrm>
          <a:prstGeom prst="rect">
            <a:avLst/>
          </a:prstGeom>
          <a:noFill/>
        </p:spPr>
        <p:txBody>
          <a:bodyPr wrap="square" rtlCol="0">
            <a:spAutoFit/>
          </a:bodyPr>
          <a:lstStyle/>
          <a:p>
            <a:pPr marL="190500" marR="190500" algn="just">
              <a:lnSpc>
                <a:spcPct val="107000"/>
              </a:lnSpc>
              <a:spcAft>
                <a:spcPts val="0"/>
              </a:spcAft>
            </a:pPr>
            <a:r>
              <a:rPr lang="ru-RU" sz="2400" b="1"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Оценка </a:t>
            </a:r>
            <a:r>
              <a:rPr lang="ru-RU" sz="2400" b="1" i="1" dirty="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«5» выставляется, если:</a:t>
            </a:r>
            <a:endParaRPr lang="ru-RU" sz="24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2400"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 </a:t>
            </a:r>
            <a:r>
              <a:rPr lang="ru-RU" sz="2400" i="1" dirty="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выполнены все требования к написанию эссе: сочинение соответствует теме, которая раскрыта полностью и глубоко, приведены аргументы и доказательства, сформулированы выводы, выдержан объем, соблюдены требования к внешнему оформлению.</a:t>
            </a:r>
            <a:endParaRPr lang="ru-RU" sz="24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2400" b="1"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Оценка </a:t>
            </a:r>
            <a:r>
              <a:rPr lang="ru-RU" sz="2400" b="1" i="1" dirty="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«4» выставляется, если:</a:t>
            </a:r>
            <a:endParaRPr lang="ru-RU" sz="24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2400"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 </a:t>
            </a:r>
            <a:r>
              <a:rPr lang="ru-RU" sz="2400" i="1" dirty="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основные требования к эссе соблюдены, но при этом допущены недочеты, например: имеются неточности в изложении материала, отсутствует логическая последовательность в суждениях, имеются упущения в оформлении;</a:t>
            </a:r>
            <a:endParaRPr lang="ru-RU" sz="2400"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2400" b="1"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Оценка </a:t>
            </a:r>
            <a:r>
              <a:rPr lang="ru-RU" sz="2400" b="1" i="1" dirty="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«3» выставляется, если:</a:t>
            </a:r>
            <a:endParaRPr lang="ru-RU" sz="2400" b="1" i="1" dirty="0">
              <a:solidFill>
                <a:srgbClr val="000042"/>
              </a:solidFill>
              <a:latin typeface="Times New Roman" panose="02020603050405020304" pitchFamily="18" charset="0"/>
              <a:ea typeface="Calibri" panose="020F0502020204030204" pitchFamily="34" charset="0"/>
              <a:cs typeface="Times New Roman" panose="02020603050405020304" pitchFamily="18" charset="0"/>
            </a:endParaRPr>
          </a:p>
          <a:p>
            <a:pPr marL="190500" marR="190500" algn="just">
              <a:lnSpc>
                <a:spcPct val="107000"/>
              </a:lnSpc>
              <a:spcAft>
                <a:spcPts val="0"/>
              </a:spcAft>
            </a:pPr>
            <a:r>
              <a:rPr lang="ru-RU" sz="2400" i="1" dirty="0" smtClean="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       - </a:t>
            </a:r>
            <a:r>
              <a:rPr lang="ru-RU" sz="2400" i="1" dirty="0">
                <a:solidFill>
                  <a:srgbClr val="000042"/>
                </a:solidFill>
                <a:latin typeface="Times New Roman" panose="02020603050405020304" pitchFamily="18" charset="0"/>
                <a:ea typeface="Times New Roman" panose="02020603050405020304" pitchFamily="18" charset="0"/>
                <a:cs typeface="Times New Roman" panose="02020603050405020304" pitchFamily="18" charset="0"/>
              </a:rPr>
              <a:t>тема эссе раскрыта не в полном объеме, отсутствует логическая последовательность в суждениях, имеются упущения в оформлении.</a:t>
            </a:r>
            <a:endParaRPr lang="ru-RU" sz="2400" i="1" dirty="0">
              <a:solidFill>
                <a:srgbClr val="000042"/>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866601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80227" y="2680969"/>
            <a:ext cx="3211773" cy="4177031"/>
          </a:xfrm>
          <a:prstGeom prst="rect">
            <a:avLst/>
          </a:prstGeom>
          <a:ln>
            <a:noFill/>
          </a:ln>
          <a:effectLst>
            <a:softEdge rad="112500"/>
          </a:effectLst>
        </p:spPr>
      </p:pic>
      <p:sp>
        <p:nvSpPr>
          <p:cNvPr id="4" name="TextBox 3"/>
          <p:cNvSpPr txBox="1"/>
          <p:nvPr/>
        </p:nvSpPr>
        <p:spPr>
          <a:xfrm>
            <a:off x="1419367" y="300251"/>
            <a:ext cx="7192370" cy="584775"/>
          </a:xfrm>
          <a:prstGeom prst="rect">
            <a:avLst/>
          </a:prstGeom>
          <a:noFill/>
        </p:spPr>
        <p:txBody>
          <a:bodyPr wrap="square" rtlCol="0">
            <a:spAutoFit/>
          </a:bodyPr>
          <a:lstStyle/>
          <a:p>
            <a:pPr lvl="0" algn="just"/>
            <a:r>
              <a:rPr lang="ru-RU" sz="3200" b="1" i="1">
                <a:solidFill>
                  <a:srgbClr val="000042"/>
                </a:solidFill>
                <a:latin typeface="Times New Roman" panose="02020603050405020304" pitchFamily="18" charset="0"/>
                <a:cs typeface="Times New Roman" panose="02020603050405020304" pitchFamily="18" charset="0"/>
              </a:rPr>
              <a:t>Источники</a:t>
            </a:r>
            <a:endParaRPr lang="ru-RU" sz="3200" b="1" i="1" dirty="0">
              <a:solidFill>
                <a:srgbClr val="000042"/>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532262" y="1064525"/>
            <a:ext cx="8816453" cy="5262979"/>
          </a:xfrm>
          <a:prstGeom prst="rect">
            <a:avLst/>
          </a:prstGeom>
          <a:noFill/>
        </p:spPr>
        <p:txBody>
          <a:bodyPr wrap="square" rtlCol="0">
            <a:spAutoFit/>
          </a:bodyPr>
          <a:lstStyle/>
          <a:p>
            <a:pPr marL="457200" marR="18415" lvl="0" indent="-457200" algn="just" fontAlgn="base">
              <a:lnSpc>
                <a:spcPct val="105000"/>
              </a:lnSpc>
              <a:buClr>
                <a:srgbClr val="181717"/>
              </a:buClr>
              <a:buSzPts val="900"/>
              <a:buFont typeface="Arial" panose="020B0604020202020204" pitchFamily="34" charset="0"/>
              <a:buChar char="•"/>
            </a:pPr>
            <a:r>
              <a:rPr lang="ru-RU" sz="2000" b="1" i="1" dirty="0" smtClean="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Борикова </a:t>
            </a:r>
            <a:r>
              <a:rPr lang="ru-RU" sz="2000" b="1"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Л. В. Пишем реферат, доклад, выпускную квалификационную работу: учеб. пособие </a:t>
            </a:r>
            <a:r>
              <a:rPr lang="ru-RU" sz="2000"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/Л. В. Борикова, Н. А. Виноградова. М.: академия Иц, 2000. 96 с. </a:t>
            </a:r>
          </a:p>
          <a:p>
            <a:pPr marL="342900" marR="18415" lvl="0" indent="-342900" algn="just" fontAlgn="base">
              <a:lnSpc>
                <a:spcPct val="105000"/>
              </a:lnSpc>
              <a:buClr>
                <a:srgbClr val="181717"/>
              </a:buClr>
              <a:buSzPts val="900"/>
              <a:buFont typeface="Arial" panose="020B0604020202020204" pitchFamily="34" charset="0"/>
              <a:buChar char="•"/>
            </a:pPr>
            <a:r>
              <a:rPr lang="ru-RU" sz="2000" b="1"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Куклина, Е. Н. Основы учебно-исследовательской деятельности : учебное пособие для среднего профессионального образования </a:t>
            </a:r>
            <a:r>
              <a:rPr lang="ru-RU" sz="2000"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Е. Н. Куклина, М. А. Мазниченко, И. А. Мушкина. — 2-е изд., испр. и доп. — Москва : Издательство Юрайт, 2018. — 235 с. — (Профессиональное образование). — ISBN 978-5-534-08818-2. — Текст : электронный // ЭБС Юрайт [сайт]. — URL: https://urait.ru/bcode/426581 (дата обращения: 05.12.2019). </a:t>
            </a:r>
          </a:p>
          <a:p>
            <a:pPr marL="342900" marR="18415" lvl="0" indent="-342900" algn="just" fontAlgn="base">
              <a:lnSpc>
                <a:spcPct val="105000"/>
              </a:lnSpc>
              <a:buClr>
                <a:srgbClr val="181717"/>
              </a:buClr>
              <a:buSzPts val="900"/>
              <a:buFont typeface="Arial" panose="020B0604020202020204" pitchFamily="34" charset="0"/>
              <a:buChar char="•"/>
            </a:pPr>
            <a:r>
              <a:rPr lang="ru-RU" sz="2000" b="1" i="1" dirty="0">
                <a:solidFill>
                  <a:srgbClr val="000042"/>
                </a:solidFill>
                <a:uFill>
                  <a:solidFill>
                    <a:srgbClr val="000000"/>
                  </a:solidFill>
                </a:uFill>
                <a:latin typeface="Times New Roman" panose="02020603050405020304" pitchFamily="18" charset="0"/>
                <a:cs typeface="Times New Roman" panose="02020603050405020304" pitchFamily="18" charset="0"/>
              </a:rPr>
              <a:t>       </a:t>
            </a:r>
            <a:r>
              <a:rPr lang="ru-RU" sz="2000" b="1" i="1" dirty="0">
                <a:solidFill>
                  <a:srgbClr val="000042"/>
                </a:solidFill>
                <a:latin typeface="Times New Roman" panose="02020603050405020304" pitchFamily="18" charset="0"/>
                <a:cs typeface="Times New Roman" panose="02020603050405020304" pitchFamily="18" charset="0"/>
              </a:rPr>
              <a:t> Культура устной и письменной речи делового человека: Справочник. </a:t>
            </a:r>
            <a:r>
              <a:rPr lang="ru-RU" sz="2000" i="1" dirty="0">
                <a:solidFill>
                  <a:srgbClr val="000042"/>
                </a:solidFill>
                <a:latin typeface="Times New Roman" panose="02020603050405020304" pitchFamily="18" charset="0"/>
                <a:cs typeface="Times New Roman" panose="02020603050405020304" pitchFamily="18" charset="0"/>
              </a:rPr>
              <a:t>– М., Флинта, Наука, 1997</a:t>
            </a:r>
            <a:r>
              <a:rPr lang="ru-RU" sz="2000" i="1" dirty="0" smtClean="0">
                <a:solidFill>
                  <a:srgbClr val="000042"/>
                </a:solidFill>
                <a:latin typeface="Times New Roman" panose="02020603050405020304" pitchFamily="18" charset="0"/>
                <a:cs typeface="Times New Roman" panose="02020603050405020304" pitchFamily="18" charset="0"/>
              </a:rPr>
              <a:t>.</a:t>
            </a:r>
          </a:p>
          <a:p>
            <a:pPr marL="342900" marR="18415" lvl="0" indent="-342900" algn="just" fontAlgn="base">
              <a:lnSpc>
                <a:spcPct val="105000"/>
              </a:lnSpc>
              <a:buClr>
                <a:srgbClr val="181717"/>
              </a:buClr>
              <a:buSzPts val="900"/>
              <a:buFont typeface="Arial" panose="020B0604020202020204" pitchFamily="34" charset="0"/>
              <a:buChar char="•"/>
            </a:pPr>
            <a:r>
              <a:rPr lang="ru-RU" sz="2000" b="1" i="1" dirty="0" smtClean="0">
                <a:solidFill>
                  <a:srgbClr val="000042"/>
                </a:solidFill>
                <a:latin typeface="Times New Roman" panose="02020603050405020304" pitchFamily="18" charset="0"/>
                <a:cs typeface="Times New Roman" panose="02020603050405020304" pitchFamily="18" charset="0"/>
              </a:rPr>
              <a:t>       Митрофанова </a:t>
            </a:r>
            <a:r>
              <a:rPr lang="ru-RU" sz="2000" b="1" i="1" dirty="0">
                <a:solidFill>
                  <a:srgbClr val="000042"/>
                </a:solidFill>
                <a:latin typeface="Times New Roman" panose="02020603050405020304" pitchFamily="18" charset="0"/>
                <a:cs typeface="Times New Roman" panose="02020603050405020304" pitchFamily="18" charset="0"/>
              </a:rPr>
              <a:t>О.Д. Научный стиль речи: проблемы обучения. </a:t>
            </a:r>
            <a:r>
              <a:rPr lang="ru-RU" sz="2000" i="1" dirty="0">
                <a:solidFill>
                  <a:srgbClr val="000042"/>
                </a:solidFill>
                <a:latin typeface="Times New Roman" panose="02020603050405020304" pitchFamily="18" charset="0"/>
                <a:cs typeface="Times New Roman" panose="02020603050405020304" pitchFamily="18" charset="0"/>
              </a:rPr>
              <a:t>– 2-е изд., перераб. и доп. – М.: Рус. яз., 2011.</a:t>
            </a:r>
          </a:p>
          <a:p>
            <a:pPr marL="342900" marR="18415" lvl="0" indent="-342900" algn="just" fontAlgn="base">
              <a:lnSpc>
                <a:spcPct val="105000"/>
              </a:lnSpc>
              <a:buClr>
                <a:srgbClr val="181717"/>
              </a:buClr>
              <a:buSzPts val="900"/>
              <a:buFont typeface="Arial" panose="020B0604020202020204" pitchFamily="34" charset="0"/>
              <a:buChar char="•"/>
            </a:pPr>
            <a:r>
              <a:rPr lang="ru-RU" sz="2000" b="1"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Онушкин В. Г., Огарев Е. И. Образование взрослых: междисциплинарный словарь терминологии. </a:t>
            </a:r>
            <a:r>
              <a:rPr lang="ru-RU" sz="2000" i="1" dirty="0">
                <a:solidFill>
                  <a:srgbClr val="0000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Спб.; Воронеж, 1995. 232 с.</a:t>
            </a:r>
          </a:p>
        </p:txBody>
      </p:sp>
    </p:spTree>
    <p:extLst>
      <p:ext uri="{BB962C8B-B14F-4D97-AF65-F5344CB8AC3E}">
        <p14:creationId xmlns:p14="http://schemas.microsoft.com/office/powerpoint/2010/main" val="14001486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72836" cy="6858000"/>
          </a:xfrm>
          <a:prstGeom prst="rect">
            <a:avLst/>
          </a:prstGeom>
          <a:solidFill>
            <a:schemeClr val="accent1">
              <a:lumMod val="7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p:cNvSpPr txBox="1"/>
          <p:nvPr/>
        </p:nvSpPr>
        <p:spPr>
          <a:xfrm>
            <a:off x="4322617" y="406400"/>
            <a:ext cx="6998525" cy="576312"/>
          </a:xfrm>
          <a:prstGeom prst="rect">
            <a:avLst/>
          </a:prstGeom>
          <a:noFill/>
        </p:spPr>
        <p:txBody>
          <a:bodyPr wrap="square" rtlCol="0">
            <a:spAutoFit/>
          </a:bodyPr>
          <a:lstStyle/>
          <a:p>
            <a:pPr marL="213360" marR="36195" indent="-6350">
              <a:lnSpc>
                <a:spcPct val="105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Классификация эссе</a:t>
            </a:r>
            <a:r>
              <a:rPr lang="ru-RU" sz="3200" b="1" dirty="0">
                <a:solidFill>
                  <a:srgbClr val="000042"/>
                </a:solidFill>
                <a:latin typeface="Times New Roman" panose="02020603050405020304" pitchFamily="18" charset="0"/>
                <a:ea typeface="Times New Roman" panose="02020603050405020304" pitchFamily="18" charset="0"/>
              </a:rPr>
              <a:t>:</a:t>
            </a:r>
            <a:endParaRPr lang="ru-RU" sz="3200" b="1" dirty="0">
              <a:solidFill>
                <a:srgbClr val="000042"/>
              </a:solidFill>
              <a:effectLst/>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4250250349"/>
              </p:ext>
            </p:extLst>
          </p:nvPr>
        </p:nvGraphicFramePr>
        <p:xfrm>
          <a:off x="1122218" y="1153551"/>
          <a:ext cx="10806546" cy="51065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575582" y="1842868"/>
            <a:ext cx="731520" cy="461665"/>
          </a:xfrm>
          <a:prstGeom prst="rect">
            <a:avLst/>
          </a:prstGeom>
          <a:noFill/>
        </p:spPr>
        <p:txBody>
          <a:bodyPr wrap="square" rtlCol="0">
            <a:spAutoFit/>
          </a:bodyPr>
          <a:lstStyle/>
          <a:p>
            <a:pPr lvl="0"/>
            <a:r>
              <a:rPr lang="ru-RU" sz="2400" b="1" i="1">
                <a:solidFill>
                  <a:prstClr val="white"/>
                </a:solidFill>
                <a:latin typeface="Times New Roman" panose="02020603050405020304" pitchFamily="18" charset="0"/>
                <a:cs typeface="Times New Roman" panose="02020603050405020304" pitchFamily="18" charset="0"/>
              </a:rPr>
              <a:t>1)</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1856935" y="3291840"/>
            <a:ext cx="661182"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2)</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575582" y="4867422"/>
            <a:ext cx="731520"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3)</a:t>
            </a:r>
            <a:endParaRPr lang="ru-RU" sz="2400" b="1" i="1" dirty="0">
              <a:solidFill>
                <a:prstClr val="white"/>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058400" y="356111"/>
            <a:ext cx="1512124" cy="1134093"/>
          </a:xfrm>
          <a:prstGeom prst="rect">
            <a:avLst/>
          </a:prstGeom>
        </p:spPr>
      </p:pic>
    </p:spTree>
    <p:extLst>
      <p:ext uri="{BB962C8B-B14F-4D97-AF65-F5344CB8AC3E}">
        <p14:creationId xmlns:p14="http://schemas.microsoft.com/office/powerpoint/2010/main" val="12374452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72836" cy="6858000"/>
          </a:xfrm>
          <a:prstGeom prst="rect">
            <a:avLst/>
          </a:prstGeom>
          <a:solidFill>
            <a:schemeClr val="accent1">
              <a:lumMod val="7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p:cNvSpPr txBox="1"/>
          <p:nvPr/>
        </p:nvSpPr>
        <p:spPr>
          <a:xfrm>
            <a:off x="1915885" y="827314"/>
            <a:ext cx="9303657" cy="609398"/>
          </a:xfrm>
          <a:prstGeom prst="rect">
            <a:avLst/>
          </a:prstGeom>
          <a:noFill/>
        </p:spPr>
        <p:txBody>
          <a:bodyPr wrap="square" rtlCol="0">
            <a:spAutoFit/>
          </a:bodyPr>
          <a:lstStyle/>
          <a:p>
            <a:pPr marL="213360" marR="36195" indent="-6350">
              <a:lnSpc>
                <a:spcPct val="105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Классификация эссе </a:t>
            </a:r>
            <a:r>
              <a:rPr lang="ru-RU" sz="3200" b="1" i="1" dirty="0" smtClean="0">
                <a:solidFill>
                  <a:srgbClr val="000042"/>
                </a:solidFill>
                <a:latin typeface="Times New Roman" panose="02020603050405020304" pitchFamily="18" charset="0"/>
                <a:ea typeface="Times New Roman" panose="02020603050405020304" pitchFamily="18" charset="0"/>
              </a:rPr>
              <a:t>из двух больших </a:t>
            </a:r>
            <a:r>
              <a:rPr lang="ru-RU" sz="3200" b="1" i="1" dirty="0">
                <a:solidFill>
                  <a:srgbClr val="000042"/>
                </a:solidFill>
                <a:latin typeface="Times New Roman" panose="02020603050405020304" pitchFamily="18" charset="0"/>
                <a:ea typeface="Times New Roman" panose="02020603050405020304" pitchFamily="18" charset="0"/>
              </a:rPr>
              <a:t>групп</a:t>
            </a:r>
            <a:r>
              <a:rPr lang="ru-RU" sz="3200" b="1" dirty="0" smtClean="0">
                <a:solidFill>
                  <a:srgbClr val="000042"/>
                </a:solidFill>
                <a:latin typeface="Times New Roman" panose="02020603050405020304" pitchFamily="18" charset="0"/>
                <a:ea typeface="Times New Roman" panose="02020603050405020304" pitchFamily="18" charset="0"/>
              </a:rPr>
              <a:t>:</a:t>
            </a:r>
            <a:endParaRPr lang="ru-RU" sz="3200" b="1" dirty="0">
              <a:solidFill>
                <a:srgbClr val="000042"/>
              </a:solidFill>
              <a:effectLst/>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436325048"/>
              </p:ext>
            </p:extLst>
          </p:nvPr>
        </p:nvGraphicFramePr>
        <p:xfrm>
          <a:off x="1122218" y="1540493"/>
          <a:ext cx="10806546" cy="40620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596572" y="2336800"/>
            <a:ext cx="609599" cy="461665"/>
          </a:xfrm>
          <a:prstGeom prst="rect">
            <a:avLst/>
          </a:prstGeom>
          <a:noFill/>
        </p:spPr>
        <p:txBody>
          <a:bodyPr wrap="square" rtlCol="0">
            <a:spAutoFit/>
          </a:bodyPr>
          <a:lstStyle/>
          <a:p>
            <a:pPr lvl="0"/>
            <a:r>
              <a:rPr lang="ru-RU" sz="2400" b="1" i="1" dirty="0">
                <a:solidFill>
                  <a:prstClr val="white"/>
                </a:solidFill>
                <a:latin typeface="Times New Roman" panose="02020603050405020304" pitchFamily="18" charset="0"/>
                <a:cs typeface="Times New Roman" panose="02020603050405020304" pitchFamily="18" charset="0"/>
              </a:rPr>
              <a:t>1)</a:t>
            </a:r>
          </a:p>
        </p:txBody>
      </p:sp>
      <p:sp>
        <p:nvSpPr>
          <p:cNvPr id="5" name="TextBox 4"/>
          <p:cNvSpPr txBox="1"/>
          <p:nvPr/>
        </p:nvSpPr>
        <p:spPr>
          <a:xfrm>
            <a:off x="1596572" y="4151087"/>
            <a:ext cx="856342"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2)</a:t>
            </a:r>
            <a:endParaRPr lang="ru-RU" sz="2400" b="1" i="1" dirty="0">
              <a:solidFill>
                <a:prstClr val="white"/>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189029" y="406400"/>
            <a:ext cx="1512124" cy="1134093"/>
          </a:xfrm>
          <a:prstGeom prst="rect">
            <a:avLst/>
          </a:prstGeom>
        </p:spPr>
      </p:pic>
    </p:spTree>
    <p:extLst>
      <p:ext uri="{BB962C8B-B14F-4D97-AF65-F5344CB8AC3E}">
        <p14:creationId xmlns:p14="http://schemas.microsoft.com/office/powerpoint/2010/main" val="36759783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72836" cy="6858000"/>
          </a:xfrm>
          <a:prstGeom prst="rect">
            <a:avLst/>
          </a:prstGeom>
          <a:solidFill>
            <a:schemeClr val="accent1">
              <a:lumMod val="7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p:cNvSpPr txBox="1"/>
          <p:nvPr/>
        </p:nvSpPr>
        <p:spPr>
          <a:xfrm>
            <a:off x="1596571" y="406400"/>
            <a:ext cx="9724572" cy="576312"/>
          </a:xfrm>
          <a:prstGeom prst="rect">
            <a:avLst/>
          </a:prstGeom>
          <a:noFill/>
        </p:spPr>
        <p:txBody>
          <a:bodyPr wrap="square" rtlCol="0">
            <a:spAutoFit/>
          </a:bodyPr>
          <a:lstStyle/>
          <a:p>
            <a:pPr marL="213360" marR="36195" indent="-6350" algn="ctr">
              <a:lnSpc>
                <a:spcPct val="105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Признаки эссе</a:t>
            </a:r>
            <a:r>
              <a:rPr lang="ru-RU" sz="3200" b="1" dirty="0">
                <a:solidFill>
                  <a:srgbClr val="000042"/>
                </a:solidFill>
                <a:latin typeface="Times New Roman" panose="02020603050405020304" pitchFamily="18" charset="0"/>
                <a:ea typeface="Times New Roman" panose="02020603050405020304" pitchFamily="18" charset="0"/>
              </a:rPr>
              <a:t>:</a:t>
            </a:r>
            <a:endParaRPr lang="ru-RU" sz="3200" b="1" dirty="0">
              <a:solidFill>
                <a:srgbClr val="000042"/>
              </a:solidFill>
              <a:effectLst/>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4219477231"/>
              </p:ext>
            </p:extLst>
          </p:nvPr>
        </p:nvGraphicFramePr>
        <p:xfrm>
          <a:off x="1427018" y="982713"/>
          <a:ext cx="10349345" cy="52294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596571" y="1220396"/>
            <a:ext cx="668327" cy="461665"/>
          </a:xfrm>
          <a:prstGeom prst="rect">
            <a:avLst/>
          </a:prstGeom>
          <a:noFill/>
        </p:spPr>
        <p:txBody>
          <a:bodyPr wrap="square" rtlCol="0">
            <a:spAutoFit/>
          </a:bodyPr>
          <a:lstStyle/>
          <a:p>
            <a:pPr lvl="0"/>
            <a:r>
              <a:rPr lang="ru-RU" sz="2400" b="1" i="1" dirty="0">
                <a:solidFill>
                  <a:prstClr val="white"/>
                </a:solidFill>
                <a:latin typeface="Times New Roman" panose="02020603050405020304" pitchFamily="18" charset="0"/>
                <a:cs typeface="Times New Roman" panose="02020603050405020304" pitchFamily="18" charset="0"/>
              </a:rPr>
              <a:t>1)</a:t>
            </a:r>
          </a:p>
        </p:txBody>
      </p:sp>
      <p:sp>
        <p:nvSpPr>
          <p:cNvPr id="5" name="TextBox 4"/>
          <p:cNvSpPr txBox="1"/>
          <p:nvPr/>
        </p:nvSpPr>
        <p:spPr>
          <a:xfrm>
            <a:off x="2032000" y="1919744"/>
            <a:ext cx="595086" cy="461665"/>
          </a:xfrm>
          <a:prstGeom prst="rect">
            <a:avLst/>
          </a:prstGeom>
          <a:noFill/>
          <a:effectLst>
            <a:glow rad="228600">
              <a:schemeClr val="accent5">
                <a:satMod val="175000"/>
                <a:alpha val="40000"/>
              </a:schemeClr>
            </a:glow>
          </a:effectLst>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2)</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2264898" y="2619087"/>
            <a:ext cx="661182"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3)</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2264899" y="3318430"/>
            <a:ext cx="520506"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4)</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2264898" y="4017774"/>
            <a:ext cx="520506"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5)</a:t>
            </a:r>
            <a:endParaRPr lang="ru-RU" sz="2400" b="1" i="1" dirty="0">
              <a:solidFill>
                <a:prstClr val="white"/>
              </a:solidFill>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109312" y="181824"/>
            <a:ext cx="1211831" cy="908873"/>
          </a:xfrm>
          <a:prstGeom prst="rect">
            <a:avLst/>
          </a:prstGeom>
        </p:spPr>
      </p:pic>
      <p:sp>
        <p:nvSpPr>
          <p:cNvPr id="10" name="TextBox 9"/>
          <p:cNvSpPr txBox="1"/>
          <p:nvPr/>
        </p:nvSpPr>
        <p:spPr>
          <a:xfrm>
            <a:off x="1930734" y="4818743"/>
            <a:ext cx="594417" cy="461665"/>
          </a:xfrm>
          <a:prstGeom prst="rect">
            <a:avLst/>
          </a:prstGeom>
          <a:noFill/>
        </p:spPr>
        <p:txBody>
          <a:bodyPr wrap="square" rtlCol="0">
            <a:spAutoFit/>
          </a:bodyPr>
          <a:lstStyle/>
          <a:p>
            <a:r>
              <a:rPr lang="ru-RU" sz="2400" b="1" dirty="0" smtClean="0">
                <a:solidFill>
                  <a:schemeClr val="bg1"/>
                </a:solidFill>
                <a:latin typeface="Times New Roman" panose="02020603050405020304" pitchFamily="18" charset="0"/>
                <a:cs typeface="Times New Roman" panose="02020603050405020304" pitchFamily="18" charset="0"/>
              </a:rPr>
              <a:t>6)</a:t>
            </a:r>
            <a:endParaRPr lang="ru-RU" sz="2400" b="1" dirty="0">
              <a:solidFill>
                <a:schemeClr val="bg1"/>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1596571" y="5486400"/>
            <a:ext cx="551542" cy="461665"/>
          </a:xfrm>
          <a:prstGeom prst="rect">
            <a:avLst/>
          </a:prstGeom>
          <a:noFill/>
        </p:spPr>
        <p:txBody>
          <a:bodyPr wrap="square" rtlCol="0">
            <a:spAutoFit/>
          </a:bodyPr>
          <a:lstStyle/>
          <a:p>
            <a:r>
              <a:rPr lang="ru-RU" sz="2400" b="1" i="1" dirty="0" smtClean="0">
                <a:solidFill>
                  <a:schemeClr val="bg1"/>
                </a:solidFill>
                <a:latin typeface="Times New Roman" panose="02020603050405020304" pitchFamily="18" charset="0"/>
                <a:cs typeface="Times New Roman" panose="02020603050405020304" pitchFamily="18" charset="0"/>
              </a:rPr>
              <a:t>7)</a:t>
            </a:r>
            <a:endParaRPr lang="ru-RU" sz="2400" b="1"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99979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72836" cy="6858000"/>
          </a:xfrm>
          <a:prstGeom prst="rect">
            <a:avLst/>
          </a:prstGeom>
          <a:solidFill>
            <a:schemeClr val="accent1">
              <a:lumMod val="7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p:cNvSpPr txBox="1"/>
          <p:nvPr/>
        </p:nvSpPr>
        <p:spPr>
          <a:xfrm>
            <a:off x="1596571" y="406400"/>
            <a:ext cx="9724572" cy="1126462"/>
          </a:xfrm>
          <a:prstGeom prst="rect">
            <a:avLst/>
          </a:prstGeom>
          <a:noFill/>
        </p:spPr>
        <p:txBody>
          <a:bodyPr wrap="square" rtlCol="0">
            <a:spAutoFit/>
          </a:bodyPr>
          <a:lstStyle/>
          <a:p>
            <a:pPr marL="213360" marR="36195" indent="-6350" algn="ctr">
              <a:lnSpc>
                <a:spcPct val="105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Выполнение задания</a:t>
            </a:r>
            <a:r>
              <a:rPr lang="ru-RU" sz="3200" b="1" dirty="0">
                <a:solidFill>
                  <a:srgbClr val="000042"/>
                </a:solidFill>
                <a:latin typeface="Times New Roman" panose="02020603050405020304" pitchFamily="18" charset="0"/>
                <a:ea typeface="Times New Roman" panose="02020603050405020304" pitchFamily="18" charset="0"/>
              </a:rPr>
              <a:t>:</a:t>
            </a:r>
          </a:p>
          <a:p>
            <a:pPr marL="213360" marR="36195" indent="-6350" algn="ctr">
              <a:lnSpc>
                <a:spcPct val="105000"/>
              </a:lnSpc>
              <a:spcAft>
                <a:spcPts val="20"/>
              </a:spcAft>
            </a:pPr>
            <a:endParaRPr lang="ru-RU" sz="3200" b="1" dirty="0">
              <a:solidFill>
                <a:srgbClr val="000042"/>
              </a:solidFill>
              <a:effectLst/>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1376588487"/>
              </p:ext>
            </p:extLst>
          </p:nvPr>
        </p:nvGraphicFramePr>
        <p:xfrm>
          <a:off x="1427018" y="1262744"/>
          <a:ext cx="10349345" cy="50654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785257" y="1642055"/>
            <a:ext cx="507778" cy="461665"/>
          </a:xfrm>
          <a:prstGeom prst="rect">
            <a:avLst/>
          </a:prstGeom>
          <a:noFill/>
        </p:spPr>
        <p:txBody>
          <a:bodyPr wrap="square" rtlCol="0">
            <a:spAutoFit/>
          </a:bodyPr>
          <a:lstStyle/>
          <a:p>
            <a:r>
              <a:rPr lang="ru-RU" sz="2400" b="1" i="1" dirty="0" smtClean="0">
                <a:solidFill>
                  <a:schemeClr val="bg1"/>
                </a:solidFill>
                <a:latin typeface="Times New Roman" panose="02020603050405020304" pitchFamily="18" charset="0"/>
                <a:cs typeface="Times New Roman" panose="02020603050405020304" pitchFamily="18" charset="0"/>
              </a:rPr>
              <a:t>1)</a:t>
            </a:r>
            <a:endParaRPr lang="ru-RU" sz="2400" b="1" i="1" dirty="0">
              <a:solidFill>
                <a:schemeClr val="bg1"/>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2293034" y="2616074"/>
            <a:ext cx="492369"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2)</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2180492" y="3516924"/>
            <a:ext cx="490137"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3)</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2180492" y="4600135"/>
            <a:ext cx="604911"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4)</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1596571" y="5500985"/>
            <a:ext cx="696463"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5)</a:t>
            </a:r>
            <a:endParaRPr lang="ru-RU" sz="2400" b="1" i="1" dirty="0">
              <a:solidFill>
                <a:prstClr val="white"/>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924644" y="106177"/>
            <a:ext cx="1396499" cy="1047374"/>
          </a:xfrm>
          <a:prstGeom prst="rect">
            <a:avLst/>
          </a:prstGeom>
        </p:spPr>
      </p:pic>
    </p:spTree>
    <p:extLst>
      <p:ext uri="{BB962C8B-B14F-4D97-AF65-F5344CB8AC3E}">
        <p14:creationId xmlns:p14="http://schemas.microsoft.com/office/powerpoint/2010/main" val="23006241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72836" cy="6858000"/>
          </a:xfrm>
          <a:prstGeom prst="rect">
            <a:avLst/>
          </a:prstGeom>
          <a:solidFill>
            <a:schemeClr val="accent1">
              <a:lumMod val="7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p:cNvSpPr txBox="1"/>
          <p:nvPr/>
        </p:nvSpPr>
        <p:spPr>
          <a:xfrm>
            <a:off x="1175657" y="391886"/>
            <a:ext cx="10600706" cy="1061829"/>
          </a:xfrm>
          <a:prstGeom prst="rect">
            <a:avLst/>
          </a:prstGeom>
          <a:noFill/>
        </p:spPr>
        <p:txBody>
          <a:bodyPr wrap="square" rtlCol="0">
            <a:spAutoFit/>
          </a:bodyPr>
          <a:lstStyle/>
          <a:p>
            <a:pPr marL="213360" marR="36195" indent="-6350" algn="ctr">
              <a:lnSpc>
                <a:spcPct val="105000"/>
              </a:lnSpc>
              <a:spcAft>
                <a:spcPts val="20"/>
              </a:spcAft>
            </a:pPr>
            <a:r>
              <a:rPr lang="ru-RU" sz="3200" b="1" i="1" dirty="0">
                <a:solidFill>
                  <a:srgbClr val="000042"/>
                </a:solidFill>
                <a:latin typeface="Times New Roman" panose="02020603050405020304" pitchFamily="18" charset="0"/>
                <a:ea typeface="Times New Roman" panose="02020603050405020304" pitchFamily="18" charset="0"/>
              </a:rPr>
              <a:t>Построение </a:t>
            </a:r>
            <a:r>
              <a:rPr lang="ru-RU" sz="3200" b="1" i="1" dirty="0" smtClean="0">
                <a:solidFill>
                  <a:srgbClr val="000042"/>
                </a:solidFill>
                <a:latin typeface="Times New Roman" panose="02020603050405020304" pitchFamily="18" charset="0"/>
                <a:ea typeface="Times New Roman" panose="02020603050405020304" pitchFamily="18" charset="0"/>
              </a:rPr>
              <a:t>эссе </a:t>
            </a:r>
            <a:r>
              <a:rPr lang="ru-RU" sz="3200" dirty="0" smtClean="0">
                <a:solidFill>
                  <a:srgbClr val="000042"/>
                </a:solidFill>
                <a:latin typeface="Times New Roman" panose="02020603050405020304" pitchFamily="18" charset="0"/>
                <a:ea typeface="Times New Roman" panose="02020603050405020304" pitchFamily="18" charset="0"/>
              </a:rPr>
              <a:t>- </a:t>
            </a:r>
            <a:r>
              <a:rPr lang="ru-RU" sz="2800" i="1" dirty="0" smtClean="0">
                <a:solidFill>
                  <a:srgbClr val="000042"/>
                </a:solidFill>
                <a:latin typeface="Times New Roman" panose="02020603050405020304" pitchFamily="18" charset="0"/>
                <a:ea typeface="Times New Roman" panose="02020603050405020304" pitchFamily="18" charset="0"/>
              </a:rPr>
              <a:t>это ответ на вопрос или раскрытие темы, которое основано на классической системе доказательств. </a:t>
            </a:r>
            <a:endParaRPr lang="ru-RU" sz="2800" i="1" dirty="0">
              <a:solidFill>
                <a:srgbClr val="000042"/>
              </a:solidFill>
              <a:effectLst/>
              <a:latin typeface="Times New Roman" panose="02020603050405020304" pitchFamily="18" charset="0"/>
              <a:ea typeface="Times New Roman" panose="02020603050405020304" pitchFamily="18" charset="0"/>
            </a:endParaRPr>
          </a:p>
        </p:txBody>
      </p:sp>
      <p:graphicFrame>
        <p:nvGraphicFramePr>
          <p:cNvPr id="8" name="Схема 7"/>
          <p:cNvGraphicFramePr/>
          <p:nvPr>
            <p:extLst>
              <p:ext uri="{D42A27DB-BD31-4B8C-83A1-F6EECF244321}">
                <p14:modId xmlns:p14="http://schemas.microsoft.com/office/powerpoint/2010/main" val="693017406"/>
              </p:ext>
            </p:extLst>
          </p:nvPr>
        </p:nvGraphicFramePr>
        <p:xfrm>
          <a:off x="1427018" y="2220843"/>
          <a:ext cx="10538394" cy="44601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843547" y="2636789"/>
            <a:ext cx="449487" cy="461665"/>
          </a:xfrm>
          <a:prstGeom prst="rect">
            <a:avLst/>
          </a:prstGeom>
          <a:noFill/>
        </p:spPr>
        <p:txBody>
          <a:bodyPr wrap="square" rtlCol="0">
            <a:spAutoFit/>
          </a:bodyPr>
          <a:lstStyle/>
          <a:p>
            <a:r>
              <a:rPr lang="ru-RU" sz="2400" b="1" i="1" dirty="0" smtClean="0">
                <a:solidFill>
                  <a:schemeClr val="bg1"/>
                </a:solidFill>
                <a:latin typeface="Times New Roman" panose="02020603050405020304" pitchFamily="18" charset="0"/>
                <a:cs typeface="Times New Roman" panose="02020603050405020304" pitchFamily="18" charset="0"/>
              </a:rPr>
              <a:t>1)</a:t>
            </a:r>
            <a:endParaRPr lang="ru-RU" sz="2400" b="1" i="1" dirty="0">
              <a:solidFill>
                <a:schemeClr val="bg1"/>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2079523" y="3689605"/>
            <a:ext cx="589935"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2)</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2293034" y="4614593"/>
            <a:ext cx="492369"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3)</a:t>
            </a:r>
            <a:endParaRPr lang="ru-RU" sz="2400" b="1" i="1" dirty="0">
              <a:solidFill>
                <a:prstClr val="white"/>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1843547" y="5667409"/>
            <a:ext cx="449488" cy="461665"/>
          </a:xfrm>
          <a:prstGeom prst="rect">
            <a:avLst/>
          </a:prstGeom>
          <a:noFill/>
        </p:spPr>
        <p:txBody>
          <a:bodyPr wrap="square" rtlCol="0">
            <a:spAutoFit/>
          </a:bodyPr>
          <a:lstStyle/>
          <a:p>
            <a:pPr lvl="0"/>
            <a:r>
              <a:rPr lang="ru-RU" sz="2400" b="1" i="1" dirty="0" smtClean="0">
                <a:solidFill>
                  <a:prstClr val="white"/>
                </a:solidFill>
                <a:latin typeface="Times New Roman" panose="02020603050405020304" pitchFamily="18" charset="0"/>
                <a:cs typeface="Times New Roman" panose="02020603050405020304" pitchFamily="18" charset="0"/>
              </a:rPr>
              <a:t>4)</a:t>
            </a:r>
            <a:endParaRPr lang="ru-RU" sz="2400" b="1" i="1" dirty="0">
              <a:solidFill>
                <a:prstClr val="white"/>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213851" y="1461896"/>
            <a:ext cx="1243198" cy="932398"/>
          </a:xfrm>
          <a:prstGeom prst="rect">
            <a:avLst/>
          </a:prstGeom>
        </p:spPr>
      </p:pic>
      <p:sp>
        <p:nvSpPr>
          <p:cNvPr id="11" name="TextBox 10"/>
          <p:cNvSpPr txBox="1"/>
          <p:nvPr/>
        </p:nvSpPr>
        <p:spPr>
          <a:xfrm>
            <a:off x="3834581" y="1611085"/>
            <a:ext cx="4844962" cy="634020"/>
          </a:xfrm>
          <a:prstGeom prst="rect">
            <a:avLst/>
          </a:prstGeom>
          <a:noFill/>
        </p:spPr>
        <p:txBody>
          <a:bodyPr wrap="square" rtlCol="0">
            <a:spAutoFit/>
          </a:bodyPr>
          <a:lstStyle/>
          <a:p>
            <a:pPr marL="1041400" marR="132080" indent="-6350" algn="ctr">
              <a:lnSpc>
                <a:spcPct val="110000"/>
              </a:lnSpc>
              <a:spcAft>
                <a:spcPts val="0"/>
              </a:spcAft>
            </a:pPr>
            <a:r>
              <a:rPr lang="ru-RU" sz="3200" b="1" i="1" dirty="0">
                <a:solidFill>
                  <a:srgbClr val="000042"/>
                </a:solidFill>
                <a:latin typeface="Times New Roman" panose="02020603050405020304" pitchFamily="18" charset="0"/>
                <a:ea typeface="Times New Roman" panose="02020603050405020304" pitchFamily="18" charset="0"/>
              </a:rPr>
              <a:t>Структура эссе </a:t>
            </a:r>
          </a:p>
        </p:txBody>
      </p:sp>
    </p:spTree>
    <p:extLst>
      <p:ext uri="{BB962C8B-B14F-4D97-AF65-F5344CB8AC3E}">
        <p14:creationId xmlns:p14="http://schemas.microsoft.com/office/powerpoint/2010/main" val="26601093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31273" cy="6858000"/>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320800" y="232229"/>
            <a:ext cx="10334171" cy="1175706"/>
          </a:xfrm>
          <a:prstGeom prst="rect">
            <a:avLst/>
          </a:prstGeom>
          <a:noFill/>
        </p:spPr>
        <p:txBody>
          <a:bodyPr wrap="square" rtlCol="0">
            <a:spAutoFit/>
          </a:bodyPr>
          <a:lstStyle/>
          <a:p>
            <a:pPr marL="58420" marR="5080" indent="-6350" algn="ctr">
              <a:lnSpc>
                <a:spcPct val="110000"/>
              </a:lnSpc>
              <a:spcAft>
                <a:spcPts val="0"/>
              </a:spcAft>
            </a:pPr>
            <a:r>
              <a:rPr lang="ru-RU" sz="3200" b="1" i="1" dirty="0">
                <a:solidFill>
                  <a:srgbClr val="000042"/>
                </a:solidFill>
                <a:latin typeface="Times New Roman" panose="02020603050405020304" pitchFamily="18" charset="0"/>
                <a:ea typeface="Times New Roman" panose="02020603050405020304" pitchFamily="18" charset="0"/>
              </a:rPr>
              <a:t>Структура аппарата доказательств, необходимых для написания эссе</a:t>
            </a:r>
            <a:r>
              <a:rPr lang="ru-RU" sz="3200" i="1" dirty="0">
                <a:solidFill>
                  <a:srgbClr val="000042"/>
                </a:solidFill>
                <a:latin typeface="Times New Roman" panose="02020603050405020304" pitchFamily="18" charset="0"/>
                <a:ea typeface="Times New Roman" panose="02020603050405020304" pitchFamily="18" charset="0"/>
              </a:rPr>
              <a:t>  </a:t>
            </a:r>
            <a:endParaRPr lang="ru-RU" sz="3200" b="1" i="1" dirty="0">
              <a:solidFill>
                <a:srgbClr val="000042"/>
              </a:solidFill>
              <a:latin typeface="Times New Roman" panose="02020603050405020304" pitchFamily="18" charset="0"/>
              <a:ea typeface="Times New Roman" panose="02020603050405020304" pitchFamily="18" charset="0"/>
            </a:endParaRPr>
          </a:p>
        </p:txBody>
      </p:sp>
      <p:sp>
        <p:nvSpPr>
          <p:cNvPr id="5" name="TextBox 4"/>
          <p:cNvSpPr txBox="1"/>
          <p:nvPr/>
        </p:nvSpPr>
        <p:spPr>
          <a:xfrm>
            <a:off x="1132114" y="1407935"/>
            <a:ext cx="10624457" cy="1200329"/>
          </a:xfrm>
          <a:prstGeom prst="rect">
            <a:avLst/>
          </a:prstGeom>
          <a:noFill/>
        </p:spPr>
        <p:txBody>
          <a:bodyPr wrap="square" rtlCol="0">
            <a:spAutoFit/>
          </a:bodyPr>
          <a:lstStyle/>
          <a:p>
            <a:pPr algn="just"/>
            <a:r>
              <a:rPr lang="ru-RU" sz="2400" b="1" i="1" dirty="0">
                <a:solidFill>
                  <a:srgbClr val="000042"/>
                </a:solidFill>
                <a:latin typeface="Times New Roman" panose="02020603050405020304" pitchFamily="18" charset="0"/>
                <a:ea typeface="Times New Roman" panose="02020603050405020304" pitchFamily="18" charset="0"/>
              </a:rPr>
              <a:t>Доказательство </a:t>
            </a:r>
            <a:r>
              <a:rPr lang="ru-RU" sz="2400" i="1" dirty="0">
                <a:solidFill>
                  <a:srgbClr val="000042"/>
                </a:solidFill>
                <a:latin typeface="Times New Roman" panose="02020603050405020304" pitchFamily="18" charset="0"/>
                <a:ea typeface="Times New Roman" panose="02020603050405020304" pitchFamily="18" charset="0"/>
              </a:rPr>
              <a:t>- это совокупность логических приемов обоснования истинности какого-либо суждения с помощью других истинных и связанных с ним суждений. </a:t>
            </a:r>
            <a:endParaRPr lang="ru-RU" sz="2400" i="1" dirty="0">
              <a:solidFill>
                <a:srgbClr val="000042"/>
              </a:solidFill>
            </a:endParaRPr>
          </a:p>
        </p:txBody>
      </p:sp>
      <p:sp>
        <p:nvSpPr>
          <p:cNvPr id="6" name="TextBox 5"/>
          <p:cNvSpPr txBox="1"/>
          <p:nvPr/>
        </p:nvSpPr>
        <p:spPr>
          <a:xfrm>
            <a:off x="1320800" y="2714171"/>
            <a:ext cx="9608458" cy="523220"/>
          </a:xfrm>
          <a:prstGeom prst="rect">
            <a:avLst/>
          </a:prstGeom>
          <a:noFill/>
        </p:spPr>
        <p:txBody>
          <a:bodyPr wrap="square" rtlCol="0">
            <a:spAutoFit/>
          </a:bodyPr>
          <a:lstStyle/>
          <a:p>
            <a:pPr algn="ctr"/>
            <a:r>
              <a:rPr lang="ru-RU" sz="2800" b="1" i="1" dirty="0">
                <a:solidFill>
                  <a:srgbClr val="000042"/>
                </a:solidFill>
                <a:latin typeface="Times New Roman" panose="02020603050405020304" pitchFamily="18" charset="0"/>
                <a:ea typeface="Times New Roman" panose="02020603050405020304" pitchFamily="18" charset="0"/>
              </a:rPr>
              <a:t>Структура </a:t>
            </a:r>
            <a:r>
              <a:rPr lang="ru-RU" sz="2800" b="1" i="1" dirty="0" smtClean="0">
                <a:solidFill>
                  <a:srgbClr val="000042"/>
                </a:solidFill>
                <a:latin typeface="Times New Roman" panose="02020603050405020304" pitchFamily="18" charset="0"/>
                <a:ea typeface="Times New Roman" panose="02020603050405020304" pitchFamily="18" charset="0"/>
              </a:rPr>
              <a:t>доказательства </a:t>
            </a:r>
            <a:r>
              <a:rPr lang="ru-RU" sz="2800" b="1" i="1" dirty="0">
                <a:solidFill>
                  <a:srgbClr val="000042"/>
                </a:solidFill>
                <a:latin typeface="Times New Roman" panose="02020603050405020304" pitchFamily="18" charset="0"/>
                <a:ea typeface="Times New Roman" panose="02020603050405020304" pitchFamily="18" charset="0"/>
              </a:rPr>
              <a:t>включает в себя </a:t>
            </a:r>
            <a:r>
              <a:rPr lang="ru-RU" sz="2800" b="1" i="1" dirty="0" smtClean="0">
                <a:solidFill>
                  <a:srgbClr val="000042"/>
                </a:solidFill>
                <a:latin typeface="Times New Roman" panose="02020603050405020304" pitchFamily="18" charset="0"/>
                <a:ea typeface="Times New Roman" panose="02020603050405020304" pitchFamily="18" charset="0"/>
              </a:rPr>
              <a:t>:</a:t>
            </a:r>
            <a:endParaRPr lang="ru-RU" sz="2800" b="1" i="1" dirty="0">
              <a:solidFill>
                <a:srgbClr val="000042"/>
              </a:solidFill>
            </a:endParaRPr>
          </a:p>
        </p:txBody>
      </p:sp>
      <p:graphicFrame>
        <p:nvGraphicFramePr>
          <p:cNvPr id="7" name="Схема 6"/>
          <p:cNvGraphicFramePr/>
          <p:nvPr>
            <p:extLst>
              <p:ext uri="{D42A27DB-BD31-4B8C-83A1-F6EECF244321}">
                <p14:modId xmlns:p14="http://schemas.microsoft.com/office/powerpoint/2010/main" val="2697835805"/>
              </p:ext>
            </p:extLst>
          </p:nvPr>
        </p:nvGraphicFramePr>
        <p:xfrm>
          <a:off x="972457" y="3237391"/>
          <a:ext cx="10784114" cy="36206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Рисунок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226872" y="2475860"/>
            <a:ext cx="1191913" cy="893935"/>
          </a:xfrm>
          <a:prstGeom prst="rect">
            <a:avLst/>
          </a:prstGeom>
        </p:spPr>
      </p:pic>
      <p:sp>
        <p:nvSpPr>
          <p:cNvPr id="9" name="TextBox 8"/>
          <p:cNvSpPr txBox="1"/>
          <p:nvPr/>
        </p:nvSpPr>
        <p:spPr>
          <a:xfrm>
            <a:off x="1320800" y="3681852"/>
            <a:ext cx="493486" cy="523220"/>
          </a:xfrm>
          <a:prstGeom prst="rect">
            <a:avLst/>
          </a:prstGeom>
          <a:noFill/>
        </p:spPr>
        <p:txBody>
          <a:bodyPr wrap="square" rtlCol="0">
            <a:spAutoFit/>
          </a:bodyPr>
          <a:lstStyle/>
          <a:p>
            <a:r>
              <a:rPr lang="ru-RU" sz="2800" b="1" dirty="0" smtClean="0">
                <a:solidFill>
                  <a:schemeClr val="bg1"/>
                </a:solidFill>
              </a:rPr>
              <a:t>- </a:t>
            </a:r>
            <a:endParaRPr lang="ru-RU" sz="2800" b="1" dirty="0">
              <a:solidFill>
                <a:schemeClr val="bg1"/>
              </a:solidFill>
            </a:endParaRPr>
          </a:p>
        </p:txBody>
      </p:sp>
      <p:sp>
        <p:nvSpPr>
          <p:cNvPr id="10" name="TextBox 9"/>
          <p:cNvSpPr txBox="1"/>
          <p:nvPr/>
        </p:nvSpPr>
        <p:spPr>
          <a:xfrm>
            <a:off x="1494970" y="4775200"/>
            <a:ext cx="624115" cy="523220"/>
          </a:xfrm>
          <a:prstGeom prst="rect">
            <a:avLst/>
          </a:prstGeom>
          <a:noFill/>
        </p:spPr>
        <p:txBody>
          <a:bodyPr wrap="square" rtlCol="0">
            <a:spAutoFit/>
          </a:bodyPr>
          <a:lstStyle/>
          <a:p>
            <a:pPr lvl="0"/>
            <a:r>
              <a:rPr lang="ru-RU" sz="2800" b="1">
                <a:solidFill>
                  <a:prstClr val="white"/>
                </a:solidFill>
              </a:rPr>
              <a:t>- </a:t>
            </a:r>
            <a:endParaRPr lang="ru-RU" sz="2800" b="1" dirty="0">
              <a:solidFill>
                <a:prstClr val="white"/>
              </a:solidFill>
            </a:endParaRPr>
          </a:p>
        </p:txBody>
      </p:sp>
      <p:sp>
        <p:nvSpPr>
          <p:cNvPr id="11" name="TextBox 10"/>
          <p:cNvSpPr txBox="1"/>
          <p:nvPr/>
        </p:nvSpPr>
        <p:spPr>
          <a:xfrm>
            <a:off x="1320800" y="5878286"/>
            <a:ext cx="522514" cy="523220"/>
          </a:xfrm>
          <a:prstGeom prst="rect">
            <a:avLst/>
          </a:prstGeom>
          <a:noFill/>
        </p:spPr>
        <p:txBody>
          <a:bodyPr wrap="square" rtlCol="0">
            <a:spAutoFit/>
          </a:bodyPr>
          <a:lstStyle/>
          <a:p>
            <a:pPr lvl="0"/>
            <a:r>
              <a:rPr lang="ru-RU" sz="2800" b="1">
                <a:solidFill>
                  <a:prstClr val="white"/>
                </a:solidFill>
              </a:rPr>
              <a:t>- </a:t>
            </a:r>
            <a:endParaRPr lang="ru-RU" sz="2800" b="1" dirty="0">
              <a:solidFill>
                <a:prstClr val="white"/>
              </a:solidFill>
            </a:endParaRPr>
          </a:p>
        </p:txBody>
      </p:sp>
    </p:spTree>
    <p:extLst>
      <p:ext uri="{BB962C8B-B14F-4D97-AF65-F5344CB8AC3E}">
        <p14:creationId xmlns:p14="http://schemas.microsoft.com/office/powerpoint/2010/main" val="6576181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872836" cy="6858000"/>
          </a:xfrm>
          <a:prstGeom prst="rect">
            <a:avLst/>
          </a:prstGeom>
          <a:solidFill>
            <a:schemeClr val="accent1">
              <a:lumMod val="75000"/>
            </a:schemeClr>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p:cNvSpPr txBox="1"/>
          <p:nvPr/>
        </p:nvSpPr>
        <p:spPr>
          <a:xfrm>
            <a:off x="1175657" y="391886"/>
            <a:ext cx="9753600" cy="609398"/>
          </a:xfrm>
          <a:prstGeom prst="rect">
            <a:avLst/>
          </a:prstGeom>
          <a:noFill/>
        </p:spPr>
        <p:txBody>
          <a:bodyPr wrap="square" rtlCol="0">
            <a:spAutoFit/>
          </a:bodyPr>
          <a:lstStyle/>
          <a:p>
            <a:pPr marL="213360" marR="36195" indent="-6350" algn="ctr">
              <a:lnSpc>
                <a:spcPct val="105000"/>
              </a:lnSpc>
              <a:spcAft>
                <a:spcPts val="20"/>
              </a:spcAft>
            </a:pPr>
            <a:r>
              <a:rPr lang="ru-RU" sz="3200" b="1" i="1" dirty="0" smtClean="0">
                <a:solidFill>
                  <a:srgbClr val="000042"/>
                </a:solidFill>
                <a:latin typeface="Times New Roman" panose="02020603050405020304" pitchFamily="18" charset="0"/>
                <a:ea typeface="Times New Roman" panose="02020603050405020304" pitchFamily="18" charset="0"/>
              </a:rPr>
              <a:t>Стадии процесса </a:t>
            </a:r>
            <a:r>
              <a:rPr lang="ru-RU" sz="3200" b="1" i="1" dirty="0">
                <a:solidFill>
                  <a:srgbClr val="000042"/>
                </a:solidFill>
                <a:latin typeface="Times New Roman" panose="02020603050405020304" pitchFamily="18" charset="0"/>
                <a:ea typeface="Times New Roman" panose="02020603050405020304" pitchFamily="18" charset="0"/>
              </a:rPr>
              <a:t>написания </a:t>
            </a:r>
            <a:r>
              <a:rPr lang="ru-RU" sz="3200" b="1" i="1" dirty="0" smtClean="0">
                <a:solidFill>
                  <a:srgbClr val="000042"/>
                </a:solidFill>
                <a:latin typeface="Times New Roman" panose="02020603050405020304" pitchFamily="18" charset="0"/>
                <a:ea typeface="Times New Roman" panose="02020603050405020304" pitchFamily="18" charset="0"/>
              </a:rPr>
              <a:t>эссе: </a:t>
            </a:r>
          </a:p>
        </p:txBody>
      </p:sp>
      <p:graphicFrame>
        <p:nvGraphicFramePr>
          <p:cNvPr id="8" name="Схема 7"/>
          <p:cNvGraphicFramePr/>
          <p:nvPr>
            <p:extLst>
              <p:ext uri="{D42A27DB-BD31-4B8C-83A1-F6EECF244321}">
                <p14:modId xmlns:p14="http://schemas.microsoft.com/office/powerpoint/2010/main" val="937500381"/>
              </p:ext>
            </p:extLst>
          </p:nvPr>
        </p:nvGraphicFramePr>
        <p:xfrm>
          <a:off x="1427018" y="1583146"/>
          <a:ext cx="10538394" cy="486119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1654629" y="1960317"/>
            <a:ext cx="638405" cy="584775"/>
          </a:xfrm>
          <a:prstGeom prst="rect">
            <a:avLst/>
          </a:prstGeom>
          <a:noFill/>
        </p:spPr>
        <p:txBody>
          <a:bodyPr wrap="square" rtlCol="0">
            <a:spAutoFit/>
          </a:bodyPr>
          <a:lstStyle/>
          <a:p>
            <a:r>
              <a:rPr lang="ru-RU" sz="3200" b="1" i="1" dirty="0" smtClean="0">
                <a:solidFill>
                  <a:schemeClr val="bg1"/>
                </a:solidFill>
                <a:latin typeface="Times New Roman" panose="02020603050405020304" pitchFamily="18" charset="0"/>
                <a:cs typeface="Times New Roman" panose="02020603050405020304" pitchFamily="18" charset="0"/>
              </a:rPr>
              <a:t>1)</a:t>
            </a:r>
            <a:endParaRPr lang="ru-RU" sz="3200" b="1" i="1" dirty="0">
              <a:solidFill>
                <a:schemeClr val="bg1"/>
              </a:solidFill>
              <a:latin typeface="Times New Roman" panose="02020603050405020304" pitchFamily="18" charset="0"/>
              <a:cs typeface="Times New Roman" panose="02020603050405020304" pitchFamily="18" charset="0"/>
            </a:endParaRPr>
          </a:p>
        </p:txBody>
      </p:sp>
      <p:sp>
        <p:nvSpPr>
          <p:cNvPr id="5" name="TextBox 4"/>
          <p:cNvSpPr txBox="1"/>
          <p:nvPr/>
        </p:nvSpPr>
        <p:spPr>
          <a:xfrm>
            <a:off x="2148113" y="2865309"/>
            <a:ext cx="521345" cy="584775"/>
          </a:xfrm>
          <a:prstGeom prst="rect">
            <a:avLst/>
          </a:prstGeom>
          <a:noFill/>
        </p:spPr>
        <p:txBody>
          <a:bodyPr wrap="square" rtlCol="0">
            <a:spAutoFit/>
          </a:bodyPr>
          <a:lstStyle/>
          <a:p>
            <a:pPr lvl="0"/>
            <a:r>
              <a:rPr lang="ru-RU" sz="3200" b="1" i="1" dirty="0" smtClean="0">
                <a:solidFill>
                  <a:prstClr val="white"/>
                </a:solidFill>
                <a:latin typeface="Times New Roman" panose="02020603050405020304" pitchFamily="18" charset="0"/>
                <a:cs typeface="Times New Roman" panose="02020603050405020304" pitchFamily="18" charset="0"/>
              </a:rPr>
              <a:t>2)</a:t>
            </a:r>
            <a:endParaRPr lang="ru-RU" sz="3200" b="1" i="1" dirty="0">
              <a:solidFill>
                <a:prstClr val="white"/>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2293034" y="3704145"/>
            <a:ext cx="537252" cy="584775"/>
          </a:xfrm>
          <a:prstGeom prst="rect">
            <a:avLst/>
          </a:prstGeom>
          <a:noFill/>
        </p:spPr>
        <p:txBody>
          <a:bodyPr wrap="square" rtlCol="0">
            <a:spAutoFit/>
          </a:bodyPr>
          <a:lstStyle/>
          <a:p>
            <a:pPr lvl="0"/>
            <a:r>
              <a:rPr lang="ru-RU" sz="3200" b="1" i="1" dirty="0" smtClean="0">
                <a:solidFill>
                  <a:prstClr val="white"/>
                </a:solidFill>
                <a:latin typeface="Times New Roman" panose="02020603050405020304" pitchFamily="18" charset="0"/>
                <a:cs typeface="Times New Roman" panose="02020603050405020304" pitchFamily="18" charset="0"/>
              </a:rPr>
              <a:t>3)</a:t>
            </a:r>
            <a:endParaRPr lang="ru-RU" sz="3200" b="1" i="1" dirty="0">
              <a:solidFill>
                <a:prstClr val="white"/>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2148114" y="4609137"/>
            <a:ext cx="928916" cy="584775"/>
          </a:xfrm>
          <a:prstGeom prst="rect">
            <a:avLst/>
          </a:prstGeom>
          <a:noFill/>
        </p:spPr>
        <p:txBody>
          <a:bodyPr wrap="square" rtlCol="0">
            <a:spAutoFit/>
          </a:bodyPr>
          <a:lstStyle/>
          <a:p>
            <a:pPr lvl="0"/>
            <a:r>
              <a:rPr lang="ru-RU" sz="3200" b="1" i="1" dirty="0" smtClean="0">
                <a:solidFill>
                  <a:prstClr val="white"/>
                </a:solidFill>
                <a:latin typeface="Times New Roman" panose="02020603050405020304" pitchFamily="18" charset="0"/>
                <a:cs typeface="Times New Roman" panose="02020603050405020304" pitchFamily="18" charset="0"/>
              </a:rPr>
              <a:t>4)</a:t>
            </a:r>
            <a:endParaRPr lang="ru-RU" sz="3200" b="1" i="1" dirty="0">
              <a:solidFill>
                <a:prstClr val="white"/>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0097737" y="624114"/>
            <a:ext cx="1445959" cy="1084469"/>
          </a:xfrm>
          <a:prstGeom prst="rect">
            <a:avLst/>
          </a:prstGeom>
        </p:spPr>
      </p:pic>
      <p:sp>
        <p:nvSpPr>
          <p:cNvPr id="9" name="TextBox 8"/>
          <p:cNvSpPr txBox="1"/>
          <p:nvPr/>
        </p:nvSpPr>
        <p:spPr>
          <a:xfrm>
            <a:off x="1654629" y="5447973"/>
            <a:ext cx="638405" cy="584775"/>
          </a:xfrm>
          <a:prstGeom prst="rect">
            <a:avLst/>
          </a:prstGeom>
          <a:noFill/>
        </p:spPr>
        <p:txBody>
          <a:bodyPr wrap="square" rtlCol="0">
            <a:spAutoFit/>
          </a:bodyPr>
          <a:lstStyle/>
          <a:p>
            <a:r>
              <a:rPr lang="ru-RU" sz="3200" b="1" i="1" dirty="0" smtClean="0">
                <a:solidFill>
                  <a:schemeClr val="bg1"/>
                </a:solidFill>
                <a:latin typeface="Times New Roman" panose="02020603050405020304" pitchFamily="18" charset="0"/>
                <a:cs typeface="Times New Roman" panose="02020603050405020304" pitchFamily="18" charset="0"/>
              </a:rPr>
              <a:t>5)</a:t>
            </a:r>
            <a:endParaRPr lang="ru-RU" sz="3200" b="1" i="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380212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335</TotalTime>
  <Words>3748</Words>
  <Application>Microsoft Office PowerPoint</Application>
  <PresentationFormat>Широкоэкранный</PresentationFormat>
  <Paragraphs>277</Paragraphs>
  <Slides>21</Slides>
  <Notes>13</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21</vt:i4>
      </vt:variant>
    </vt:vector>
  </HeadingPairs>
  <TitlesOfParts>
    <vt:vector size="27" baseType="lpstr">
      <vt:lpstr>Arial</vt:lpstr>
      <vt:lpstr>Calibri</vt:lpstr>
      <vt:lpstr>Calibri Light</vt:lpstr>
      <vt:lpstr>Courier New</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Методические рекомендации по организации самостоятельной внеаудиторной работ студентов. </dc:title>
  <dc:subject>Написание эссе на уроках психолого-педагогического цикла.</dc:subject>
  <dc:creator>преподаватель высшей квалификационной категории Гольская Оксана Геннадьевна.</dc:creator>
  <cp:lastModifiedBy>Admin</cp:lastModifiedBy>
  <cp:revision>70</cp:revision>
  <dcterms:created xsi:type="dcterms:W3CDTF">2019-11-27T00:02:17Z</dcterms:created>
  <dcterms:modified xsi:type="dcterms:W3CDTF">2019-12-29T01:23:17Z</dcterms:modified>
</cp:coreProperties>
</file>