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7" r:id="rId8"/>
    <p:sldId id="265" r:id="rId9"/>
    <p:sldId id="268" r:id="rId10"/>
    <p:sldId id="266" r:id="rId11"/>
    <p:sldId id="270" r:id="rId12"/>
    <p:sldId id="301" r:id="rId13"/>
    <p:sldId id="269" r:id="rId14"/>
    <p:sldId id="280" r:id="rId15"/>
    <p:sldId id="283" r:id="rId16"/>
    <p:sldId id="285" r:id="rId17"/>
    <p:sldId id="287" r:id="rId18"/>
    <p:sldId id="271" r:id="rId19"/>
    <p:sldId id="272" r:id="rId20"/>
    <p:sldId id="273" r:id="rId21"/>
    <p:sldId id="295" r:id="rId22"/>
    <p:sldId id="293" r:id="rId23"/>
    <p:sldId id="299" r:id="rId24"/>
    <p:sldId id="288" r:id="rId25"/>
    <p:sldId id="290" r:id="rId26"/>
    <p:sldId id="289" r:id="rId27"/>
    <p:sldId id="294" r:id="rId28"/>
    <p:sldId id="296" r:id="rId29"/>
    <p:sldId id="278" r:id="rId30"/>
    <p:sldId id="279" r:id="rId31"/>
    <p:sldId id="292" r:id="rId32"/>
    <p:sldId id="297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1284"/>
    <a:srgbClr val="AF2376"/>
    <a:srgbClr val="D32B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26" autoAdjust="0"/>
    <p:restoredTop sz="94660"/>
  </p:normalViewPr>
  <p:slideViewPr>
    <p:cSldViewPr snapToGrid="0" showGuides="1">
      <p:cViewPr varScale="1">
        <p:scale>
          <a:sx n="71" d="100"/>
          <a:sy n="71" d="100"/>
        </p:scale>
        <p:origin x="61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5164F3-874D-46CB-87D1-A4ECC1824116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20799CFD-28B7-4EA5-9C31-8B8787BC8D12}">
      <dgm:prSet phldrT="[Текст]"/>
      <dgm:spPr/>
      <dgm:t>
        <a:bodyPr/>
        <a:lstStyle/>
        <a:p>
          <a:r>
            <a:rPr lang="en-US" dirty="0" smtClean="0"/>
            <a:t>NaOH</a:t>
          </a:r>
          <a:endParaRPr lang="ru-RU" dirty="0"/>
        </a:p>
      </dgm:t>
    </dgm:pt>
    <dgm:pt modelId="{BAF2A0AB-47BF-4768-A594-2F3721A2C5B3}" type="parTrans" cxnId="{F5D6813B-D8B5-4F40-B8ED-039DA3D6C5B0}">
      <dgm:prSet/>
      <dgm:spPr/>
      <dgm:t>
        <a:bodyPr/>
        <a:lstStyle/>
        <a:p>
          <a:endParaRPr lang="ru-RU"/>
        </a:p>
      </dgm:t>
    </dgm:pt>
    <dgm:pt modelId="{B11F1DCA-A7A9-49F3-BECC-48FD3D5A10AE}" type="sibTrans" cxnId="{F5D6813B-D8B5-4F40-B8ED-039DA3D6C5B0}">
      <dgm:prSet/>
      <dgm:spPr/>
      <dgm:t>
        <a:bodyPr/>
        <a:lstStyle/>
        <a:p>
          <a:endParaRPr lang="ru-RU"/>
        </a:p>
      </dgm:t>
    </dgm:pt>
    <dgm:pt modelId="{DBAC7515-A1C0-49B6-A6B1-54AEBE85D996}">
      <dgm:prSet phldrT="[Текст]"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</a:rPr>
            <a:t>Гидроксид натрия</a:t>
          </a:r>
          <a:endParaRPr lang="ru-RU" sz="2400" dirty="0">
            <a:solidFill>
              <a:srgbClr val="002060"/>
            </a:solidFill>
          </a:endParaRPr>
        </a:p>
      </dgm:t>
    </dgm:pt>
    <dgm:pt modelId="{9877F17F-F8EB-4654-8219-4262DDF8F499}" type="parTrans" cxnId="{6C33051E-4132-4F60-B0AD-DB348D121C6D}">
      <dgm:prSet/>
      <dgm:spPr/>
      <dgm:t>
        <a:bodyPr/>
        <a:lstStyle/>
        <a:p>
          <a:endParaRPr lang="ru-RU"/>
        </a:p>
      </dgm:t>
    </dgm:pt>
    <dgm:pt modelId="{FC3AEEA5-CD99-4161-894B-BF36698F2341}" type="sibTrans" cxnId="{6C33051E-4132-4F60-B0AD-DB348D121C6D}">
      <dgm:prSet/>
      <dgm:spPr/>
      <dgm:t>
        <a:bodyPr/>
        <a:lstStyle/>
        <a:p>
          <a:endParaRPr lang="ru-RU"/>
        </a:p>
      </dgm:t>
    </dgm:pt>
    <dgm:pt modelId="{5F0AC323-792A-4F93-BA17-CFA7CB041364}">
      <dgm:prSet phldrT="[Текст]" custT="1"/>
      <dgm:spPr/>
      <dgm:t>
        <a:bodyPr/>
        <a:lstStyle/>
        <a:p>
          <a:pPr algn="l"/>
          <a:r>
            <a:rPr lang="ru-RU" sz="3600" b="1" dirty="0" smtClean="0">
              <a:solidFill>
                <a:srgbClr val="002060"/>
              </a:solidFill>
            </a:rPr>
            <a:t>Едкий натр, Каустическая сода</a:t>
          </a:r>
          <a:endParaRPr lang="ru-RU" sz="3600" b="1" dirty="0">
            <a:solidFill>
              <a:srgbClr val="002060"/>
            </a:solidFill>
          </a:endParaRPr>
        </a:p>
      </dgm:t>
    </dgm:pt>
    <dgm:pt modelId="{E7C4358C-6CF7-41D6-A52C-F1CF499BDA07}" type="parTrans" cxnId="{FF61FEA6-8CE6-4EBE-842F-E0B489EDE8B5}">
      <dgm:prSet/>
      <dgm:spPr/>
      <dgm:t>
        <a:bodyPr/>
        <a:lstStyle/>
        <a:p>
          <a:endParaRPr lang="ru-RU"/>
        </a:p>
      </dgm:t>
    </dgm:pt>
    <dgm:pt modelId="{C5C118A8-28D5-4C62-AA29-E76D320E1E4C}" type="sibTrans" cxnId="{FF61FEA6-8CE6-4EBE-842F-E0B489EDE8B5}">
      <dgm:prSet/>
      <dgm:spPr/>
      <dgm:t>
        <a:bodyPr/>
        <a:lstStyle/>
        <a:p>
          <a:endParaRPr lang="ru-RU"/>
        </a:p>
      </dgm:t>
    </dgm:pt>
    <dgm:pt modelId="{5B0357C0-46C7-4F69-83E8-3D38A6F93128}">
      <dgm:prSet phldrT="[Текст]"/>
      <dgm:spPr/>
      <dgm:t>
        <a:bodyPr/>
        <a:lstStyle/>
        <a:p>
          <a:r>
            <a:rPr lang="en-US" dirty="0" smtClean="0"/>
            <a:t>KOH</a:t>
          </a:r>
          <a:endParaRPr lang="ru-RU" dirty="0"/>
        </a:p>
      </dgm:t>
    </dgm:pt>
    <dgm:pt modelId="{9196AFFC-912C-4A04-AAA8-3D17988B25C5}" type="parTrans" cxnId="{25C47194-C7C3-4F9E-AEEC-453869EEF875}">
      <dgm:prSet/>
      <dgm:spPr/>
      <dgm:t>
        <a:bodyPr/>
        <a:lstStyle/>
        <a:p>
          <a:endParaRPr lang="ru-RU"/>
        </a:p>
      </dgm:t>
    </dgm:pt>
    <dgm:pt modelId="{BA5639E8-4077-49A0-98BC-E28A5727EFD6}" type="sibTrans" cxnId="{25C47194-C7C3-4F9E-AEEC-453869EEF875}">
      <dgm:prSet/>
      <dgm:spPr/>
      <dgm:t>
        <a:bodyPr/>
        <a:lstStyle/>
        <a:p>
          <a:endParaRPr lang="ru-RU"/>
        </a:p>
      </dgm:t>
    </dgm:pt>
    <dgm:pt modelId="{D919DB85-6679-4301-B03A-9D19650B48D3}">
      <dgm:prSet phldrT="[Текст]" custT="1"/>
      <dgm:spPr/>
      <dgm:t>
        <a:bodyPr/>
        <a:lstStyle/>
        <a:p>
          <a:pPr algn="l"/>
          <a:r>
            <a:rPr lang="ru-RU" sz="2400" dirty="0" smtClean="0">
              <a:solidFill>
                <a:srgbClr val="002060"/>
              </a:solidFill>
            </a:rPr>
            <a:t>Гидроксид калия</a:t>
          </a:r>
          <a:endParaRPr lang="ru-RU" sz="2400" dirty="0">
            <a:solidFill>
              <a:srgbClr val="002060"/>
            </a:solidFill>
          </a:endParaRPr>
        </a:p>
      </dgm:t>
    </dgm:pt>
    <dgm:pt modelId="{2487FB04-B80C-4BCD-8520-AC2B61E10553}" type="parTrans" cxnId="{C9D6744A-78A5-4D73-AAE5-938913C7D2A4}">
      <dgm:prSet/>
      <dgm:spPr/>
      <dgm:t>
        <a:bodyPr/>
        <a:lstStyle/>
        <a:p>
          <a:endParaRPr lang="ru-RU"/>
        </a:p>
      </dgm:t>
    </dgm:pt>
    <dgm:pt modelId="{2D85CD90-D7EF-414A-B9F9-2BE408D64B4A}" type="sibTrans" cxnId="{C9D6744A-78A5-4D73-AAE5-938913C7D2A4}">
      <dgm:prSet/>
      <dgm:spPr/>
      <dgm:t>
        <a:bodyPr/>
        <a:lstStyle/>
        <a:p>
          <a:endParaRPr lang="ru-RU"/>
        </a:p>
      </dgm:t>
    </dgm:pt>
    <dgm:pt modelId="{3C7D950C-03F4-4B39-813E-F48E5BE58B30}">
      <dgm:prSet phldrT="[Текст]" custT="1"/>
      <dgm:spPr/>
      <dgm:t>
        <a:bodyPr/>
        <a:lstStyle/>
        <a:p>
          <a:pPr algn="l"/>
          <a:r>
            <a:rPr lang="ru-RU" sz="3600" b="1" dirty="0" smtClean="0">
              <a:solidFill>
                <a:srgbClr val="002060"/>
              </a:solidFill>
            </a:rPr>
            <a:t>Едкое кали</a:t>
          </a:r>
          <a:endParaRPr lang="ru-RU" sz="3600" b="1" dirty="0">
            <a:solidFill>
              <a:srgbClr val="002060"/>
            </a:solidFill>
          </a:endParaRPr>
        </a:p>
      </dgm:t>
    </dgm:pt>
    <dgm:pt modelId="{7E79DEA8-E306-4F93-8CC4-09837BAB9A98}" type="parTrans" cxnId="{3738BF27-C624-485C-A2D1-5C316FBE5632}">
      <dgm:prSet/>
      <dgm:spPr/>
      <dgm:t>
        <a:bodyPr/>
        <a:lstStyle/>
        <a:p>
          <a:endParaRPr lang="ru-RU"/>
        </a:p>
      </dgm:t>
    </dgm:pt>
    <dgm:pt modelId="{498AF49A-FB7D-4C84-AF44-82F392BAC4DD}" type="sibTrans" cxnId="{3738BF27-C624-485C-A2D1-5C316FBE5632}">
      <dgm:prSet/>
      <dgm:spPr/>
      <dgm:t>
        <a:bodyPr/>
        <a:lstStyle/>
        <a:p>
          <a:endParaRPr lang="ru-RU"/>
        </a:p>
      </dgm:t>
    </dgm:pt>
    <dgm:pt modelId="{DF768CFD-7499-40CA-B0CF-28F4C5157FDA}" type="pres">
      <dgm:prSet presAssocID="{BF5164F3-874D-46CB-87D1-A4ECC18241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BFE8831-97BC-4603-B250-DEF1AF427083}" type="pres">
      <dgm:prSet presAssocID="{20799CFD-28B7-4EA5-9C31-8B8787BC8D12}" presName="linNode" presStyleCnt="0"/>
      <dgm:spPr/>
    </dgm:pt>
    <dgm:pt modelId="{8A52511D-8070-44D6-80B1-4337F5E64B41}" type="pres">
      <dgm:prSet presAssocID="{20799CFD-28B7-4EA5-9C31-8B8787BC8D12}" presName="parentText" presStyleLbl="node1" presStyleIdx="0" presStyleCnt="2" custScaleX="640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CB852-6328-4EC3-B4F4-5BF4ADEDC5A6}" type="pres">
      <dgm:prSet presAssocID="{20799CFD-28B7-4EA5-9C31-8B8787BC8D12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C6D28A-E413-44BB-84EA-78203E912064}" type="pres">
      <dgm:prSet presAssocID="{B11F1DCA-A7A9-49F3-BECC-48FD3D5A10AE}" presName="sp" presStyleCnt="0"/>
      <dgm:spPr/>
    </dgm:pt>
    <dgm:pt modelId="{9B81F08D-7053-4DD0-95BA-607BED9ACB72}" type="pres">
      <dgm:prSet presAssocID="{5B0357C0-46C7-4F69-83E8-3D38A6F93128}" presName="linNode" presStyleCnt="0"/>
      <dgm:spPr/>
    </dgm:pt>
    <dgm:pt modelId="{798A9892-E95E-41B1-8206-CA4AE1116C83}" type="pres">
      <dgm:prSet presAssocID="{5B0357C0-46C7-4F69-83E8-3D38A6F93128}" presName="parentText" presStyleLbl="node1" presStyleIdx="1" presStyleCnt="2" custScaleX="660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90849-77BE-4B45-888D-567CFF3D71A1}" type="pres">
      <dgm:prSet presAssocID="{5B0357C0-46C7-4F69-83E8-3D38A6F93128}" presName="descendantText" presStyleLbl="alignAccFollowNode1" presStyleIdx="1" presStyleCnt="2" custLinFactNeighborX="3697" custLinFactNeighborY="-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738BF27-C624-485C-A2D1-5C316FBE5632}" srcId="{5B0357C0-46C7-4F69-83E8-3D38A6F93128}" destId="{3C7D950C-03F4-4B39-813E-F48E5BE58B30}" srcOrd="1" destOrd="0" parTransId="{7E79DEA8-E306-4F93-8CC4-09837BAB9A98}" sibTransId="{498AF49A-FB7D-4C84-AF44-82F392BAC4DD}"/>
    <dgm:cxn modelId="{6C33051E-4132-4F60-B0AD-DB348D121C6D}" srcId="{20799CFD-28B7-4EA5-9C31-8B8787BC8D12}" destId="{DBAC7515-A1C0-49B6-A6B1-54AEBE85D996}" srcOrd="0" destOrd="0" parTransId="{9877F17F-F8EB-4654-8219-4262DDF8F499}" sibTransId="{FC3AEEA5-CD99-4161-894B-BF36698F2341}"/>
    <dgm:cxn modelId="{0C876B57-EF74-45B5-A115-E5DC8DE02160}" type="presOf" srcId="{5B0357C0-46C7-4F69-83E8-3D38A6F93128}" destId="{798A9892-E95E-41B1-8206-CA4AE1116C83}" srcOrd="0" destOrd="0" presId="urn:microsoft.com/office/officeart/2005/8/layout/vList5"/>
    <dgm:cxn modelId="{DD9072E8-10FC-436D-8C37-1589E2075856}" type="presOf" srcId="{D919DB85-6679-4301-B03A-9D19650B48D3}" destId="{26390849-77BE-4B45-888D-567CFF3D71A1}" srcOrd="0" destOrd="0" presId="urn:microsoft.com/office/officeart/2005/8/layout/vList5"/>
    <dgm:cxn modelId="{5168D013-2AA2-4717-9819-C26D8F1D7259}" type="presOf" srcId="{BF5164F3-874D-46CB-87D1-A4ECC1824116}" destId="{DF768CFD-7499-40CA-B0CF-28F4C5157FDA}" srcOrd="0" destOrd="0" presId="urn:microsoft.com/office/officeart/2005/8/layout/vList5"/>
    <dgm:cxn modelId="{D71E2235-BD13-4D27-BE8F-120BF390A192}" type="presOf" srcId="{3C7D950C-03F4-4B39-813E-F48E5BE58B30}" destId="{26390849-77BE-4B45-888D-567CFF3D71A1}" srcOrd="0" destOrd="1" presId="urn:microsoft.com/office/officeart/2005/8/layout/vList5"/>
    <dgm:cxn modelId="{44379E11-45AE-47F7-B1DE-73CC9D8C14E2}" type="presOf" srcId="{5F0AC323-792A-4F93-BA17-CFA7CB041364}" destId="{0FACB852-6328-4EC3-B4F4-5BF4ADEDC5A6}" srcOrd="0" destOrd="1" presId="urn:microsoft.com/office/officeart/2005/8/layout/vList5"/>
    <dgm:cxn modelId="{25C47194-C7C3-4F9E-AEEC-453869EEF875}" srcId="{BF5164F3-874D-46CB-87D1-A4ECC1824116}" destId="{5B0357C0-46C7-4F69-83E8-3D38A6F93128}" srcOrd="1" destOrd="0" parTransId="{9196AFFC-912C-4A04-AAA8-3D17988B25C5}" sibTransId="{BA5639E8-4077-49A0-98BC-E28A5727EFD6}"/>
    <dgm:cxn modelId="{FF61FEA6-8CE6-4EBE-842F-E0B489EDE8B5}" srcId="{20799CFD-28B7-4EA5-9C31-8B8787BC8D12}" destId="{5F0AC323-792A-4F93-BA17-CFA7CB041364}" srcOrd="1" destOrd="0" parTransId="{E7C4358C-6CF7-41D6-A52C-F1CF499BDA07}" sibTransId="{C5C118A8-28D5-4C62-AA29-E76D320E1E4C}"/>
    <dgm:cxn modelId="{F5D6813B-D8B5-4F40-B8ED-039DA3D6C5B0}" srcId="{BF5164F3-874D-46CB-87D1-A4ECC1824116}" destId="{20799CFD-28B7-4EA5-9C31-8B8787BC8D12}" srcOrd="0" destOrd="0" parTransId="{BAF2A0AB-47BF-4768-A594-2F3721A2C5B3}" sibTransId="{B11F1DCA-A7A9-49F3-BECC-48FD3D5A10AE}"/>
    <dgm:cxn modelId="{8F0B2D66-7B46-4F1A-BCCC-3AA8BEBBBC5E}" type="presOf" srcId="{20799CFD-28B7-4EA5-9C31-8B8787BC8D12}" destId="{8A52511D-8070-44D6-80B1-4337F5E64B41}" srcOrd="0" destOrd="0" presId="urn:microsoft.com/office/officeart/2005/8/layout/vList5"/>
    <dgm:cxn modelId="{C9D6744A-78A5-4D73-AAE5-938913C7D2A4}" srcId="{5B0357C0-46C7-4F69-83E8-3D38A6F93128}" destId="{D919DB85-6679-4301-B03A-9D19650B48D3}" srcOrd="0" destOrd="0" parTransId="{2487FB04-B80C-4BCD-8520-AC2B61E10553}" sibTransId="{2D85CD90-D7EF-414A-B9F9-2BE408D64B4A}"/>
    <dgm:cxn modelId="{D4AC5E4A-B779-480E-BBC1-2D38A483281E}" type="presOf" srcId="{DBAC7515-A1C0-49B6-A6B1-54AEBE85D996}" destId="{0FACB852-6328-4EC3-B4F4-5BF4ADEDC5A6}" srcOrd="0" destOrd="0" presId="urn:microsoft.com/office/officeart/2005/8/layout/vList5"/>
    <dgm:cxn modelId="{5C47FAE8-D12A-4461-AD65-CE4D49399B8C}" type="presParOf" srcId="{DF768CFD-7499-40CA-B0CF-28F4C5157FDA}" destId="{DBFE8831-97BC-4603-B250-DEF1AF427083}" srcOrd="0" destOrd="0" presId="urn:microsoft.com/office/officeart/2005/8/layout/vList5"/>
    <dgm:cxn modelId="{AB921EB9-A230-4DFA-96D4-E994C74B35F8}" type="presParOf" srcId="{DBFE8831-97BC-4603-B250-DEF1AF427083}" destId="{8A52511D-8070-44D6-80B1-4337F5E64B41}" srcOrd="0" destOrd="0" presId="urn:microsoft.com/office/officeart/2005/8/layout/vList5"/>
    <dgm:cxn modelId="{5B2FF972-344D-4A9F-9CB9-F59E5B3343D0}" type="presParOf" srcId="{DBFE8831-97BC-4603-B250-DEF1AF427083}" destId="{0FACB852-6328-4EC3-B4F4-5BF4ADEDC5A6}" srcOrd="1" destOrd="0" presId="urn:microsoft.com/office/officeart/2005/8/layout/vList5"/>
    <dgm:cxn modelId="{D216930A-FB53-4396-B057-557F0C50A6E8}" type="presParOf" srcId="{DF768CFD-7499-40CA-B0CF-28F4C5157FDA}" destId="{4BC6D28A-E413-44BB-84EA-78203E912064}" srcOrd="1" destOrd="0" presId="urn:microsoft.com/office/officeart/2005/8/layout/vList5"/>
    <dgm:cxn modelId="{D2616BB6-4B7F-4EBA-99E5-4A1B7DA67ECA}" type="presParOf" srcId="{DF768CFD-7499-40CA-B0CF-28F4C5157FDA}" destId="{9B81F08D-7053-4DD0-95BA-607BED9ACB72}" srcOrd="2" destOrd="0" presId="urn:microsoft.com/office/officeart/2005/8/layout/vList5"/>
    <dgm:cxn modelId="{D0F9032D-F17F-4EDF-B84C-9DCFE1DE7218}" type="presParOf" srcId="{9B81F08D-7053-4DD0-95BA-607BED9ACB72}" destId="{798A9892-E95E-41B1-8206-CA4AE1116C83}" srcOrd="0" destOrd="0" presId="urn:microsoft.com/office/officeart/2005/8/layout/vList5"/>
    <dgm:cxn modelId="{247DADCD-E884-4FE9-94E2-27188BA75BFB}" type="presParOf" srcId="{9B81F08D-7053-4DD0-95BA-607BED9ACB72}" destId="{26390849-77BE-4B45-888D-567CFF3D71A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5164F3-874D-46CB-87D1-A4ECC1824116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9DBFA162-02BE-408C-80B1-B7595575C90C}">
      <dgm:prSet phldrT="[Текст]" custT="1"/>
      <dgm:spPr/>
      <dgm:t>
        <a:bodyPr/>
        <a:lstStyle/>
        <a:p>
          <a:r>
            <a:rPr lang="en-US" sz="4800" b="1" dirty="0" smtClean="0"/>
            <a:t>Ca(OH)</a:t>
          </a:r>
          <a:r>
            <a:rPr lang="en-US" sz="4800" b="1" baseline="-25000" dirty="0" smtClean="0"/>
            <a:t>2</a:t>
          </a:r>
          <a:endParaRPr lang="ru-RU" sz="4800" b="1" baseline="-25000" dirty="0"/>
        </a:p>
      </dgm:t>
    </dgm:pt>
    <dgm:pt modelId="{AD2C8175-0864-4B01-8A47-285D33DDBB32}" type="parTrans" cxnId="{AF795D8D-140E-4EE9-9F3F-054AA5A15D49}">
      <dgm:prSet/>
      <dgm:spPr/>
      <dgm:t>
        <a:bodyPr/>
        <a:lstStyle/>
        <a:p>
          <a:endParaRPr lang="ru-RU"/>
        </a:p>
      </dgm:t>
    </dgm:pt>
    <dgm:pt modelId="{FD46F8F0-D021-4EEE-AFC3-5209D3FA04E0}" type="sibTrans" cxnId="{AF795D8D-140E-4EE9-9F3F-054AA5A15D49}">
      <dgm:prSet/>
      <dgm:spPr/>
      <dgm:t>
        <a:bodyPr/>
        <a:lstStyle/>
        <a:p>
          <a:endParaRPr lang="ru-RU"/>
        </a:p>
      </dgm:t>
    </dgm:pt>
    <dgm:pt modelId="{24A80976-BD7C-40EE-8AF1-819503B8F9A5}">
      <dgm:prSet phldrT="[Текст]" custT="1"/>
      <dgm:spPr/>
      <dgm:t>
        <a:bodyPr/>
        <a:lstStyle/>
        <a:p>
          <a:r>
            <a:rPr lang="ru-RU" sz="2800" dirty="0" smtClean="0">
              <a:solidFill>
                <a:srgbClr val="002060"/>
              </a:solidFill>
            </a:rPr>
            <a:t>Гидроксид кальция</a:t>
          </a:r>
          <a:endParaRPr lang="ru-RU" sz="2800" dirty="0">
            <a:solidFill>
              <a:srgbClr val="002060"/>
            </a:solidFill>
          </a:endParaRPr>
        </a:p>
      </dgm:t>
    </dgm:pt>
    <dgm:pt modelId="{B1332C31-054A-4790-8574-85BD57CA422A}" type="parTrans" cxnId="{F7ADCDF5-AA15-4915-B744-51CAD98DFEA9}">
      <dgm:prSet/>
      <dgm:spPr/>
      <dgm:t>
        <a:bodyPr/>
        <a:lstStyle/>
        <a:p>
          <a:endParaRPr lang="ru-RU"/>
        </a:p>
      </dgm:t>
    </dgm:pt>
    <dgm:pt modelId="{A68F1722-637C-4789-AD52-8DEA79655E7B}" type="sibTrans" cxnId="{F7ADCDF5-AA15-4915-B744-51CAD98DFEA9}">
      <dgm:prSet/>
      <dgm:spPr/>
      <dgm:t>
        <a:bodyPr/>
        <a:lstStyle/>
        <a:p>
          <a:endParaRPr lang="ru-RU"/>
        </a:p>
      </dgm:t>
    </dgm:pt>
    <dgm:pt modelId="{4B148748-2C0C-40EA-856A-58A0C3FB8573}">
      <dgm:prSet phldrT="[Текст]" custT="1"/>
      <dgm:spPr/>
      <dgm:t>
        <a:bodyPr/>
        <a:lstStyle/>
        <a:p>
          <a:r>
            <a:rPr lang="ru-RU" sz="4000" b="1" dirty="0" smtClean="0">
              <a:solidFill>
                <a:srgbClr val="002060"/>
              </a:solidFill>
            </a:rPr>
            <a:t>Гашеная  известь </a:t>
          </a:r>
          <a:r>
            <a:rPr lang="ru-RU" sz="4000" dirty="0" smtClean="0">
              <a:solidFill>
                <a:srgbClr val="002060"/>
              </a:solidFill>
            </a:rPr>
            <a:t>–  </a:t>
          </a:r>
          <a:r>
            <a:rPr lang="ru-RU" sz="4000" b="1" dirty="0" smtClean="0">
              <a:solidFill>
                <a:srgbClr val="002060"/>
              </a:solidFill>
            </a:rPr>
            <a:t>М</a:t>
          </a:r>
          <a:endParaRPr lang="ru-RU" sz="4000" b="1" dirty="0">
            <a:solidFill>
              <a:srgbClr val="002060"/>
            </a:solidFill>
          </a:endParaRPr>
        </a:p>
      </dgm:t>
    </dgm:pt>
    <dgm:pt modelId="{BF1DC54D-C1B6-4A6C-A956-BC87CB5788EA}" type="parTrans" cxnId="{259E62F7-6CD8-4CCA-8439-031B9BA959D5}">
      <dgm:prSet/>
      <dgm:spPr/>
      <dgm:t>
        <a:bodyPr/>
        <a:lstStyle/>
        <a:p>
          <a:endParaRPr lang="ru-RU"/>
        </a:p>
      </dgm:t>
    </dgm:pt>
    <dgm:pt modelId="{299D4A76-95AE-4672-AF46-81D7AF590DA4}" type="sibTrans" cxnId="{259E62F7-6CD8-4CCA-8439-031B9BA959D5}">
      <dgm:prSet/>
      <dgm:spPr/>
      <dgm:t>
        <a:bodyPr/>
        <a:lstStyle/>
        <a:p>
          <a:endParaRPr lang="ru-RU"/>
        </a:p>
      </dgm:t>
    </dgm:pt>
    <dgm:pt modelId="{488A8DA8-F0C8-48A1-8B44-2F273B84AC8D}">
      <dgm:prSet phldrT="[Текст]" custT="1"/>
      <dgm:spPr/>
      <dgm:t>
        <a:bodyPr/>
        <a:lstStyle/>
        <a:p>
          <a:r>
            <a:rPr lang="ru-RU" sz="3600" dirty="0" smtClean="0">
              <a:solidFill>
                <a:srgbClr val="002060"/>
              </a:solidFill>
            </a:rPr>
            <a:t>Известковая вода – </a:t>
          </a:r>
          <a:r>
            <a:rPr lang="ru-RU" sz="3600" b="1" dirty="0" smtClean="0">
              <a:solidFill>
                <a:srgbClr val="002060"/>
              </a:solidFill>
            </a:rPr>
            <a:t>Р</a:t>
          </a:r>
          <a:endParaRPr lang="ru-RU" sz="3600" b="1" dirty="0">
            <a:solidFill>
              <a:srgbClr val="002060"/>
            </a:solidFill>
          </a:endParaRPr>
        </a:p>
      </dgm:t>
    </dgm:pt>
    <dgm:pt modelId="{22A06A62-6A49-49AF-86CC-D5061D7572D1}" type="parTrans" cxnId="{EDB08CD8-6434-4980-AA75-22D434747B5C}">
      <dgm:prSet/>
      <dgm:spPr/>
      <dgm:t>
        <a:bodyPr/>
        <a:lstStyle/>
        <a:p>
          <a:endParaRPr lang="ru-RU"/>
        </a:p>
      </dgm:t>
    </dgm:pt>
    <dgm:pt modelId="{89A7C8DD-AD64-4F24-88C1-021FDA5AB9EF}" type="sibTrans" cxnId="{EDB08CD8-6434-4980-AA75-22D434747B5C}">
      <dgm:prSet/>
      <dgm:spPr/>
      <dgm:t>
        <a:bodyPr/>
        <a:lstStyle/>
        <a:p>
          <a:endParaRPr lang="ru-RU"/>
        </a:p>
      </dgm:t>
    </dgm:pt>
    <dgm:pt modelId="{BF611BF3-A564-4DB4-B761-0BFB31E8F59D}">
      <dgm:prSet phldrT="[Текст]" custT="1"/>
      <dgm:spPr/>
      <dgm:t>
        <a:bodyPr/>
        <a:lstStyle/>
        <a:p>
          <a:r>
            <a:rPr lang="ru-RU" sz="3600" dirty="0" smtClean="0">
              <a:solidFill>
                <a:srgbClr val="002060"/>
              </a:solidFill>
            </a:rPr>
            <a:t>Известковое молоко - </a:t>
          </a:r>
          <a:r>
            <a:rPr lang="ru-RU" sz="3600" b="1" dirty="0" smtClean="0">
              <a:solidFill>
                <a:srgbClr val="002060"/>
              </a:solidFill>
            </a:rPr>
            <a:t>взвесь</a:t>
          </a:r>
          <a:endParaRPr lang="ru-RU" sz="3600" b="1" dirty="0">
            <a:solidFill>
              <a:srgbClr val="002060"/>
            </a:solidFill>
          </a:endParaRPr>
        </a:p>
      </dgm:t>
    </dgm:pt>
    <dgm:pt modelId="{C18D24A2-F19C-4ABE-BAE3-622305D0BEE4}" type="parTrans" cxnId="{041EC5AD-F4C8-4613-96CD-1E422667D110}">
      <dgm:prSet/>
      <dgm:spPr/>
      <dgm:t>
        <a:bodyPr/>
        <a:lstStyle/>
        <a:p>
          <a:endParaRPr lang="ru-RU"/>
        </a:p>
      </dgm:t>
    </dgm:pt>
    <dgm:pt modelId="{E9C0D645-699E-43EE-A6A6-69D9686D6118}" type="sibTrans" cxnId="{041EC5AD-F4C8-4613-96CD-1E422667D110}">
      <dgm:prSet/>
      <dgm:spPr/>
      <dgm:t>
        <a:bodyPr/>
        <a:lstStyle/>
        <a:p>
          <a:endParaRPr lang="ru-RU"/>
        </a:p>
      </dgm:t>
    </dgm:pt>
    <dgm:pt modelId="{DF768CFD-7499-40CA-B0CF-28F4C5157FDA}" type="pres">
      <dgm:prSet presAssocID="{BF5164F3-874D-46CB-87D1-A4ECC182411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BF6E59-027A-45D7-BCF1-091746E26B12}" type="pres">
      <dgm:prSet presAssocID="{9DBFA162-02BE-408C-80B1-B7595575C90C}" presName="linNode" presStyleCnt="0"/>
      <dgm:spPr/>
    </dgm:pt>
    <dgm:pt modelId="{409845C2-D7EF-42E0-9B13-D3E07F80AEBF}" type="pres">
      <dgm:prSet presAssocID="{9DBFA162-02BE-408C-80B1-B7595575C90C}" presName="parentText" presStyleLbl="node1" presStyleIdx="0" presStyleCnt="1" custScaleX="70550" custScaleY="122926" custLinFactNeighborX="-12114" custLinFactNeighborY="10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52FAD-339B-4FC2-89ED-C31BAB6A6E65}" type="pres">
      <dgm:prSet presAssocID="{9DBFA162-02BE-408C-80B1-B7595575C90C}" presName="descendantText" presStyleLbl="alignAccFollowNode1" presStyleIdx="0" presStyleCnt="1" custScaleX="95711" custScaleY="115646" custLinFactNeighborX="-19910" custLinFactNeighborY="-35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A718531-7F6F-47C9-BD68-2FBE4E4D6137}" type="presOf" srcId="{9DBFA162-02BE-408C-80B1-B7595575C90C}" destId="{409845C2-D7EF-42E0-9B13-D3E07F80AEBF}" srcOrd="0" destOrd="0" presId="urn:microsoft.com/office/officeart/2005/8/layout/vList5"/>
    <dgm:cxn modelId="{259E62F7-6CD8-4CCA-8439-031B9BA959D5}" srcId="{9DBFA162-02BE-408C-80B1-B7595575C90C}" destId="{4B148748-2C0C-40EA-856A-58A0C3FB8573}" srcOrd="1" destOrd="0" parTransId="{BF1DC54D-C1B6-4A6C-A956-BC87CB5788EA}" sibTransId="{299D4A76-95AE-4672-AF46-81D7AF590DA4}"/>
    <dgm:cxn modelId="{65F80244-8494-4A6A-9E04-7AE78D27130B}" type="presOf" srcId="{BF611BF3-A564-4DB4-B761-0BFB31E8F59D}" destId="{20C52FAD-339B-4FC2-89ED-C31BAB6A6E65}" srcOrd="0" destOrd="3" presId="urn:microsoft.com/office/officeart/2005/8/layout/vList5"/>
    <dgm:cxn modelId="{EDB08CD8-6434-4980-AA75-22D434747B5C}" srcId="{9DBFA162-02BE-408C-80B1-B7595575C90C}" destId="{488A8DA8-F0C8-48A1-8B44-2F273B84AC8D}" srcOrd="2" destOrd="0" parTransId="{22A06A62-6A49-49AF-86CC-D5061D7572D1}" sibTransId="{89A7C8DD-AD64-4F24-88C1-021FDA5AB9EF}"/>
    <dgm:cxn modelId="{F7ADCDF5-AA15-4915-B744-51CAD98DFEA9}" srcId="{9DBFA162-02BE-408C-80B1-B7595575C90C}" destId="{24A80976-BD7C-40EE-8AF1-819503B8F9A5}" srcOrd="0" destOrd="0" parTransId="{B1332C31-054A-4790-8574-85BD57CA422A}" sibTransId="{A68F1722-637C-4789-AD52-8DEA79655E7B}"/>
    <dgm:cxn modelId="{041EC5AD-F4C8-4613-96CD-1E422667D110}" srcId="{9DBFA162-02BE-408C-80B1-B7595575C90C}" destId="{BF611BF3-A564-4DB4-B761-0BFB31E8F59D}" srcOrd="3" destOrd="0" parTransId="{C18D24A2-F19C-4ABE-BAE3-622305D0BEE4}" sibTransId="{E9C0D645-699E-43EE-A6A6-69D9686D6118}"/>
    <dgm:cxn modelId="{B5EF6C10-A3C9-427D-8ABD-D0BE8705A11F}" type="presOf" srcId="{24A80976-BD7C-40EE-8AF1-819503B8F9A5}" destId="{20C52FAD-339B-4FC2-89ED-C31BAB6A6E65}" srcOrd="0" destOrd="0" presId="urn:microsoft.com/office/officeart/2005/8/layout/vList5"/>
    <dgm:cxn modelId="{AF795D8D-140E-4EE9-9F3F-054AA5A15D49}" srcId="{BF5164F3-874D-46CB-87D1-A4ECC1824116}" destId="{9DBFA162-02BE-408C-80B1-B7595575C90C}" srcOrd="0" destOrd="0" parTransId="{AD2C8175-0864-4B01-8A47-285D33DDBB32}" sibTransId="{FD46F8F0-D021-4EEE-AFC3-5209D3FA04E0}"/>
    <dgm:cxn modelId="{D5AD981E-8583-4D44-AEC0-283018072359}" type="presOf" srcId="{488A8DA8-F0C8-48A1-8B44-2F273B84AC8D}" destId="{20C52FAD-339B-4FC2-89ED-C31BAB6A6E65}" srcOrd="0" destOrd="2" presId="urn:microsoft.com/office/officeart/2005/8/layout/vList5"/>
    <dgm:cxn modelId="{9ECB7C26-809B-4B20-8EB4-D25B2DFBC68A}" type="presOf" srcId="{4B148748-2C0C-40EA-856A-58A0C3FB8573}" destId="{20C52FAD-339B-4FC2-89ED-C31BAB6A6E65}" srcOrd="0" destOrd="1" presId="urn:microsoft.com/office/officeart/2005/8/layout/vList5"/>
    <dgm:cxn modelId="{DEAD7074-D648-47E9-96D8-61649FACF9A0}" type="presOf" srcId="{BF5164F3-874D-46CB-87D1-A4ECC1824116}" destId="{DF768CFD-7499-40CA-B0CF-28F4C5157FDA}" srcOrd="0" destOrd="0" presId="urn:microsoft.com/office/officeart/2005/8/layout/vList5"/>
    <dgm:cxn modelId="{88F399DC-5597-477F-A60C-8E74F69FBCF8}" type="presParOf" srcId="{DF768CFD-7499-40CA-B0CF-28F4C5157FDA}" destId="{BABF6E59-027A-45D7-BCF1-091746E26B12}" srcOrd="0" destOrd="0" presId="urn:microsoft.com/office/officeart/2005/8/layout/vList5"/>
    <dgm:cxn modelId="{8B0BA9B9-FB07-44FF-82DF-CF4034D9B014}" type="presParOf" srcId="{BABF6E59-027A-45D7-BCF1-091746E26B12}" destId="{409845C2-D7EF-42E0-9B13-D3E07F80AEBF}" srcOrd="0" destOrd="0" presId="urn:microsoft.com/office/officeart/2005/8/layout/vList5"/>
    <dgm:cxn modelId="{C112754F-AEE7-4B86-AA7C-BBDE1292063E}" type="presParOf" srcId="{BABF6E59-027A-45D7-BCF1-091746E26B12}" destId="{20C52FAD-339B-4FC2-89ED-C31BAB6A6E6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367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10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1318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998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195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866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96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8676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98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624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421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773FB-014C-4E96-AAA9-C56D38E84142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A2F90F-D316-4D79-8758-F93498A499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979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Основания и их свойства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29.11.2019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66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Номенклатура</a:t>
            </a:r>
            <a:r>
              <a:rPr lang="ru-RU" dirty="0" smtClean="0">
                <a:solidFill>
                  <a:srgbClr val="002060"/>
                </a:solidFill>
              </a:rPr>
              <a:t> оснований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(правила составления химических названий)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 smtClean="0"/>
              <a:t>Пример: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4000" b="1" dirty="0" smtClean="0"/>
              <a:t>NaOH</a:t>
            </a:r>
            <a:r>
              <a:rPr lang="en-US" sz="4000" dirty="0" smtClean="0"/>
              <a:t> </a:t>
            </a:r>
            <a:r>
              <a:rPr lang="ru-RU" sz="4000" dirty="0" smtClean="0"/>
              <a:t>– гидроксид </a:t>
            </a:r>
            <a:r>
              <a:rPr lang="ru-RU" sz="4000" dirty="0" smtClean="0">
                <a:solidFill>
                  <a:srgbClr val="00B0F0"/>
                </a:solidFill>
              </a:rPr>
              <a:t>(чего?) </a:t>
            </a:r>
            <a:r>
              <a:rPr lang="ru-RU" sz="4000" dirty="0" smtClean="0"/>
              <a:t>натрия</a:t>
            </a:r>
            <a:endParaRPr lang="en-US" sz="4000" dirty="0" smtClean="0"/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n-US" sz="4000" b="1" dirty="0" smtClean="0"/>
              <a:t>Fe</a:t>
            </a:r>
            <a:r>
              <a:rPr lang="ru-RU" sz="3460" b="1" baseline="30000" dirty="0" smtClean="0">
                <a:solidFill>
                  <a:srgbClr val="FF0000"/>
                </a:solidFill>
              </a:rPr>
              <a:t>2+ </a:t>
            </a:r>
            <a:r>
              <a:rPr lang="en-US" sz="4000" b="1" dirty="0" smtClean="0"/>
              <a:t>(OH)</a:t>
            </a:r>
            <a:r>
              <a:rPr lang="en-US" sz="4000" b="1" baseline="-25000" dirty="0" smtClean="0"/>
              <a:t>2</a:t>
            </a:r>
            <a:r>
              <a:rPr lang="ru-RU" sz="4000" dirty="0" smtClean="0"/>
              <a:t> – гидроксид железа </a:t>
            </a:r>
            <a:r>
              <a:rPr lang="ru-RU" sz="4000" dirty="0" smtClean="0">
                <a:solidFill>
                  <a:srgbClr val="FF0000"/>
                </a:solidFill>
              </a:rPr>
              <a:t>(</a:t>
            </a:r>
            <a:r>
              <a:rPr lang="en-US" sz="4000" dirty="0" smtClean="0">
                <a:solidFill>
                  <a:srgbClr val="FF0000"/>
                </a:solidFill>
              </a:rPr>
              <a:t>II</a:t>
            </a:r>
            <a:r>
              <a:rPr lang="ru-RU" sz="4000" dirty="0" smtClean="0">
                <a:solidFill>
                  <a:srgbClr val="FF0000"/>
                </a:solidFill>
              </a:rPr>
              <a:t>)</a:t>
            </a:r>
            <a:endParaRPr lang="en-US" sz="4000" baseline="-25000" dirty="0" smtClean="0">
              <a:solidFill>
                <a:srgbClr val="FF0000"/>
              </a:solidFill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sz="4000" b="1" dirty="0" smtClean="0"/>
              <a:t>Fe</a:t>
            </a:r>
            <a:r>
              <a:rPr lang="ru-RU" sz="3460" b="1" baseline="30000" dirty="0" smtClean="0">
                <a:solidFill>
                  <a:srgbClr val="FF0000"/>
                </a:solidFill>
              </a:rPr>
              <a:t> 3+ </a:t>
            </a:r>
            <a:r>
              <a:rPr lang="en-US" sz="4000" b="1" dirty="0" smtClean="0"/>
              <a:t>(OH)</a:t>
            </a:r>
            <a:r>
              <a:rPr lang="en-US" sz="4000" b="1" baseline="-25000" dirty="0" smtClean="0"/>
              <a:t>3</a:t>
            </a:r>
            <a:r>
              <a:rPr lang="ru-RU" sz="4000" dirty="0" smtClean="0"/>
              <a:t> – гидроксид железа </a:t>
            </a:r>
            <a:r>
              <a:rPr lang="ru-RU" sz="4000" dirty="0" smtClean="0">
                <a:solidFill>
                  <a:srgbClr val="FF0000"/>
                </a:solidFill>
              </a:rPr>
              <a:t>(</a:t>
            </a:r>
            <a:r>
              <a:rPr lang="en-US" sz="4000" dirty="0" smtClean="0">
                <a:solidFill>
                  <a:srgbClr val="FF0000"/>
                </a:solidFill>
              </a:rPr>
              <a:t>III</a:t>
            </a:r>
            <a:r>
              <a:rPr lang="ru-RU" sz="4000" dirty="0" smtClean="0">
                <a:solidFill>
                  <a:srgbClr val="FF0000"/>
                </a:solidFill>
              </a:rPr>
              <a:t>)</a:t>
            </a:r>
            <a:endParaRPr lang="en-US" sz="4000" baseline="-25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936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88" y="365126"/>
            <a:ext cx="9014012" cy="68374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+mn-lt"/>
              </a:rPr>
              <a:t>Тривиальные </a:t>
            </a:r>
            <a:r>
              <a:rPr lang="ru-RU" sz="4000" b="1" dirty="0" smtClean="0">
                <a:solidFill>
                  <a:srgbClr val="002060"/>
                </a:solidFill>
                <a:latin typeface="+mn-lt"/>
              </a:rPr>
              <a:t>названия </a:t>
            </a:r>
            <a:r>
              <a:rPr lang="ru-RU" sz="4000" dirty="0" smtClean="0">
                <a:solidFill>
                  <a:srgbClr val="002060"/>
                </a:solidFill>
                <a:latin typeface="+mn-lt"/>
              </a:rPr>
              <a:t>(разговорные)</a:t>
            </a:r>
            <a:endParaRPr lang="ru-RU" sz="4000" dirty="0">
              <a:solidFill>
                <a:srgbClr val="002060"/>
              </a:solidFill>
              <a:latin typeface="+mn-lt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16526130"/>
              </p:ext>
            </p:extLst>
          </p:nvPr>
        </p:nvGraphicFramePr>
        <p:xfrm>
          <a:off x="242047" y="1425388"/>
          <a:ext cx="11111753" cy="4751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1137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88" y="365126"/>
            <a:ext cx="9014012" cy="68374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2060"/>
                </a:solidFill>
                <a:latin typeface="+mn-lt"/>
              </a:rPr>
              <a:t>Тривиальные названия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4727299"/>
              </p:ext>
            </p:extLst>
          </p:nvPr>
        </p:nvGraphicFramePr>
        <p:xfrm>
          <a:off x="242047" y="1425389"/>
          <a:ext cx="11111753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81129" y="2877670"/>
            <a:ext cx="1062318" cy="16467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7919" y="5116045"/>
            <a:ext cx="1008737" cy="13654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241134" y="660893"/>
            <a:ext cx="1175521" cy="1853707"/>
          </a:xfrm>
          <a:prstGeom prst="rect">
            <a:avLst/>
          </a:prstGeom>
        </p:spPr>
      </p:pic>
      <p:sp>
        <p:nvSpPr>
          <p:cNvPr id="8" name="Стрелка вправо 7"/>
          <p:cNvSpPr/>
          <p:nvPr/>
        </p:nvSpPr>
        <p:spPr>
          <a:xfrm>
            <a:off x="8065473" y="3572231"/>
            <a:ext cx="2175661" cy="47064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углом 6"/>
          <p:cNvSpPr/>
          <p:nvPr/>
        </p:nvSpPr>
        <p:spPr>
          <a:xfrm rot="10800000" flipH="1">
            <a:off x="8065472" y="4840940"/>
            <a:ext cx="2175662" cy="122368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Стрелка углом 8"/>
          <p:cNvSpPr/>
          <p:nvPr/>
        </p:nvSpPr>
        <p:spPr>
          <a:xfrm rot="10800000" flipH="1" flipV="1">
            <a:off x="8065472" y="1698888"/>
            <a:ext cx="2073609" cy="1223327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4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0531" y="-622839"/>
            <a:ext cx="9058857" cy="762875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664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Выполнить 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/>
              <a:t>Карточка 2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21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8200" y="4424082"/>
            <a:ext cx="1972235" cy="59167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358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Ответы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2682" y="1027906"/>
            <a:ext cx="10515600" cy="4351338"/>
          </a:xfrm>
        </p:spPr>
        <p:txBody>
          <a:bodyPr/>
          <a:lstStyle/>
          <a:p>
            <a:r>
              <a:rPr lang="ru-RU" sz="4000" b="1" dirty="0"/>
              <a:t>Карточка 2</a:t>
            </a:r>
          </a:p>
          <a:p>
            <a:pPr marL="0" indent="0">
              <a:buNone/>
            </a:pPr>
            <a:r>
              <a:rPr lang="ru-RU" sz="4000" dirty="0" smtClean="0"/>
              <a:t>Распознать </a:t>
            </a:r>
            <a:r>
              <a:rPr lang="ru-RU" sz="4000" dirty="0"/>
              <a:t>основания:</a:t>
            </a:r>
          </a:p>
          <a:p>
            <a:pPr marL="0" indent="0" defTabSz="444500">
              <a:buNone/>
            </a:pPr>
            <a:r>
              <a:rPr lang="ru-RU" sz="4000" dirty="0"/>
              <a:t>1.	CH</a:t>
            </a:r>
            <a:r>
              <a:rPr lang="ru-RU" sz="4000" baseline="-25000" dirty="0"/>
              <a:t>3</a:t>
            </a:r>
            <a:r>
              <a:rPr lang="ru-RU" sz="4000" dirty="0"/>
              <a:t>OH</a:t>
            </a:r>
          </a:p>
          <a:p>
            <a:pPr marL="0" indent="0" defTabSz="444500">
              <a:buNone/>
            </a:pPr>
            <a:r>
              <a:rPr lang="ru-RU" sz="4000" dirty="0"/>
              <a:t>2.	CrPO</a:t>
            </a:r>
            <a:r>
              <a:rPr lang="ru-RU" sz="4000" baseline="-25000" dirty="0"/>
              <a:t>4</a:t>
            </a:r>
          </a:p>
          <a:p>
            <a:pPr marL="0" indent="0" defTabSz="444500">
              <a:buNone/>
            </a:pPr>
            <a:r>
              <a:rPr lang="ru-RU" sz="4000" dirty="0"/>
              <a:t>3.	H</a:t>
            </a:r>
            <a:r>
              <a:rPr lang="ru-RU" sz="4000" baseline="-25000" dirty="0"/>
              <a:t>2</a:t>
            </a:r>
            <a:r>
              <a:rPr lang="ru-RU" sz="4000" dirty="0"/>
              <a:t>SiO</a:t>
            </a:r>
            <a:r>
              <a:rPr lang="ru-RU" sz="4000" baseline="-25000" dirty="0"/>
              <a:t>3</a:t>
            </a:r>
          </a:p>
          <a:p>
            <a:pPr marL="0" indent="0" defTabSz="444500">
              <a:buNone/>
            </a:pPr>
            <a:r>
              <a:rPr lang="ru-RU" sz="4000" dirty="0">
                <a:solidFill>
                  <a:srgbClr val="0070C0"/>
                </a:solidFill>
              </a:rPr>
              <a:t>4.	</a:t>
            </a:r>
            <a:r>
              <a:rPr lang="ru-RU" sz="4000" dirty="0" err="1">
                <a:solidFill>
                  <a:srgbClr val="0070C0"/>
                </a:solidFill>
              </a:rPr>
              <a:t>CsOH</a:t>
            </a:r>
            <a:endParaRPr lang="ru-RU" sz="4000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917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70C0"/>
                </a:solidFill>
              </a:rPr>
              <a:t>Ответы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5729"/>
            <a:ext cx="10515600" cy="47112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2. Составить формулы оснований, образованных следующими металлами, </a:t>
            </a:r>
            <a:r>
              <a:rPr lang="ru-RU" sz="4000" dirty="0" smtClean="0"/>
              <a:t>назвать </a:t>
            </a:r>
            <a:r>
              <a:rPr lang="ru-RU" sz="4000" dirty="0"/>
              <a:t>их:</a:t>
            </a:r>
          </a:p>
          <a:p>
            <a:pPr lvl="0"/>
            <a:r>
              <a:rPr lang="ru-RU" sz="4000" dirty="0" smtClean="0"/>
              <a:t>К          </a:t>
            </a:r>
            <a:r>
              <a:rPr lang="ru-RU" sz="4000" dirty="0" smtClean="0">
                <a:solidFill>
                  <a:srgbClr val="0070C0"/>
                </a:solidFill>
              </a:rPr>
              <a:t>-     </a:t>
            </a:r>
            <a:r>
              <a:rPr lang="en-US" sz="4000" b="1" dirty="0" smtClean="0">
                <a:solidFill>
                  <a:srgbClr val="002060"/>
                </a:solidFill>
              </a:rPr>
              <a:t>KOH</a:t>
            </a:r>
            <a:r>
              <a:rPr lang="ru-RU" sz="4000" b="1" dirty="0" smtClean="0">
                <a:solidFill>
                  <a:srgbClr val="002060"/>
                </a:solidFill>
              </a:rPr>
              <a:t>   </a:t>
            </a:r>
            <a:r>
              <a:rPr lang="ru-RU" sz="4000" dirty="0" smtClean="0">
                <a:solidFill>
                  <a:srgbClr val="0070C0"/>
                </a:solidFill>
              </a:rPr>
              <a:t>           </a:t>
            </a:r>
          </a:p>
          <a:p>
            <a:pPr lvl="0"/>
            <a:r>
              <a:rPr lang="en-US" sz="4000" dirty="0" smtClean="0"/>
              <a:t>Al      </a:t>
            </a:r>
            <a:r>
              <a:rPr lang="ru-RU" sz="4000" dirty="0" smtClean="0"/>
              <a:t>   -</a:t>
            </a:r>
            <a:r>
              <a:rPr lang="en-US" sz="4000" dirty="0" smtClean="0"/>
              <a:t>     </a:t>
            </a:r>
            <a:r>
              <a:rPr lang="en-US" sz="4000" b="1" dirty="0" smtClean="0">
                <a:solidFill>
                  <a:srgbClr val="002060"/>
                </a:solidFill>
              </a:rPr>
              <a:t>Al(OH)</a:t>
            </a:r>
            <a:r>
              <a:rPr lang="en-US" sz="4000" b="1" baseline="-25000" dirty="0" smtClean="0">
                <a:solidFill>
                  <a:srgbClr val="002060"/>
                </a:solidFill>
              </a:rPr>
              <a:t>3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en-US" sz="4000" dirty="0" smtClean="0"/>
              <a:t>      </a:t>
            </a:r>
            <a:endParaRPr lang="ru-RU" sz="4000" dirty="0"/>
          </a:p>
          <a:p>
            <a:pPr lvl="0"/>
            <a:r>
              <a:rPr lang="en-US" sz="4000" dirty="0"/>
              <a:t>Ca     </a:t>
            </a:r>
            <a:r>
              <a:rPr lang="ru-RU" sz="4000" dirty="0" smtClean="0"/>
              <a:t>  </a:t>
            </a:r>
            <a:r>
              <a:rPr lang="en-US" sz="4000" dirty="0" smtClean="0"/>
              <a:t> </a:t>
            </a:r>
            <a:r>
              <a:rPr lang="ru-RU" sz="4000" dirty="0" smtClean="0"/>
              <a:t>-</a:t>
            </a:r>
            <a:r>
              <a:rPr lang="en-US" sz="4000" dirty="0" smtClean="0"/>
              <a:t>     </a:t>
            </a:r>
            <a:r>
              <a:rPr lang="en-US" sz="4000" b="1" dirty="0" smtClean="0">
                <a:solidFill>
                  <a:srgbClr val="002060"/>
                </a:solidFill>
              </a:rPr>
              <a:t>Ca(OH)</a:t>
            </a:r>
            <a:r>
              <a:rPr lang="en-US" sz="40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000" b="1" dirty="0" smtClean="0">
                <a:solidFill>
                  <a:srgbClr val="002060"/>
                </a:solidFill>
              </a:rPr>
              <a:t>  </a:t>
            </a:r>
            <a:r>
              <a:rPr lang="en-US" sz="4000" dirty="0" smtClean="0"/>
              <a:t>     </a:t>
            </a:r>
            <a:endParaRPr lang="ru-RU" sz="4000" dirty="0"/>
          </a:p>
          <a:p>
            <a:pPr lvl="0"/>
            <a:r>
              <a:rPr lang="en-US" sz="4000" dirty="0"/>
              <a:t>Cu (II)  </a:t>
            </a:r>
            <a:r>
              <a:rPr lang="ru-RU" sz="4000" dirty="0" smtClean="0"/>
              <a:t>-</a:t>
            </a:r>
            <a:r>
              <a:rPr lang="en-US" sz="4000" dirty="0" smtClean="0"/>
              <a:t>     </a:t>
            </a:r>
            <a:r>
              <a:rPr lang="en-US" sz="4000" b="1" dirty="0" smtClean="0">
                <a:solidFill>
                  <a:srgbClr val="002060"/>
                </a:solidFill>
              </a:rPr>
              <a:t>Cu(OH)</a:t>
            </a:r>
            <a:r>
              <a:rPr lang="en-US" sz="4000" b="1" baseline="-25000" dirty="0" smtClean="0">
                <a:solidFill>
                  <a:srgbClr val="002060"/>
                </a:solidFill>
              </a:rPr>
              <a:t>2</a:t>
            </a:r>
            <a:r>
              <a:rPr lang="en-US" sz="4000" b="1" dirty="0" smtClean="0">
                <a:solidFill>
                  <a:srgbClr val="002060"/>
                </a:solidFill>
              </a:rPr>
              <a:t>  </a:t>
            </a:r>
            <a:r>
              <a:rPr lang="en-US" sz="4000" dirty="0" smtClean="0"/>
              <a:t>         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657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1634" y="365125"/>
            <a:ext cx="10372165" cy="468593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Ответы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33718"/>
            <a:ext cx="10515600" cy="60242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3. Выберите из предложенных веществ основания и запишите их в два столбика по признаку растворимости:</a:t>
            </a:r>
          </a:p>
          <a:p>
            <a:pPr marL="0" indent="0">
              <a:buNone/>
            </a:pPr>
            <a:r>
              <a:rPr lang="en-US" sz="4000" dirty="0"/>
              <a:t>CaO     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Al(OH)</a:t>
            </a:r>
            <a:r>
              <a:rPr lang="en-US" sz="4000" b="1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dirty="0"/>
              <a:t>     HCl      </a:t>
            </a:r>
            <a:r>
              <a:rPr lang="en-US" sz="4000" b="1" dirty="0">
                <a:solidFill>
                  <a:srgbClr val="FF0000"/>
                </a:solidFill>
              </a:rPr>
              <a:t>KOH </a:t>
            </a:r>
            <a:r>
              <a:rPr lang="en-US" sz="4000" dirty="0"/>
              <a:t>     Na</a:t>
            </a:r>
            <a:r>
              <a:rPr lang="en-US" sz="4000" baseline="-25000" dirty="0"/>
              <a:t>2</a:t>
            </a:r>
            <a:r>
              <a:rPr lang="en-US" sz="4000" dirty="0"/>
              <a:t>SO</a:t>
            </a:r>
            <a:r>
              <a:rPr lang="en-US" sz="4000" baseline="-25000" dirty="0"/>
              <a:t>4</a:t>
            </a:r>
            <a:r>
              <a:rPr lang="en-US" sz="4000" dirty="0"/>
              <a:t>   MgO     </a:t>
            </a:r>
            <a:r>
              <a:rPr lang="en-US" sz="4000" b="1" dirty="0">
                <a:solidFill>
                  <a:srgbClr val="002060"/>
                </a:solidFill>
              </a:rPr>
              <a:t> </a:t>
            </a:r>
            <a:r>
              <a:rPr lang="en-US" sz="4000" b="1" dirty="0">
                <a:solidFill>
                  <a:srgbClr val="FF0000"/>
                </a:solidFill>
              </a:rPr>
              <a:t>Ba(OH)</a:t>
            </a:r>
            <a:r>
              <a:rPr lang="en-US" sz="4000" b="1" baseline="-25000" dirty="0">
                <a:solidFill>
                  <a:srgbClr val="FF0000"/>
                </a:solidFill>
              </a:rPr>
              <a:t>2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002060"/>
                </a:solidFill>
              </a:rPr>
              <a:t>     </a:t>
            </a:r>
            <a:r>
              <a:rPr lang="en-US" sz="4000" dirty="0"/>
              <a:t>H</a:t>
            </a:r>
            <a:r>
              <a:rPr lang="en-US" sz="4000" baseline="-25000" dirty="0"/>
              <a:t>2</a:t>
            </a:r>
            <a:r>
              <a:rPr lang="en-US" sz="4000" dirty="0"/>
              <a:t>SO</a:t>
            </a:r>
            <a:r>
              <a:rPr lang="en-US" sz="4000" baseline="-25000" dirty="0"/>
              <a:t>4</a:t>
            </a:r>
            <a:r>
              <a:rPr lang="en-US" sz="4000" dirty="0"/>
              <a:t>       N</a:t>
            </a:r>
            <a:r>
              <a:rPr lang="en-US" sz="4000" baseline="-25000" dirty="0"/>
              <a:t>2</a:t>
            </a:r>
            <a:r>
              <a:rPr lang="en-US" sz="4000" dirty="0"/>
              <a:t>O</a:t>
            </a:r>
            <a:r>
              <a:rPr lang="en-US" sz="4000" baseline="-25000" dirty="0"/>
              <a:t>5</a:t>
            </a:r>
            <a:r>
              <a:rPr lang="en-US" sz="4000" dirty="0"/>
              <a:t>      </a:t>
            </a:r>
            <a:r>
              <a:rPr lang="en-US" sz="4000" b="1" dirty="0">
                <a:solidFill>
                  <a:srgbClr val="FF0000"/>
                </a:solidFill>
              </a:rPr>
              <a:t>NaOH </a:t>
            </a:r>
            <a:r>
              <a:rPr lang="en-US" sz="4000" dirty="0"/>
              <a:t>   HNO</a:t>
            </a:r>
            <a:r>
              <a:rPr lang="en-US" sz="4000" baseline="-25000" dirty="0"/>
              <a:t>3</a:t>
            </a:r>
            <a:r>
              <a:rPr lang="en-US" sz="4000" dirty="0"/>
              <a:t>    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Cu(OH)</a:t>
            </a:r>
            <a:r>
              <a:rPr lang="en-US" sz="4000" b="1" baseline="-25000" dirty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4000" dirty="0"/>
              <a:t>       MgCO</a:t>
            </a:r>
            <a:r>
              <a:rPr lang="en-US" sz="4000" baseline="-25000" dirty="0"/>
              <a:t>3</a:t>
            </a:r>
            <a:r>
              <a:rPr lang="en-US" sz="4000" dirty="0"/>
              <a:t>      </a:t>
            </a:r>
            <a:r>
              <a:rPr lang="en-US" sz="4000" b="1" dirty="0">
                <a:solidFill>
                  <a:schemeClr val="accent1">
                    <a:lumMod val="75000"/>
                  </a:schemeClr>
                </a:solidFill>
              </a:rPr>
              <a:t>Fe(OH)</a:t>
            </a:r>
            <a:r>
              <a:rPr lang="en-US" sz="4000" b="1" baseline="-250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4000" u="sng" dirty="0" smtClean="0">
                <a:solidFill>
                  <a:srgbClr val="FF0000"/>
                </a:solidFill>
              </a:rPr>
              <a:t>Щелочи</a:t>
            </a:r>
            <a:r>
              <a:rPr lang="ru-RU" sz="4000" u="sng" dirty="0" smtClean="0">
                <a:solidFill>
                  <a:srgbClr val="002060"/>
                </a:solidFill>
              </a:rPr>
              <a:t>                            </a:t>
            </a:r>
            <a:r>
              <a:rPr lang="ru-RU" sz="4000" u="sng" dirty="0" smtClean="0">
                <a:solidFill>
                  <a:schemeClr val="accent1">
                    <a:lumMod val="75000"/>
                  </a:schemeClr>
                </a:solidFill>
              </a:rPr>
              <a:t>Нерастворимые</a:t>
            </a:r>
            <a:r>
              <a:rPr lang="ru-RU" sz="4000" u="sng" dirty="0" smtClean="0">
                <a:solidFill>
                  <a:srgbClr val="002060"/>
                </a:solidFill>
              </a:rPr>
              <a:t> </a:t>
            </a:r>
          </a:p>
          <a:p>
            <a:pPr marL="538163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KOH</a:t>
            </a:r>
            <a:r>
              <a:rPr lang="en-US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 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Al(OH)</a:t>
            </a:r>
            <a:r>
              <a:rPr lang="en-US" sz="4000" b="1" baseline="-25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4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38163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Ba(OH)</a:t>
            </a:r>
            <a:r>
              <a:rPr lang="en-US" sz="4000" b="1" baseline="-25000" dirty="0" smtClean="0">
                <a:solidFill>
                  <a:srgbClr val="FF0000"/>
                </a:solidFill>
              </a:rPr>
              <a:t>2</a:t>
            </a:r>
            <a:r>
              <a:rPr lang="en-US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Cu(OH)</a:t>
            </a:r>
            <a:r>
              <a:rPr lang="en-US" sz="4000" b="1" baseline="-25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sz="4000" b="1" baseline="-25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38163" indent="0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NaOH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                         </a:t>
            </a:r>
            <a:r>
              <a:rPr lang="en-US" sz="4000" b="1" dirty="0" smtClean="0">
                <a:solidFill>
                  <a:schemeClr val="accent1">
                    <a:lumMod val="75000"/>
                  </a:schemeClr>
                </a:solidFill>
              </a:rPr>
              <a:t>Fe(OH)</a:t>
            </a:r>
            <a:r>
              <a:rPr lang="en-US" sz="4000" b="1" baseline="-25000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38163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409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ОБЖ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щелочи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377671" cy="381158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Разъедают кожу и слизистые ткани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Все работы проводить в очках и резиновых перчатках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</a:rPr>
              <a:t>При попадании на кожу промывать проточной водой. Затем обратиться за медицинской помощью.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13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6859" y="1304365"/>
            <a:ext cx="2460812" cy="1169894"/>
          </a:xfrm>
          <a:prstGeom prst="rect">
            <a:avLst/>
          </a:prstGeom>
          <a:solidFill>
            <a:srgbClr val="F612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Химические свойства оснований.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9965" y="1277472"/>
            <a:ext cx="10963835" cy="5580528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ru-RU" sz="3600" b="1" dirty="0">
                <a:solidFill>
                  <a:srgbClr val="002060"/>
                </a:solidFill>
              </a:rPr>
              <a:t>1 </a:t>
            </a:r>
            <a:r>
              <a:rPr lang="ru-RU" sz="3600" b="1" dirty="0" smtClean="0">
                <a:solidFill>
                  <a:srgbClr val="002060"/>
                </a:solidFill>
              </a:rPr>
              <a:t>задание</a:t>
            </a:r>
            <a:r>
              <a:rPr lang="ru-RU" sz="3600" b="1" dirty="0" smtClean="0">
                <a:solidFill>
                  <a:schemeClr val="bg1"/>
                </a:solidFill>
              </a:rPr>
              <a:t>:   </a:t>
            </a:r>
            <a:r>
              <a:rPr lang="ru-RU" sz="3600" dirty="0" smtClean="0">
                <a:solidFill>
                  <a:srgbClr val="002060"/>
                </a:solidFill>
              </a:rPr>
              <a:t>Прилить к р-</a:t>
            </a:r>
            <a:r>
              <a:rPr lang="ru-RU" sz="3600" dirty="0" err="1" smtClean="0">
                <a:solidFill>
                  <a:srgbClr val="002060"/>
                </a:solidFill>
              </a:rPr>
              <a:t>ру</a:t>
            </a:r>
            <a:r>
              <a:rPr lang="ru-RU" sz="3600" dirty="0" smtClean="0">
                <a:solidFill>
                  <a:srgbClr val="002060"/>
                </a:solidFill>
              </a:rPr>
              <a:t> К</a:t>
            </a:r>
            <a:r>
              <a:rPr lang="en-US" sz="3600" dirty="0" smtClean="0">
                <a:solidFill>
                  <a:srgbClr val="002060"/>
                </a:solidFill>
              </a:rPr>
              <a:t>OH </a:t>
            </a:r>
            <a:r>
              <a:rPr lang="ru-RU" sz="3600" dirty="0" smtClean="0">
                <a:solidFill>
                  <a:srgbClr val="002060"/>
                </a:solidFill>
              </a:rPr>
              <a:t>+ р-р фенолфталеина</a:t>
            </a:r>
            <a:endParaRPr lang="en-US" sz="3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chemeClr val="bg1"/>
                </a:solidFill>
              </a:rPr>
              <a:t>1) свойство: </a:t>
            </a:r>
            <a:endParaRPr lang="en-US" sz="3600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2 </a:t>
            </a:r>
            <a:r>
              <a:rPr lang="ru-RU" sz="3600" b="1" dirty="0">
                <a:solidFill>
                  <a:srgbClr val="002060"/>
                </a:solidFill>
              </a:rPr>
              <a:t>задание: </a:t>
            </a:r>
            <a:r>
              <a:rPr lang="ru-RU" sz="3600" dirty="0" smtClean="0">
                <a:solidFill>
                  <a:srgbClr val="002060"/>
                </a:solidFill>
              </a:rPr>
              <a:t>Прилить </a:t>
            </a:r>
            <a:r>
              <a:rPr lang="ru-RU" sz="3600" dirty="0">
                <a:solidFill>
                  <a:srgbClr val="002060"/>
                </a:solidFill>
              </a:rPr>
              <a:t>к р-</a:t>
            </a:r>
            <a:r>
              <a:rPr lang="ru-RU" sz="3600" dirty="0" err="1">
                <a:solidFill>
                  <a:srgbClr val="002060"/>
                </a:solidFill>
              </a:rPr>
              <a:t>ру</a:t>
            </a:r>
            <a:r>
              <a:rPr lang="ru-RU" sz="3600" dirty="0">
                <a:solidFill>
                  <a:srgbClr val="002060"/>
                </a:solidFill>
              </a:rPr>
              <a:t> К</a:t>
            </a:r>
            <a:r>
              <a:rPr lang="en-US" sz="3600" dirty="0">
                <a:solidFill>
                  <a:srgbClr val="002060"/>
                </a:solidFill>
              </a:rPr>
              <a:t>OH </a:t>
            </a:r>
            <a:r>
              <a:rPr lang="ru-RU" sz="3600" dirty="0">
                <a:solidFill>
                  <a:srgbClr val="002060"/>
                </a:solidFill>
              </a:rPr>
              <a:t>+ р-р </a:t>
            </a:r>
            <a:r>
              <a:rPr lang="en-US" sz="3600" dirty="0" smtClean="0">
                <a:solidFill>
                  <a:srgbClr val="002060"/>
                </a:solidFill>
              </a:rPr>
              <a:t>HCl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                     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3 </a:t>
            </a:r>
            <a:r>
              <a:rPr lang="ru-RU" sz="3600" b="1" dirty="0">
                <a:solidFill>
                  <a:srgbClr val="002060"/>
                </a:solidFill>
              </a:rPr>
              <a:t>задание: </a:t>
            </a:r>
            <a:r>
              <a:rPr lang="ru-RU" sz="3600" dirty="0">
                <a:solidFill>
                  <a:srgbClr val="002060"/>
                </a:solidFill>
              </a:rPr>
              <a:t>а) Прилить к р-</a:t>
            </a:r>
            <a:r>
              <a:rPr lang="ru-RU" sz="3600" dirty="0" err="1">
                <a:solidFill>
                  <a:srgbClr val="002060"/>
                </a:solidFill>
              </a:rPr>
              <a:t>ру</a:t>
            </a:r>
            <a:r>
              <a:rPr lang="ru-RU" sz="3600" dirty="0">
                <a:solidFill>
                  <a:srgbClr val="002060"/>
                </a:solidFill>
              </a:rPr>
              <a:t> К</a:t>
            </a:r>
            <a:r>
              <a:rPr lang="en-US" sz="3600" dirty="0">
                <a:solidFill>
                  <a:srgbClr val="002060"/>
                </a:solidFill>
              </a:rPr>
              <a:t>OH </a:t>
            </a:r>
            <a:r>
              <a:rPr lang="ru-RU" sz="3600" dirty="0">
                <a:solidFill>
                  <a:srgbClr val="002060"/>
                </a:solidFill>
              </a:rPr>
              <a:t>+ р-р </a:t>
            </a:r>
            <a:r>
              <a:rPr lang="en-US" sz="3600" dirty="0" smtClean="0">
                <a:solidFill>
                  <a:srgbClr val="002060"/>
                </a:solidFill>
              </a:rPr>
              <a:t>FeCl</a:t>
            </a:r>
            <a:r>
              <a:rPr lang="en-US" sz="3600" baseline="-25000" dirty="0" smtClean="0">
                <a:solidFill>
                  <a:srgbClr val="002060"/>
                </a:solidFill>
              </a:rPr>
              <a:t>3</a:t>
            </a:r>
            <a:endParaRPr lang="ru-RU" sz="3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953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5711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Цели урока: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u="sng" dirty="0" smtClean="0"/>
              <a:t>Предметные:</a:t>
            </a:r>
          </a:p>
          <a:p>
            <a:r>
              <a:rPr lang="ru-RU" i="1" dirty="0" smtClean="0"/>
              <a:t>Актуализировать </a:t>
            </a:r>
            <a:r>
              <a:rPr lang="ru-RU" i="1" dirty="0"/>
              <a:t>знания об основаниях как классе электролитов;</a:t>
            </a:r>
            <a:endParaRPr lang="ru-RU" dirty="0" smtClean="0">
              <a:effectLst/>
            </a:endParaRPr>
          </a:p>
          <a:p>
            <a:r>
              <a:rPr lang="ru-RU" i="1" dirty="0"/>
              <a:t>вспомнить их классификацию по разным признакам;</a:t>
            </a:r>
            <a:endParaRPr lang="ru-RU" dirty="0" smtClean="0">
              <a:effectLst/>
            </a:endParaRPr>
          </a:p>
          <a:p>
            <a:r>
              <a:rPr lang="ru-RU" i="1" dirty="0" smtClean="0"/>
              <a:t>изучить </a:t>
            </a:r>
            <a:r>
              <a:rPr lang="ru-RU" i="1" dirty="0"/>
              <a:t>химические свойства оснований в свете теории </a:t>
            </a:r>
            <a:r>
              <a:rPr lang="ru-RU" i="1" dirty="0" smtClean="0"/>
              <a:t>электролитической </a:t>
            </a:r>
            <a:r>
              <a:rPr lang="ru-RU" i="1" dirty="0"/>
              <a:t>диссоциации;</a:t>
            </a:r>
            <a:endParaRPr lang="ru-RU" dirty="0"/>
          </a:p>
          <a:p>
            <a:r>
              <a:rPr lang="ru-RU" i="1" dirty="0"/>
              <a:t>изучить способы получения оснований;</a:t>
            </a:r>
            <a:endParaRPr lang="ru-RU" dirty="0"/>
          </a:p>
          <a:p>
            <a:r>
              <a:rPr lang="ru-RU" i="1" dirty="0"/>
              <a:t>изучить области применения оснований.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913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849471" y="3321424"/>
            <a:ext cx="874058" cy="537882"/>
          </a:xfrm>
          <a:prstGeom prst="rect">
            <a:avLst/>
          </a:prstGeom>
          <a:solidFill>
            <a:srgbClr val="F6128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Запись в тетради: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65729"/>
            <a:ext cx="10515600" cy="4711234"/>
          </a:xfrm>
          <a:solidFill>
            <a:schemeClr val="bg1"/>
          </a:solidFill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1 свойство:</a:t>
            </a:r>
            <a:r>
              <a:rPr lang="en-US" sz="3600" b="1" dirty="0" smtClean="0">
                <a:solidFill>
                  <a:srgbClr val="002060"/>
                </a:solidFill>
              </a:rPr>
              <a:t> </a:t>
            </a:r>
            <a:r>
              <a:rPr lang="ru-RU" sz="3600" dirty="0" smtClean="0">
                <a:solidFill>
                  <a:srgbClr val="002060"/>
                </a:solidFill>
              </a:rPr>
              <a:t>изменяет окраску индикатора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002060"/>
                </a:solidFill>
              </a:rPr>
              <a:t>KOH </a:t>
            </a:r>
            <a:r>
              <a:rPr lang="ru-RU" sz="3600" dirty="0" smtClean="0">
                <a:solidFill>
                  <a:srgbClr val="002060"/>
                </a:solidFill>
              </a:rPr>
              <a:t>+ фенолфталеин = </a:t>
            </a:r>
            <a:r>
              <a:rPr lang="ru-RU" sz="3600" b="1" dirty="0" smtClean="0">
                <a:solidFill>
                  <a:srgbClr val="F61284"/>
                </a:solidFill>
              </a:rPr>
              <a:t>малиновый цвет раствора</a:t>
            </a:r>
            <a:endParaRPr lang="en-US" sz="3600" b="1" dirty="0" smtClean="0">
              <a:solidFill>
                <a:srgbClr val="F61284"/>
              </a:solidFill>
            </a:endParaRPr>
          </a:p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Почему?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Потому, что </a:t>
            </a:r>
            <a:r>
              <a:rPr lang="en-US" sz="3600" dirty="0" smtClean="0">
                <a:solidFill>
                  <a:srgbClr val="002060"/>
                </a:solidFill>
              </a:rPr>
              <a:t>KOH</a:t>
            </a:r>
            <a:r>
              <a:rPr lang="ru-RU" sz="3600" dirty="0" smtClean="0">
                <a:solidFill>
                  <a:srgbClr val="002060"/>
                </a:solidFill>
              </a:rPr>
              <a:t> = </a:t>
            </a:r>
            <a:r>
              <a:rPr lang="en-US" sz="3600" dirty="0" smtClean="0">
                <a:solidFill>
                  <a:srgbClr val="002060"/>
                </a:solidFill>
              </a:rPr>
              <a:t>   K</a:t>
            </a:r>
            <a:r>
              <a:rPr lang="en-US" sz="3600" baseline="30000" dirty="0" smtClean="0">
                <a:solidFill>
                  <a:srgbClr val="002060"/>
                </a:solidFill>
              </a:rPr>
              <a:t>+</a:t>
            </a:r>
            <a:r>
              <a:rPr lang="en-US" sz="3600" dirty="0" smtClean="0">
                <a:solidFill>
                  <a:srgbClr val="002060"/>
                </a:solidFill>
              </a:rPr>
              <a:t> +   OH</a:t>
            </a:r>
            <a:r>
              <a:rPr lang="en-US" sz="3600" baseline="30000" dirty="0" smtClean="0">
                <a:solidFill>
                  <a:srgbClr val="002060"/>
                </a:solidFill>
              </a:rPr>
              <a:t>-</a:t>
            </a:r>
            <a:endParaRPr lang="ru-RU" sz="3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sz="3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Вывод</a:t>
            </a:r>
            <a:r>
              <a:rPr lang="ru-RU" sz="3600" dirty="0" smtClean="0">
                <a:solidFill>
                  <a:srgbClr val="002060"/>
                </a:solidFill>
              </a:rPr>
              <a:t>: щелочи </a:t>
            </a:r>
            <a:r>
              <a:rPr lang="ru-RU" sz="3600" dirty="0" err="1" smtClean="0">
                <a:solidFill>
                  <a:srgbClr val="002060"/>
                </a:solidFill>
              </a:rPr>
              <a:t>диссоциируют</a:t>
            </a:r>
            <a:r>
              <a:rPr lang="ru-RU" sz="3600" dirty="0" smtClean="0">
                <a:solidFill>
                  <a:srgbClr val="002060"/>
                </a:solidFill>
              </a:rPr>
              <a:t> на </a:t>
            </a:r>
            <a:r>
              <a:rPr lang="ru-RU" sz="3600" b="1" dirty="0" smtClean="0">
                <a:solidFill>
                  <a:srgbClr val="F61284"/>
                </a:solidFill>
              </a:rPr>
              <a:t>гидроксид-ионы</a:t>
            </a:r>
            <a:r>
              <a:rPr lang="ru-RU" sz="3600" dirty="0" smtClean="0">
                <a:solidFill>
                  <a:srgbClr val="002060"/>
                </a:solidFill>
              </a:rPr>
              <a:t>, которые изменяют окраску индикаторов.</a:t>
            </a:r>
            <a:endParaRPr lang="en-US" sz="36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10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r>
              <a:rPr lang="en-US" dirty="0" smtClean="0"/>
              <a:t>. </a:t>
            </a:r>
            <a:r>
              <a:rPr lang="ru-RU" dirty="0"/>
              <a:t>Написать уравнение реакции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Cu(OH)</a:t>
            </a:r>
            <a:r>
              <a:rPr lang="en-US" sz="4000" baseline="-25000" dirty="0" smtClean="0">
                <a:solidFill>
                  <a:srgbClr val="002060"/>
                </a:solidFill>
              </a:rPr>
              <a:t>2</a:t>
            </a:r>
            <a:r>
              <a:rPr lang="en-US" sz="4000" dirty="0" smtClean="0">
                <a:solidFill>
                  <a:srgbClr val="002060"/>
                </a:solidFill>
              </a:rPr>
              <a:t> </a:t>
            </a:r>
            <a:r>
              <a:rPr lang="en-US" sz="4000" dirty="0">
                <a:solidFill>
                  <a:srgbClr val="002060"/>
                </a:solidFill>
              </a:rPr>
              <a:t>+ </a:t>
            </a:r>
            <a:r>
              <a:rPr lang="en-US" sz="4000" dirty="0" smtClean="0">
                <a:solidFill>
                  <a:srgbClr val="002060"/>
                </a:solidFill>
              </a:rPr>
              <a:t>HNO</a:t>
            </a:r>
            <a:r>
              <a:rPr lang="en-US" sz="4000" baseline="-25000" dirty="0" smtClean="0">
                <a:solidFill>
                  <a:srgbClr val="002060"/>
                </a:solidFill>
              </a:rPr>
              <a:t>3</a:t>
            </a:r>
            <a:r>
              <a:rPr lang="en-US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/>
              <a:t>В чем суть реакции?</a:t>
            </a:r>
          </a:p>
          <a:p>
            <a:pPr marL="0" indent="0">
              <a:buNone/>
            </a:pPr>
            <a:r>
              <a:rPr lang="ru-RU" sz="4000" dirty="0"/>
              <a:t>Какие ионы «встретились»?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065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r>
              <a:rPr lang="en-US" dirty="0" smtClean="0"/>
              <a:t>. </a:t>
            </a:r>
            <a:r>
              <a:rPr lang="ru-RU" dirty="0" smtClean="0"/>
              <a:t>Написать уравнение реакции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>
                <a:solidFill>
                  <a:srgbClr val="002060"/>
                </a:solidFill>
              </a:rPr>
              <a:t>NaOH + Zn(NO</a:t>
            </a:r>
            <a:r>
              <a:rPr lang="en-US" sz="4000" baseline="-25000" dirty="0" smtClean="0">
                <a:solidFill>
                  <a:srgbClr val="002060"/>
                </a:solidFill>
              </a:rPr>
              <a:t>3</a:t>
            </a:r>
            <a:r>
              <a:rPr lang="en-US" sz="4000" dirty="0" smtClean="0">
                <a:solidFill>
                  <a:srgbClr val="002060"/>
                </a:solidFill>
              </a:rPr>
              <a:t>)</a:t>
            </a:r>
            <a:r>
              <a:rPr lang="en-US" sz="4000" baseline="-25000" dirty="0" smtClean="0">
                <a:solidFill>
                  <a:srgbClr val="002060"/>
                </a:solidFill>
              </a:rPr>
              <a:t>2 </a:t>
            </a:r>
            <a:r>
              <a:rPr lang="en-US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→</a:t>
            </a:r>
          </a:p>
          <a:p>
            <a:pPr marL="0" indent="0">
              <a:buNone/>
            </a:pPr>
            <a:endParaRPr lang="en-US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 smtClean="0"/>
              <a:t>В чем суть реакции?</a:t>
            </a:r>
          </a:p>
          <a:p>
            <a:pPr marL="0" indent="0">
              <a:buNone/>
            </a:pPr>
            <a:r>
              <a:rPr lang="ru-RU" sz="4000" dirty="0" smtClean="0"/>
              <a:t>Какие ионы «встретились»?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342477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Кислотные</a:t>
            </a:r>
            <a:r>
              <a:rPr lang="ru-RU" sz="3600" dirty="0" smtClean="0"/>
              <a:t> оксиды – им соответствуют </a:t>
            </a:r>
            <a:r>
              <a:rPr lang="ru-RU" sz="3600" b="1" dirty="0" smtClean="0">
                <a:solidFill>
                  <a:srgbClr val="FF0000"/>
                </a:solidFill>
              </a:rPr>
              <a:t>кислоты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C00000"/>
                </a:solidFill>
              </a:rPr>
              <a:t>   </a:t>
            </a:r>
            <a:r>
              <a:rPr lang="en-US" sz="4400" dirty="0" smtClean="0">
                <a:solidFill>
                  <a:srgbClr val="FF0000"/>
                </a:solidFill>
              </a:rPr>
              <a:t>N</a:t>
            </a:r>
            <a:r>
              <a:rPr lang="en-US" sz="4400" baseline="-25000" dirty="0" smtClean="0">
                <a:solidFill>
                  <a:srgbClr val="FF0000"/>
                </a:solidFill>
              </a:rPr>
              <a:t>2</a:t>
            </a:r>
            <a:r>
              <a:rPr lang="en-US" sz="4400" dirty="0" smtClean="0">
                <a:solidFill>
                  <a:srgbClr val="FF0000"/>
                </a:solidFill>
              </a:rPr>
              <a:t>O</a:t>
            </a:r>
            <a:r>
              <a:rPr lang="en-US" sz="4400" baseline="-25000" dirty="0" smtClean="0">
                <a:solidFill>
                  <a:srgbClr val="FF0000"/>
                </a:solidFill>
              </a:rPr>
              <a:t>5</a:t>
            </a:r>
            <a:r>
              <a:rPr lang="ru-RU" sz="4400" baseline="-25000" dirty="0" smtClean="0">
                <a:solidFill>
                  <a:srgbClr val="FF0000"/>
                </a:solidFill>
              </a:rPr>
              <a:t>  </a:t>
            </a:r>
          </a:p>
          <a:p>
            <a:pPr marL="0" indent="0">
              <a:buNone/>
            </a:pPr>
            <a:endParaRPr lang="ru-RU" sz="4400" baseline="-25000" dirty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С</a:t>
            </a:r>
            <a:r>
              <a:rPr lang="en-US" sz="4400" dirty="0" smtClean="0">
                <a:solidFill>
                  <a:srgbClr val="FF0000"/>
                </a:solidFill>
              </a:rPr>
              <a:t>O</a:t>
            </a:r>
            <a:r>
              <a:rPr lang="ru-RU" sz="4400" baseline="-25000" dirty="0" smtClean="0">
                <a:solidFill>
                  <a:srgbClr val="FF0000"/>
                </a:solidFill>
              </a:rPr>
              <a:t>2</a:t>
            </a:r>
            <a:endParaRPr lang="en-US" sz="4400" baseline="-250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7768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0040"/>
            <a:ext cx="1041698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lang="ru-RU" sz="3200" b="1" dirty="0" smtClean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свойство: </a:t>
            </a:r>
            <a:r>
              <a:rPr lang="ru-RU" sz="3200" dirty="0"/>
              <a:t>Щелочь + </a:t>
            </a:r>
            <a:r>
              <a:rPr lang="ru-RU" sz="3200" dirty="0">
                <a:solidFill>
                  <a:srgbClr val="FF0000"/>
                </a:solidFill>
              </a:rPr>
              <a:t>Кислотный оксид </a:t>
            </a:r>
            <a:r>
              <a:rPr lang="ru-RU" sz="3200" dirty="0"/>
              <a:t>= Соль + </a:t>
            </a:r>
            <a:r>
              <a:rPr lang="ru-RU" sz="3200" dirty="0" smtClean="0">
                <a:solidFill>
                  <a:srgbClr val="0070C0"/>
                </a:solidFill>
              </a:rPr>
              <a:t>Вода</a:t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                                          </a:t>
            </a:r>
            <a:r>
              <a:rPr lang="ru-RU" sz="2800" dirty="0" smtClean="0">
                <a:solidFill>
                  <a:srgbClr val="C00000"/>
                </a:solidFill>
              </a:rPr>
              <a:t>(оксид неметалла)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 - это реакция</a:t>
            </a:r>
            <a:r>
              <a:rPr lang="ru-RU" sz="3600" b="1" dirty="0" smtClean="0"/>
              <a:t> обмена</a:t>
            </a:r>
            <a:endParaRPr lang="ru-RU" sz="3600" dirty="0"/>
          </a:p>
          <a:p>
            <a:pPr marL="0" indent="0">
              <a:buNone/>
            </a:pPr>
            <a:r>
              <a:rPr lang="en-US" sz="3600" dirty="0" smtClean="0"/>
              <a:t>2NaOH </a:t>
            </a:r>
            <a:r>
              <a:rPr lang="en-US" sz="3600" dirty="0"/>
              <a:t>+ </a:t>
            </a:r>
            <a:r>
              <a:rPr lang="en-US" sz="3600" dirty="0">
                <a:solidFill>
                  <a:srgbClr val="C00000"/>
                </a:solidFill>
              </a:rPr>
              <a:t>N</a:t>
            </a:r>
            <a:r>
              <a:rPr lang="en-US" sz="3600" baseline="-25000" dirty="0">
                <a:solidFill>
                  <a:srgbClr val="C00000"/>
                </a:solidFill>
              </a:rPr>
              <a:t>2</a:t>
            </a:r>
            <a:r>
              <a:rPr lang="en-US" sz="3600" dirty="0">
                <a:solidFill>
                  <a:srgbClr val="C00000"/>
                </a:solidFill>
              </a:rPr>
              <a:t>O</a:t>
            </a:r>
            <a:r>
              <a:rPr lang="en-US" sz="3600" baseline="-25000" dirty="0">
                <a:solidFill>
                  <a:srgbClr val="C00000"/>
                </a:solidFill>
              </a:rPr>
              <a:t>5</a:t>
            </a:r>
            <a:r>
              <a:rPr lang="en-US" sz="3600" dirty="0"/>
              <a:t> = 2Na</a:t>
            </a:r>
            <a:r>
              <a:rPr lang="en-US" sz="3600" dirty="0">
                <a:solidFill>
                  <a:srgbClr val="C00000"/>
                </a:solidFill>
              </a:rPr>
              <a:t>NO</a:t>
            </a:r>
            <a:r>
              <a:rPr lang="en-US" sz="3600" baseline="-25000" dirty="0">
                <a:solidFill>
                  <a:srgbClr val="C00000"/>
                </a:solidFill>
              </a:rPr>
              <a:t>3</a:t>
            </a:r>
            <a:r>
              <a:rPr lang="en-US" sz="3600" dirty="0"/>
              <a:t> + H</a:t>
            </a:r>
            <a:r>
              <a:rPr lang="en-US" sz="3600" baseline="-25000" dirty="0"/>
              <a:t>2</a:t>
            </a:r>
            <a:r>
              <a:rPr lang="en-US" sz="3600" dirty="0"/>
              <a:t>O </a:t>
            </a: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  <a:p>
            <a:pPr marL="0" indent="0">
              <a:buNone/>
            </a:pPr>
            <a:endParaRPr lang="en-US" sz="3600" dirty="0"/>
          </a:p>
          <a:p>
            <a:r>
              <a:rPr lang="ru-RU" sz="3600" dirty="0"/>
              <a:t>Эта реакция, на первый взгляд, не похожа на привычный обмен, поэтому вызывает трудности. </a:t>
            </a:r>
            <a:endParaRPr lang="ru-RU" sz="3600" dirty="0" smtClean="0"/>
          </a:p>
          <a:p>
            <a:r>
              <a:rPr lang="ru-RU" sz="3600" dirty="0" smtClean="0"/>
              <a:t>Как </a:t>
            </a:r>
            <a:r>
              <a:rPr lang="ru-RU" sz="3600" dirty="0"/>
              <a:t>ее правильно написать?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619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гнутая вниз стрелка 3"/>
          <p:cNvSpPr/>
          <p:nvPr/>
        </p:nvSpPr>
        <p:spPr>
          <a:xfrm rot="20455136">
            <a:off x="3387883" y="5088258"/>
            <a:ext cx="1750935" cy="56304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60611" y="620688"/>
            <a:ext cx="10582835" cy="5835048"/>
          </a:xfrm>
        </p:spPr>
        <p:txBody>
          <a:bodyPr>
            <a:normAutofit/>
          </a:bodyPr>
          <a:lstStyle/>
          <a:p>
            <a:r>
              <a:rPr lang="ru-RU" sz="3200" dirty="0"/>
              <a:t>Сначала под формулой кислотного оксида пишем формулу соответствующей </a:t>
            </a:r>
            <a:r>
              <a:rPr lang="ru-RU" sz="3200" dirty="0" smtClean="0"/>
              <a:t>кислоты.</a:t>
            </a:r>
          </a:p>
          <a:p>
            <a:pPr marL="0" indent="0">
              <a:buNone/>
            </a:pPr>
            <a:r>
              <a:rPr lang="ru-RU" sz="3200" dirty="0" smtClean="0"/>
              <a:t>  </a:t>
            </a:r>
            <a:r>
              <a:rPr lang="pt-BR" sz="3200" dirty="0" smtClean="0"/>
              <a:t>NaOH </a:t>
            </a:r>
            <a:r>
              <a:rPr lang="pt-BR" sz="3200" dirty="0"/>
              <a:t>+ N</a:t>
            </a:r>
            <a:r>
              <a:rPr lang="pt-BR" sz="3200" baseline="-25000" dirty="0"/>
              <a:t>2</a:t>
            </a:r>
            <a:r>
              <a:rPr lang="pt-BR" sz="3200" dirty="0"/>
              <a:t>O</a:t>
            </a:r>
            <a:r>
              <a:rPr lang="pt-BR" sz="3200" baseline="-25000" dirty="0"/>
              <a:t>5</a:t>
            </a:r>
            <a:r>
              <a:rPr lang="pt-BR" sz="3200" dirty="0"/>
              <a:t> =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/>
              <a:t> </a:t>
            </a:r>
            <a:r>
              <a:rPr lang="ru-RU" sz="3200" dirty="0" smtClean="0"/>
              <a:t>              </a:t>
            </a:r>
            <a:r>
              <a:rPr lang="pt-BR" sz="3200" dirty="0" smtClean="0"/>
              <a:t>(</a:t>
            </a:r>
            <a:r>
              <a:rPr lang="pt-BR" sz="3200" dirty="0"/>
              <a:t>H</a:t>
            </a:r>
            <a:r>
              <a:rPr lang="pt-BR" sz="3200" dirty="0">
                <a:solidFill>
                  <a:srgbClr val="FF0000"/>
                </a:solidFill>
              </a:rPr>
              <a:t>NO</a:t>
            </a:r>
            <a:r>
              <a:rPr lang="pt-BR" sz="3200" baseline="-25000" dirty="0">
                <a:solidFill>
                  <a:srgbClr val="FF0000"/>
                </a:solidFill>
              </a:rPr>
              <a:t>3</a:t>
            </a:r>
            <a:r>
              <a:rPr lang="pt-BR" sz="3200" dirty="0" smtClean="0"/>
              <a:t>)</a:t>
            </a:r>
            <a:r>
              <a:rPr lang="ru-RU" sz="3200" dirty="0" smtClean="0"/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азотная кислота</a:t>
            </a:r>
            <a:r>
              <a:rPr lang="pt-BR" sz="3200" dirty="0" smtClean="0">
                <a:solidFill>
                  <a:srgbClr val="C00000"/>
                </a:solidFill>
              </a:rPr>
              <a:t> </a:t>
            </a:r>
            <a:endParaRPr lang="pt-BR" sz="3200" dirty="0">
              <a:solidFill>
                <a:srgbClr val="C00000"/>
              </a:solidFill>
            </a:endParaRPr>
          </a:p>
          <a:p>
            <a:endParaRPr lang="ru-RU" sz="3200" dirty="0"/>
          </a:p>
          <a:p>
            <a:r>
              <a:rPr lang="ru-RU" sz="3200" dirty="0" smtClean="0"/>
              <a:t>Затем </a:t>
            </a:r>
            <a:r>
              <a:rPr lang="ru-RU" sz="3200" dirty="0"/>
              <a:t>кислотный остаток из этой кислоты отправляем в соль, уравниваем реакцию: </a:t>
            </a:r>
          </a:p>
          <a:p>
            <a:r>
              <a:rPr lang="pt-BR" sz="3200" dirty="0" smtClean="0"/>
              <a:t>2NaOH </a:t>
            </a:r>
            <a:r>
              <a:rPr lang="pt-BR" sz="3200" dirty="0"/>
              <a:t>+ N</a:t>
            </a:r>
            <a:r>
              <a:rPr lang="pt-BR" sz="3200" baseline="-25000" dirty="0"/>
              <a:t>2</a:t>
            </a:r>
            <a:r>
              <a:rPr lang="pt-BR" sz="3200" dirty="0"/>
              <a:t>O</a:t>
            </a:r>
            <a:r>
              <a:rPr lang="pt-BR" sz="3200" baseline="-25000" dirty="0"/>
              <a:t>5</a:t>
            </a:r>
            <a:r>
              <a:rPr lang="pt-BR" sz="3200" dirty="0" smtClean="0"/>
              <a:t> = </a:t>
            </a:r>
            <a:r>
              <a:rPr lang="pt-BR" sz="3200" dirty="0"/>
              <a:t>2Na</a:t>
            </a:r>
            <a:r>
              <a:rPr lang="pt-BR" sz="3200" dirty="0">
                <a:solidFill>
                  <a:srgbClr val="FF0000"/>
                </a:solidFill>
              </a:rPr>
              <a:t>NO</a:t>
            </a:r>
            <a:r>
              <a:rPr lang="pt-BR" sz="3200" baseline="-25000" dirty="0">
                <a:solidFill>
                  <a:srgbClr val="FF0000"/>
                </a:solidFill>
              </a:rPr>
              <a:t>3</a:t>
            </a:r>
            <a:r>
              <a:rPr lang="pt-BR" sz="3200" dirty="0"/>
              <a:t> + </a:t>
            </a:r>
            <a:r>
              <a:rPr lang="pt-BR" sz="3200" dirty="0" smtClean="0"/>
              <a:t>H</a:t>
            </a:r>
            <a:r>
              <a:rPr lang="pt-BR" sz="3200" baseline="-25000" dirty="0" smtClean="0"/>
              <a:t>2</a:t>
            </a:r>
            <a:r>
              <a:rPr lang="pt-BR" sz="3200" dirty="0" smtClean="0"/>
              <a:t>O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                </a:t>
            </a:r>
            <a:r>
              <a:rPr lang="pt-BR" sz="3200" dirty="0" smtClean="0"/>
              <a:t>(</a:t>
            </a:r>
            <a:r>
              <a:rPr lang="pt-BR" sz="3200" dirty="0"/>
              <a:t>H</a:t>
            </a:r>
            <a:r>
              <a:rPr lang="pt-BR" sz="3200" dirty="0">
                <a:solidFill>
                  <a:srgbClr val="FF0000"/>
                </a:solidFill>
              </a:rPr>
              <a:t>NO</a:t>
            </a:r>
            <a:r>
              <a:rPr lang="pt-BR" sz="3200" baseline="-25000" dirty="0">
                <a:solidFill>
                  <a:srgbClr val="FF0000"/>
                </a:solidFill>
              </a:rPr>
              <a:t>3</a:t>
            </a:r>
            <a:r>
              <a:rPr lang="pt-BR" sz="3200" dirty="0"/>
              <a:t>) </a:t>
            </a:r>
            <a:r>
              <a:rPr lang="ru-RU" sz="3200" dirty="0" smtClean="0"/>
              <a:t>   </a:t>
            </a:r>
            <a:r>
              <a:rPr lang="ru-RU" sz="3200" dirty="0" smtClean="0">
                <a:solidFill>
                  <a:srgbClr val="C00000"/>
                </a:solidFill>
              </a:rPr>
              <a:t>нитрат натрия</a:t>
            </a:r>
            <a:endParaRPr lang="ru-RU" sz="3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126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62082" y="1239720"/>
            <a:ext cx="5622388" cy="121327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Cu(OH)</a:t>
            </a:r>
            <a:r>
              <a:rPr lang="en-US" sz="3600" baseline="-25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= CuO + H</a:t>
            </a:r>
            <a:r>
              <a:rPr lang="en-US" sz="3600" baseline="-250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2</a:t>
            </a:r>
            <a:r>
              <a:rPr lang="en-US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O</a:t>
            </a:r>
            <a:r>
              <a:rPr lang="ru-RU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endParaRPr lang="ru-RU" sz="36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0910" y="2393579"/>
            <a:ext cx="5060984" cy="3711385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9094" y="3334873"/>
            <a:ext cx="3770897" cy="2770091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5) свойство: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нерастворимые</a:t>
            </a:r>
            <a:r>
              <a:rPr lang="ru-RU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 основания разлагаются при нагревании</a:t>
            </a:r>
            <a:br>
              <a:rPr lang="ru-RU" sz="36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</a:br>
            <a:endParaRPr lang="ru-RU" sz="3600" dirty="0">
              <a:solidFill>
                <a:srgbClr val="002060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7554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Какие ионы </a:t>
            </a:r>
            <a:r>
              <a:rPr lang="ru-RU" sz="4000" b="1" dirty="0" smtClean="0"/>
              <a:t>определяют свойства </a:t>
            </a:r>
            <a:r>
              <a:rPr lang="ru-RU" sz="4000" dirty="0" smtClean="0"/>
              <a:t>растворов оснований?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6650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5. </a:t>
            </a:r>
            <a:r>
              <a:rPr lang="ru-RU" sz="4000" dirty="0"/>
              <a:t>Написать уравнение </a:t>
            </a:r>
            <a:r>
              <a:rPr lang="ru-RU" sz="4000" dirty="0" smtClean="0"/>
              <a:t>реакций разложения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4000" dirty="0" smtClean="0"/>
              <a:t>Fe(OH)</a:t>
            </a:r>
            <a:r>
              <a:rPr lang="en-US" sz="4000" baseline="-25000" dirty="0" smtClean="0"/>
              <a:t>3 </a:t>
            </a:r>
            <a:r>
              <a:rPr lang="en-US" sz="4000" dirty="0" smtClean="0"/>
              <a:t>=</a:t>
            </a:r>
            <a:endParaRPr lang="ru-RU" sz="4000" dirty="0"/>
          </a:p>
          <a:p>
            <a:pPr marL="0" indent="0">
              <a:buNone/>
            </a:pPr>
            <a:r>
              <a:rPr lang="en-US" sz="4000" dirty="0" smtClean="0"/>
              <a:t>Zn(OH)</a:t>
            </a:r>
            <a:r>
              <a:rPr lang="en-US" sz="4000" baseline="-25000" dirty="0" smtClean="0"/>
              <a:t>2 </a:t>
            </a:r>
            <a:r>
              <a:rPr lang="en-US" sz="4000" dirty="0" smtClean="0"/>
              <a:t>=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01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Получение </a:t>
            </a:r>
            <a:r>
              <a:rPr lang="ru-RU" dirty="0" smtClean="0"/>
              <a:t>оснований</a:t>
            </a:r>
            <a:br>
              <a:rPr lang="ru-RU" dirty="0" smtClean="0"/>
            </a:br>
            <a:r>
              <a:rPr lang="ru-RU" dirty="0" smtClean="0"/>
              <a:t>просмотр:</a:t>
            </a:r>
            <a:r>
              <a:rPr lang="en-US" dirty="0" smtClean="0"/>
              <a:t> mmlab.chemistry.527.oms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81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err="1" smtClean="0"/>
              <a:t>Метапредметные</a:t>
            </a:r>
            <a:r>
              <a:rPr lang="ru-RU" u="sng" dirty="0" smtClean="0"/>
              <a:t>:</a:t>
            </a:r>
          </a:p>
          <a:p>
            <a:r>
              <a:rPr lang="ru-RU" dirty="0" smtClean="0"/>
              <a:t>применение основных методов познания (наблюдения, научного эксперимента) для изучения различных сторон химических объектов и процессов.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310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Применение оснований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365125"/>
            <a:ext cx="7687235" cy="6563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2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/>
              <a:t>Карточка 3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6729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dirty="0" smtClean="0"/>
              <a:t>Спасибо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70084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u="sng" dirty="0" smtClean="0"/>
              <a:t>Личностные:</a:t>
            </a:r>
          </a:p>
          <a:p>
            <a:r>
              <a:rPr lang="ru-RU" dirty="0" smtClean="0"/>
              <a:t>  химически грамотное поведение в профессиональной деятельности и в быту при обращении с химическими веществами, материалами и процессами.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06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Повторение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9588" y="1519518"/>
            <a:ext cx="10614212" cy="465744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Набрать в строке поиска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61284"/>
                </a:solidFill>
              </a:rPr>
              <a:t>           Кахут играть </a:t>
            </a:r>
          </a:p>
          <a:p>
            <a:pPr marL="0" indent="0">
              <a:buNone/>
            </a:pPr>
            <a:r>
              <a:rPr lang="ru-RU" sz="4400" dirty="0" smtClean="0">
                <a:solidFill>
                  <a:srgbClr val="F61284"/>
                </a:solidFill>
              </a:rPr>
              <a:t>Ответить на 10 вопросов</a:t>
            </a:r>
            <a:endParaRPr lang="ru-RU" sz="4400" dirty="0">
              <a:solidFill>
                <a:srgbClr val="F6128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7287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 по вариантам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Время выполнения </a:t>
            </a:r>
            <a:r>
              <a:rPr lang="en-US" dirty="0"/>
              <a:t>5</a:t>
            </a:r>
            <a:r>
              <a:rPr lang="ru-RU" dirty="0"/>
              <a:t> мин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Карточка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872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Обменяйтесь</a:t>
            </a:r>
            <a:r>
              <a:rPr lang="en-US" dirty="0" smtClean="0"/>
              <a:t> </a:t>
            </a:r>
            <a:r>
              <a:rPr lang="ru-RU" dirty="0" smtClean="0"/>
              <a:t>листочками </a:t>
            </a:r>
            <a:endParaRPr lang="en-US" dirty="0" smtClean="0"/>
          </a:p>
          <a:p>
            <a:r>
              <a:rPr lang="ru-RU" dirty="0" smtClean="0"/>
              <a:t>(взаимопроверка)</a:t>
            </a:r>
            <a:endParaRPr lang="en-US" dirty="0" smtClean="0"/>
          </a:p>
          <a:p>
            <a:r>
              <a:rPr lang="ru-RU" dirty="0" smtClean="0"/>
              <a:t>поставьте отметку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99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Проверка. Ответы: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362790"/>
          </a:xfrm>
        </p:spPr>
        <p:txBody>
          <a:bodyPr>
            <a:normAutofit fontScale="92500" lnSpcReduction="10000"/>
          </a:bodyPr>
          <a:lstStyle/>
          <a:p>
            <a:pPr marL="631825"/>
            <a:r>
              <a:rPr lang="ru-RU" dirty="0" smtClean="0"/>
              <a:t>1 вариант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74812" y="2043953"/>
            <a:ext cx="5997388" cy="4145710"/>
          </a:xfrm>
        </p:spPr>
        <p:txBody>
          <a:bodyPr/>
          <a:lstStyle/>
          <a:p>
            <a:r>
              <a:rPr lang="en-US" sz="2400" dirty="0" smtClean="0"/>
              <a:t>HCl</a:t>
            </a:r>
          </a:p>
          <a:p>
            <a:pPr marL="0" indent="0">
              <a:buNone/>
            </a:pP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2HCl</a:t>
            </a:r>
            <a:r>
              <a:rPr lang="ru-RU" sz="2400" dirty="0" smtClean="0"/>
              <a:t> + </a:t>
            </a:r>
            <a:r>
              <a:rPr lang="en-US" sz="2400" dirty="0" smtClean="0"/>
              <a:t>BaCO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= BaCl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+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+ 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</a:p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H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+2Cl</a:t>
            </a:r>
            <a:r>
              <a:rPr lang="en-US" sz="2400" baseline="30000" dirty="0" smtClean="0"/>
              <a:t>-</a:t>
            </a:r>
            <a:r>
              <a:rPr lang="ru-RU" sz="2400" dirty="0" smtClean="0"/>
              <a:t> +</a:t>
            </a:r>
            <a:r>
              <a:rPr lang="en-US" sz="2400" dirty="0"/>
              <a:t> Ba</a:t>
            </a:r>
            <a:r>
              <a:rPr lang="en-US" sz="2400" baseline="30000" dirty="0"/>
              <a:t>2+ </a:t>
            </a:r>
            <a:r>
              <a:rPr lang="ru-RU" sz="2400" dirty="0" smtClean="0"/>
              <a:t>+</a:t>
            </a:r>
            <a:r>
              <a:rPr lang="ru-RU" sz="2400" baseline="30000" dirty="0" smtClean="0"/>
              <a:t> </a:t>
            </a:r>
            <a:r>
              <a:rPr lang="en-US" sz="2400" dirty="0" smtClean="0"/>
              <a:t>CO</a:t>
            </a:r>
            <a:r>
              <a:rPr lang="en-US" sz="2400" baseline="-25000" dirty="0" smtClean="0"/>
              <a:t>3</a:t>
            </a:r>
            <a:r>
              <a:rPr lang="ru-RU" sz="2400" baseline="30000" dirty="0" smtClean="0"/>
              <a:t>2-</a:t>
            </a:r>
            <a:r>
              <a:rPr lang="en-US" sz="2400" dirty="0" smtClean="0"/>
              <a:t> =Ba</a:t>
            </a:r>
            <a:r>
              <a:rPr lang="en-US" sz="2400" baseline="30000" dirty="0" smtClean="0"/>
              <a:t>2+ </a:t>
            </a:r>
            <a:r>
              <a:rPr lang="en-US" sz="2400" dirty="0" smtClean="0"/>
              <a:t>+2Cl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+CO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endParaRPr lang="ru-RU" sz="2400" dirty="0" smtClean="0"/>
          </a:p>
          <a:p>
            <a:pPr marL="0" indent="0">
              <a:buNone/>
            </a:pPr>
            <a:r>
              <a:rPr lang="en-US" sz="2400" dirty="0" smtClean="0"/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H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ru-RU" sz="2400" dirty="0" smtClean="0"/>
              <a:t>+</a:t>
            </a:r>
            <a:r>
              <a:rPr lang="en-US" sz="2400" dirty="0" smtClean="0"/>
              <a:t> </a:t>
            </a:r>
            <a:r>
              <a:rPr lang="en-US" sz="2400" dirty="0"/>
              <a:t>CO</a:t>
            </a:r>
            <a:r>
              <a:rPr lang="en-US" sz="2400" baseline="-25000" dirty="0"/>
              <a:t>3</a:t>
            </a:r>
            <a:r>
              <a:rPr lang="ru-RU" sz="2400" baseline="30000" dirty="0"/>
              <a:t>2-</a:t>
            </a:r>
            <a:r>
              <a:rPr lang="en-US" sz="2400" dirty="0" smtClean="0"/>
              <a:t> = CO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+ </a:t>
            </a:r>
            <a:r>
              <a:rPr lang="en-US" sz="2400" dirty="0" smtClean="0">
                <a:solidFill>
                  <a:srgbClr val="FF0000"/>
                </a:solidFill>
              </a:rPr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  <a:endParaRPr lang="ru-RU" sz="2400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362790"/>
          </a:xfrm>
        </p:spPr>
        <p:txBody>
          <a:bodyPr>
            <a:normAutofit fontScale="92500" lnSpcReduction="10000"/>
          </a:bodyPr>
          <a:lstStyle/>
          <a:p>
            <a:pPr marL="1344613"/>
            <a:r>
              <a:rPr lang="ru-RU" dirty="0" smtClean="0"/>
              <a:t>2 вариант</a:t>
            </a: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6172199" y="2043953"/>
            <a:ext cx="5849471" cy="4145710"/>
          </a:xfrm>
        </p:spPr>
        <p:txBody>
          <a:bodyPr/>
          <a:lstStyle/>
          <a:p>
            <a:r>
              <a:rPr lang="ru-RU" sz="2400" dirty="0"/>
              <a:t>Н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4</a:t>
            </a:r>
          </a:p>
          <a:p>
            <a:endParaRPr lang="en-US" sz="2400" baseline="-25000" dirty="0"/>
          </a:p>
          <a:p>
            <a:pPr marL="0" indent="0">
              <a:buNone/>
            </a:pPr>
            <a:r>
              <a:rPr lang="ru-RU" sz="2400" dirty="0" smtClean="0"/>
              <a:t>Н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4</a:t>
            </a:r>
            <a:r>
              <a:rPr lang="en-US" sz="2400" dirty="0" smtClean="0"/>
              <a:t> +</a:t>
            </a:r>
            <a:r>
              <a:rPr lang="ru-RU" sz="2400" dirty="0"/>
              <a:t> </a:t>
            </a:r>
            <a:r>
              <a:rPr lang="en-US" sz="2400" dirty="0" smtClean="0">
                <a:solidFill>
                  <a:prstClr val="black"/>
                </a:solidFill>
              </a:rPr>
              <a:t>Ba</a:t>
            </a:r>
            <a:r>
              <a:rPr lang="en-US" sz="2400" dirty="0" smtClean="0"/>
              <a:t>(OH)</a:t>
            </a:r>
            <a:r>
              <a:rPr lang="ru-RU" sz="2400" baseline="-25000" dirty="0" smtClean="0"/>
              <a:t>2 </a:t>
            </a:r>
            <a:r>
              <a:rPr lang="en-US" sz="2400" dirty="0" smtClean="0"/>
              <a:t>= </a:t>
            </a:r>
            <a:r>
              <a:rPr lang="en-US" sz="2400" u="sng" dirty="0" smtClean="0"/>
              <a:t>BaSO</a:t>
            </a:r>
            <a:r>
              <a:rPr lang="en-US" sz="2400" u="sng" baseline="-25000" dirty="0" smtClean="0"/>
              <a:t>4</a:t>
            </a:r>
            <a:r>
              <a:rPr lang="en-US" sz="2400" dirty="0" smtClean="0"/>
              <a:t>+ </a:t>
            </a:r>
            <a:r>
              <a:rPr lang="ru-RU" sz="2400" dirty="0" smtClean="0"/>
              <a:t>2</a:t>
            </a:r>
            <a:r>
              <a:rPr lang="en-US" sz="2400" dirty="0" smtClean="0"/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</a:p>
          <a:p>
            <a:pPr marL="0" indent="0">
              <a:buNone/>
            </a:pPr>
            <a:r>
              <a:rPr lang="ru-RU" sz="2400" dirty="0" smtClean="0"/>
              <a:t>2</a:t>
            </a:r>
            <a:r>
              <a:rPr lang="ru-RU" sz="2400" dirty="0" smtClean="0">
                <a:solidFill>
                  <a:srgbClr val="FF0000"/>
                </a:solidFill>
              </a:rPr>
              <a:t>Н</a:t>
            </a:r>
            <a:r>
              <a:rPr lang="en-US" sz="2400" baseline="30000" dirty="0" smtClean="0">
                <a:solidFill>
                  <a:srgbClr val="FF0000"/>
                </a:solidFill>
              </a:rPr>
              <a:t>+</a:t>
            </a:r>
            <a:r>
              <a:rPr lang="en-US" sz="2400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+</a:t>
            </a:r>
            <a:r>
              <a:rPr lang="ru-RU" sz="2400" dirty="0" smtClean="0"/>
              <a:t> </a:t>
            </a:r>
            <a:r>
              <a:rPr lang="en-US" sz="2400" dirty="0" smtClean="0"/>
              <a:t>SO</a:t>
            </a:r>
            <a:r>
              <a:rPr lang="en-US" sz="2400" baseline="-25000" dirty="0" smtClean="0"/>
              <a:t>4</a:t>
            </a:r>
            <a:r>
              <a:rPr lang="en-US" sz="2400" baseline="30000" dirty="0" smtClean="0"/>
              <a:t>2-</a:t>
            </a:r>
            <a:r>
              <a:rPr lang="en-US" sz="2400" dirty="0" smtClean="0"/>
              <a:t> + </a:t>
            </a:r>
            <a:r>
              <a:rPr lang="en-US" sz="2400" dirty="0">
                <a:solidFill>
                  <a:prstClr val="black"/>
                </a:solidFill>
              </a:rPr>
              <a:t>Ba</a:t>
            </a:r>
            <a:r>
              <a:rPr lang="en-US" sz="2400" baseline="30000" dirty="0">
                <a:solidFill>
                  <a:prstClr val="black"/>
                </a:solidFill>
              </a:rPr>
              <a:t>2+ </a:t>
            </a:r>
            <a:r>
              <a:rPr lang="ru-RU" sz="2400" dirty="0" smtClean="0">
                <a:solidFill>
                  <a:prstClr val="black"/>
                </a:solidFill>
              </a:rPr>
              <a:t>+ 2</a:t>
            </a:r>
            <a:r>
              <a:rPr lang="en-US" sz="2400" dirty="0" smtClean="0"/>
              <a:t>OH</a:t>
            </a:r>
            <a:r>
              <a:rPr lang="ru-RU" sz="2400" baseline="30000" dirty="0" smtClean="0"/>
              <a:t>-</a:t>
            </a:r>
            <a:r>
              <a:rPr lang="ru-RU" sz="2400" dirty="0" smtClean="0"/>
              <a:t> </a:t>
            </a:r>
            <a:r>
              <a:rPr lang="en-US" sz="2400" dirty="0" smtClean="0"/>
              <a:t>= </a:t>
            </a:r>
            <a:r>
              <a:rPr lang="en-US" sz="2400" u="sng" dirty="0">
                <a:solidFill>
                  <a:prstClr val="black"/>
                </a:solidFill>
              </a:rPr>
              <a:t>BaSO</a:t>
            </a:r>
            <a:r>
              <a:rPr lang="en-US" sz="2400" u="sng" baseline="-25000" dirty="0">
                <a:solidFill>
                  <a:prstClr val="black"/>
                </a:solidFill>
              </a:rPr>
              <a:t>4 </a:t>
            </a:r>
            <a:r>
              <a:rPr lang="en-US" sz="2400" dirty="0" smtClean="0"/>
              <a:t>+ </a:t>
            </a:r>
            <a:r>
              <a:rPr lang="ru-RU" sz="2400" dirty="0" smtClean="0"/>
              <a:t>2</a:t>
            </a:r>
            <a:r>
              <a:rPr lang="en-US" sz="2400" dirty="0" smtClean="0">
                <a:solidFill>
                  <a:srgbClr val="FF0000"/>
                </a:solidFill>
              </a:rPr>
              <a:t>H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O</a:t>
            </a:r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ru-RU" baseline="-25000" dirty="0"/>
          </a:p>
        </p:txBody>
      </p:sp>
    </p:spTree>
    <p:extLst>
      <p:ext uri="{BB962C8B-B14F-4D97-AF65-F5344CB8AC3E}">
        <p14:creationId xmlns:p14="http://schemas.microsoft.com/office/powerpoint/2010/main" val="185714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111" y="96183"/>
            <a:ext cx="105156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Основания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(гидроксиды)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4690" y="1421746"/>
            <a:ext cx="6361052" cy="320404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06288" y="4773706"/>
            <a:ext cx="10179423" cy="14522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Основания – электролиты, при диссоциации которых в качестве анионов образуются только гидроксид-ионы ОН</a:t>
            </a:r>
            <a:r>
              <a:rPr lang="ru-RU" sz="2800" b="1" baseline="30000" dirty="0" smtClean="0">
                <a:solidFill>
                  <a:schemeClr val="bg1"/>
                </a:solidFill>
              </a:rPr>
              <a:t>-</a:t>
            </a:r>
            <a:endParaRPr lang="ru-RU" sz="2800" b="1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78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625</Words>
  <Application>Microsoft Office PowerPoint</Application>
  <PresentationFormat>Широкоэкранный</PresentationFormat>
  <Paragraphs>137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Тема Office</vt:lpstr>
      <vt:lpstr>Основания и их свойства</vt:lpstr>
      <vt:lpstr>Цели урока:  </vt:lpstr>
      <vt:lpstr>Цели урока:</vt:lpstr>
      <vt:lpstr>Цели урока:</vt:lpstr>
      <vt:lpstr>Повторение </vt:lpstr>
      <vt:lpstr>Самостоятельная работа по вариантам</vt:lpstr>
      <vt:lpstr> </vt:lpstr>
      <vt:lpstr>Проверка. Ответы: </vt:lpstr>
      <vt:lpstr>Основания (гидроксиды)</vt:lpstr>
      <vt:lpstr>Номенклатура оснований (правила составления химических названий)</vt:lpstr>
      <vt:lpstr>Тривиальные названия (разговорные)</vt:lpstr>
      <vt:lpstr>Тривиальные названия</vt:lpstr>
      <vt:lpstr>Презентация PowerPoint</vt:lpstr>
      <vt:lpstr>Выполнить задания</vt:lpstr>
      <vt:lpstr>Ответы </vt:lpstr>
      <vt:lpstr>Ответы </vt:lpstr>
      <vt:lpstr>Ответы </vt:lpstr>
      <vt:lpstr>ОБЖ  щелочи </vt:lpstr>
      <vt:lpstr>Химические свойства оснований.  </vt:lpstr>
      <vt:lpstr>Запись в тетради: </vt:lpstr>
      <vt:lpstr>2. Написать уравнение реакции</vt:lpstr>
      <vt:lpstr>3. Написать уравнение реакции</vt:lpstr>
      <vt:lpstr>Кислотные оксиды – им соответствуют кислоты</vt:lpstr>
      <vt:lpstr>4) свойство: Щелочь + Кислотный оксид = Соль + Вода                                           (оксид неметалла)</vt:lpstr>
      <vt:lpstr>Презентация PowerPoint</vt:lpstr>
      <vt:lpstr>Cu(OH)2 = CuO + H2O </vt:lpstr>
      <vt:lpstr>Презентация PowerPoint</vt:lpstr>
      <vt:lpstr>5. Написать уравнение реакций разложения</vt:lpstr>
      <vt:lpstr>Получение оснований просмотр: mmlab.chemistry.527.oms</vt:lpstr>
      <vt:lpstr>Применение оснований</vt:lpstr>
      <vt:lpstr>Домашнее задание: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Основания и их свойства</dc:title>
  <dc:creator>209</dc:creator>
  <cp:lastModifiedBy>209</cp:lastModifiedBy>
  <cp:revision>54</cp:revision>
  <dcterms:created xsi:type="dcterms:W3CDTF">2019-11-12T16:36:12Z</dcterms:created>
  <dcterms:modified xsi:type="dcterms:W3CDTF">2020-01-09T12:05:17Z</dcterms:modified>
</cp:coreProperties>
</file>